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4" r:id="rId4"/>
  </p:sldMasterIdLst>
  <p:notesMasterIdLst>
    <p:notesMasterId r:id="rId23"/>
  </p:notesMasterIdLst>
  <p:handoutMasterIdLst>
    <p:handoutMasterId r:id="rId24"/>
  </p:handoutMasterIdLst>
  <p:sldIdLst>
    <p:sldId id="5919" r:id="rId5"/>
    <p:sldId id="6020" r:id="rId6"/>
    <p:sldId id="5920" r:id="rId7"/>
    <p:sldId id="5921" r:id="rId8"/>
    <p:sldId id="5903" r:id="rId9"/>
    <p:sldId id="5842" r:id="rId10"/>
    <p:sldId id="5991" r:id="rId11"/>
    <p:sldId id="6019" r:id="rId12"/>
    <p:sldId id="6015" r:id="rId13"/>
    <p:sldId id="5940" r:id="rId14"/>
    <p:sldId id="5942" r:id="rId15"/>
    <p:sldId id="5926" r:id="rId16"/>
    <p:sldId id="6016" r:id="rId17"/>
    <p:sldId id="5928" r:id="rId18"/>
    <p:sldId id="6017" r:id="rId19"/>
    <p:sldId id="5798" r:id="rId20"/>
    <p:sldId id="6022" r:id="rId21"/>
    <p:sldId id="6023" r:id="rId22"/>
  </p:sldIdLst>
  <p:sldSz cx="12192000" cy="6858000"/>
  <p:notesSz cx="6985000" cy="92837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8" orient="horz" pos="4104" userDrawn="1">
          <p15:clr>
            <a:srgbClr val="A4A3A4"/>
          </p15:clr>
        </p15:guide>
        <p15:guide id="10" orient="horz" pos="2088" userDrawn="1">
          <p15:clr>
            <a:srgbClr val="A4A3A4"/>
          </p15:clr>
        </p15:guide>
        <p15:guide id="11" pos="3840">
          <p15:clr>
            <a:srgbClr val="A4A3A4"/>
          </p15:clr>
        </p15:guide>
      </p15:sldGuideLst>
    </p:ext>
    <p:ext uri="{2D200454-40CA-4A62-9FC3-DE9A4176ACB9}">
      <p15:notesGuideLst xmlns:p15="http://schemas.microsoft.com/office/powerpoint/2012/main">
        <p15:guide id="1" orient="horz" pos="2810" userDrawn="1">
          <p15:clr>
            <a:srgbClr val="A4A3A4"/>
          </p15:clr>
        </p15:guide>
        <p15:guide id="2" pos="2097" userDrawn="1">
          <p15:clr>
            <a:srgbClr val="A4A3A4"/>
          </p15:clr>
        </p15:guide>
        <p15:guide id="3" orient="horz" pos="2853" userDrawn="1">
          <p15:clr>
            <a:srgbClr val="A4A3A4"/>
          </p15:clr>
        </p15:guide>
        <p15:guide id="4" pos="2136" userDrawn="1">
          <p15:clr>
            <a:srgbClr val="A4A3A4"/>
          </p15:clr>
        </p15:guide>
        <p15:guide id="5" orient="horz" pos="2906" userDrawn="1">
          <p15:clr>
            <a:srgbClr val="A4A3A4"/>
          </p15:clr>
        </p15:guide>
        <p15:guide id="6" orient="horz" pos="2951" userDrawn="1">
          <p15:clr>
            <a:srgbClr val="A4A3A4"/>
          </p15:clr>
        </p15:guide>
        <p15:guide id="7" pos="2196" userDrawn="1">
          <p15:clr>
            <a:srgbClr val="A4A3A4"/>
          </p15:clr>
        </p15:guide>
        <p15:guide id="8" pos="2237" userDrawn="1">
          <p15:clr>
            <a:srgbClr val="A4A3A4"/>
          </p15:clr>
        </p15:guide>
        <p15:guide id="9" orient="horz" pos="2784">
          <p15:clr>
            <a:srgbClr val="A4A3A4"/>
          </p15:clr>
        </p15:guide>
        <p15:guide id="10" orient="horz" pos="2827">
          <p15:clr>
            <a:srgbClr val="A4A3A4"/>
          </p15:clr>
        </p15:guide>
        <p15:guide id="11" orient="horz" pos="2879">
          <p15:clr>
            <a:srgbClr val="A4A3A4"/>
          </p15:clr>
        </p15:guide>
        <p15:guide id="12" orient="horz" pos="2924">
          <p15:clr>
            <a:srgbClr val="A4A3A4"/>
          </p15:clr>
        </p15:guide>
        <p15:guide id="13" pos="2062">
          <p15:clr>
            <a:srgbClr val="A4A3A4"/>
          </p15:clr>
        </p15:guide>
        <p15:guide id="14" pos="2101">
          <p15:clr>
            <a:srgbClr val="A4A3A4"/>
          </p15:clr>
        </p15:guide>
        <p15:guide id="15" pos="2160">
          <p15:clr>
            <a:srgbClr val="A4A3A4"/>
          </p15:clr>
        </p15:guide>
        <p15:guide id="16" pos="220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34D440-E7C3-48DB-FDD0-31F61A6E76E9}" name="Wohltmann, Maggie" initials="WM" userId="S::a707819@fmr.com::ac8e87eb-5025-4260-b6f2-ac333dc0551d" providerId="AD"/>
  <p188:author id="{BC773FCD-D462-2DD0-2F7C-151B30C02754}" name="Downey, Kerry" initials="DK" userId="S::a587977@fmr.com::6e05cf88-4de9-40e0-96ed-c06272919e28" providerId="AD"/>
  <p188:author id="{B7589CE4-38BA-622B-431B-C27A5570EF0C}" name="Jenkins, Jared" initials="JJ" userId="S::a408118@fmr.com::35599b32-7b84-4705-8b01-3f9bf678eba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Ganglani, Sham" initials="GS" lastIdx="17" clrIdx="0"/>
  <p:cmAuthor id="7" name="Ryan Muta" initials="RM" lastIdx="6" clrIdx="7">
    <p:extLst>
      <p:ext uri="{19B8F6BF-5375-455C-9EA6-DF929625EA0E}">
        <p15:presenceInfo xmlns:p15="http://schemas.microsoft.com/office/powerpoint/2012/main" userId="S::rmuta@duarte.com::3580e8c2-e011-4c53-8557-113f71f18588" providerId="AD"/>
      </p:ext>
    </p:extLst>
  </p:cmAuthor>
  <p:cmAuthor id="1" name="Kanter, Jordan" initials="JK" lastIdx="18" clrIdx="1"/>
  <p:cmAuthor id="2" name="Carter, Richard" initials="CR" lastIdx="1" clrIdx="2"/>
  <p:cmAuthor id="3" name="Jenkins, Jared" initials="JJ" lastIdx="9" clrIdx="3">
    <p:extLst>
      <p:ext uri="{19B8F6BF-5375-455C-9EA6-DF929625EA0E}">
        <p15:presenceInfo xmlns:p15="http://schemas.microsoft.com/office/powerpoint/2012/main" userId="S::a408118@fmr.com::35599b32-7b84-4705-8b01-3f9bf678ebad" providerId="AD"/>
      </p:ext>
    </p:extLst>
  </p:cmAuthor>
  <p:cmAuthor id="4" name="Downey, Kerry" initials="DK" lastIdx="9" clrIdx="4">
    <p:extLst>
      <p:ext uri="{19B8F6BF-5375-455C-9EA6-DF929625EA0E}">
        <p15:presenceInfo xmlns:p15="http://schemas.microsoft.com/office/powerpoint/2012/main" userId="S::a587977@fmr.com::6e05cf88-4de9-40e0-96ed-c06272919e28" providerId="AD"/>
      </p:ext>
    </p:extLst>
  </p:cmAuthor>
  <p:cmAuthor id="5" name="Rogers, Damian" initials="RD" lastIdx="9" clrIdx="5">
    <p:extLst>
      <p:ext uri="{19B8F6BF-5375-455C-9EA6-DF929625EA0E}">
        <p15:presenceInfo xmlns:p15="http://schemas.microsoft.com/office/powerpoint/2012/main" userId="S::a513595@DSDOM1.DSROOT.FMR.COM::40e67122-8903-49a6-959f-0ccd87112222" providerId="AD"/>
      </p:ext>
    </p:extLst>
  </p:cmAuthor>
  <p:cmAuthor id="6" name="Kristin Eskind" initials="KE" lastIdx="6" clrIdx="6">
    <p:extLst>
      <p:ext uri="{19B8F6BF-5375-455C-9EA6-DF929625EA0E}">
        <p15:presenceInfo xmlns:p15="http://schemas.microsoft.com/office/powerpoint/2012/main" userId="S::keskind@duarte.com::885aca00-49b4-49f8-8c42-e9315366e2b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1F8E"/>
    <a:srgbClr val="F0F0F0"/>
    <a:srgbClr val="3D1454"/>
    <a:srgbClr val="2C4AAA"/>
    <a:srgbClr val="DEBEF0"/>
    <a:srgbClr val="E5D4EE"/>
    <a:srgbClr val="CCAADF"/>
    <a:srgbClr val="B581D1"/>
    <a:srgbClr val="B68184"/>
    <a:srgbClr val="9E59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779" autoAdjust="0"/>
  </p:normalViewPr>
  <p:slideViewPr>
    <p:cSldViewPr snapToGrid="0">
      <p:cViewPr varScale="1">
        <p:scale>
          <a:sx n="66" d="100"/>
          <a:sy n="66" d="100"/>
        </p:scale>
        <p:origin x="1224" y="48"/>
      </p:cViewPr>
      <p:guideLst>
        <p:guide orient="horz" pos="4104"/>
        <p:guide orient="horz" pos="2088"/>
        <p:guide pos="3840"/>
      </p:guideLst>
    </p:cSldViewPr>
  </p:slideViewPr>
  <p:notesTextViewPr>
    <p:cViewPr>
      <p:scale>
        <a:sx n="1" d="1"/>
        <a:sy n="1" d="1"/>
      </p:scale>
      <p:origin x="0" y="-509"/>
    </p:cViewPr>
  </p:notesTextViewPr>
  <p:notesViewPr>
    <p:cSldViewPr snapToGrid="0">
      <p:cViewPr>
        <p:scale>
          <a:sx n="1" d="2"/>
          <a:sy n="1" d="2"/>
        </p:scale>
        <p:origin x="0" y="0"/>
      </p:cViewPr>
      <p:guideLst>
        <p:guide orient="horz" pos="2810"/>
        <p:guide pos="2097"/>
        <p:guide orient="horz" pos="2853"/>
        <p:guide pos="2136"/>
        <p:guide orient="horz" pos="2906"/>
        <p:guide orient="horz" pos="2951"/>
        <p:guide pos="2196"/>
        <p:guide pos="2237"/>
        <p:guide orient="horz" pos="2784"/>
        <p:guide orient="horz" pos="2827"/>
        <p:guide orient="horz" pos="2879"/>
        <p:guide orient="horz" pos="2924"/>
        <p:guide pos="2062"/>
        <p:guide pos="2101"/>
        <p:guide pos="2160"/>
        <p:guide pos="22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27929"/>
            <a:ext cx="3026833" cy="465797"/>
          </a:xfrm>
          <a:prstGeom prst="rect">
            <a:avLst/>
          </a:prstGeom>
        </p:spPr>
        <p:txBody>
          <a:bodyPr vert="horz" lIns="92949" tIns="46474" rIns="92949" bIns="46474" rtlCol="0"/>
          <a:lstStyle>
            <a:lvl1pPr algn="l">
              <a:defRPr sz="1200"/>
            </a:lvl1pPr>
          </a:lstStyle>
          <a:p>
            <a:endParaRPr lang="en-US">
              <a:solidFill>
                <a:schemeClr val="tx1">
                  <a:lumMod val="65000"/>
                  <a:lumOff val="35000"/>
                </a:schemeClr>
              </a:solidFill>
            </a:endParaRPr>
          </a:p>
        </p:txBody>
      </p:sp>
      <p:sp>
        <p:nvSpPr>
          <p:cNvPr id="4" name="Footer Placeholder 3"/>
          <p:cNvSpPr>
            <a:spLocks noGrp="1"/>
          </p:cNvSpPr>
          <p:nvPr>
            <p:ph type="ftr" sz="quarter" idx="2"/>
          </p:nvPr>
        </p:nvSpPr>
        <p:spPr>
          <a:xfrm>
            <a:off x="489921" y="8954904"/>
            <a:ext cx="5240366" cy="191798"/>
          </a:xfrm>
          <a:prstGeom prst="rect">
            <a:avLst/>
          </a:prstGeom>
        </p:spPr>
        <p:txBody>
          <a:bodyPr vert="horz" lIns="92949" tIns="46474" rIns="92949" bIns="46474" rtlCol="0" anchor="ctr"/>
          <a:lstStyle>
            <a:lvl1pPr algn="l">
              <a:defRPr sz="1200"/>
            </a:lvl1pPr>
          </a:lstStyle>
          <a:p>
            <a:endParaRPr lang="en-US">
              <a:solidFill>
                <a:schemeClr val="tx1">
                  <a:lumMod val="65000"/>
                  <a:lumOff val="35000"/>
                </a:schemeClr>
              </a:solidFill>
            </a:endParaRPr>
          </a:p>
        </p:txBody>
      </p:sp>
      <p:sp>
        <p:nvSpPr>
          <p:cNvPr id="5" name="Slide Number Placeholder 4"/>
          <p:cNvSpPr>
            <a:spLocks noGrp="1"/>
          </p:cNvSpPr>
          <p:nvPr>
            <p:ph type="sldNum" sz="quarter" idx="3"/>
          </p:nvPr>
        </p:nvSpPr>
        <p:spPr>
          <a:xfrm>
            <a:off x="84080" y="8954904"/>
            <a:ext cx="405840" cy="191798"/>
          </a:xfrm>
          <a:prstGeom prst="rect">
            <a:avLst/>
          </a:prstGeom>
        </p:spPr>
        <p:txBody>
          <a:bodyPr vert="horz" lIns="92949" tIns="46474" rIns="92949" bIns="46474" rtlCol="0" anchor="ctr"/>
          <a:lstStyle>
            <a:lvl1pPr algn="r">
              <a:defRPr sz="1200"/>
            </a:lvl1pPr>
          </a:lstStyle>
          <a:p>
            <a:fld id="{23B2173B-F6DC-438E-A7FA-1D593E032054}" type="slidenum">
              <a:rPr lang="en-US" smtClean="0">
                <a:solidFill>
                  <a:schemeClr val="tx1">
                    <a:lumMod val="65000"/>
                    <a:lumOff val="35000"/>
                  </a:schemeClr>
                </a:solidFill>
              </a:rPr>
              <a:t>‹#›</a:t>
            </a:fld>
            <a:endParaRPr lang="en-US">
              <a:solidFill>
                <a:schemeClr val="tx1">
                  <a:lumMod val="65000"/>
                  <a:lumOff val="35000"/>
                </a:schemeClr>
              </a:solidFill>
            </a:endParaRPr>
          </a:p>
        </p:txBody>
      </p:sp>
      <p:sp>
        <p:nvSpPr>
          <p:cNvPr id="6" name="Rectangle 5"/>
          <p:cNvSpPr/>
          <p:nvPr/>
        </p:nvSpPr>
        <p:spPr bwMode="auto">
          <a:xfrm rot="10800000">
            <a:off x="-1" y="2"/>
            <a:ext cx="6985002" cy="127925"/>
          </a:xfrm>
          <a:prstGeom prst="rect">
            <a:avLst/>
          </a:prstGeom>
          <a:solidFill>
            <a:schemeClr val="accent1"/>
          </a:solidFill>
          <a:ln>
            <a:noFill/>
          </a:ln>
        </p:spPr>
        <p:txBody>
          <a:bodyPr vert="horz" wrap="square" lIns="92949" tIns="46474" rIns="92949" bIns="46474" numCol="1" anchor="t" anchorCtr="0" compatLnSpc="1">
            <a:prstTxWarp prst="textNoShape">
              <a:avLst/>
            </a:prstTxWarp>
          </a:bodyPr>
          <a:lstStyle/>
          <a:p>
            <a:pPr>
              <a:defRPr/>
            </a:pPr>
            <a:endParaRPr lang="en-US" kern="0">
              <a:solidFill>
                <a:prstClr val="black"/>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auto">
          <a:xfrm>
            <a:off x="6029414" y="8954905"/>
            <a:ext cx="702330" cy="173709"/>
          </a:xfrm>
          <a:prstGeom prst="rect">
            <a:avLst/>
          </a:prstGeom>
        </p:spPr>
      </p:pic>
    </p:spTree>
    <p:extLst>
      <p:ext uri="{BB962C8B-B14F-4D97-AF65-F5344CB8AC3E}">
        <p14:creationId xmlns:p14="http://schemas.microsoft.com/office/powerpoint/2010/main" val="947214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56551" y="127929"/>
            <a:ext cx="3026833" cy="173709"/>
          </a:xfrm>
          <a:prstGeom prst="rect">
            <a:avLst/>
          </a:prstGeom>
        </p:spPr>
        <p:txBody>
          <a:bodyPr vert="horz" lIns="92949" tIns="46474" rIns="92949" bIns="46474" rtlCol="0"/>
          <a:lstStyle>
            <a:lvl1pPr algn="r">
              <a:defRPr sz="900">
                <a:solidFill>
                  <a:schemeClr val="tx1"/>
                </a:solidFill>
              </a:defRPr>
            </a:lvl1pPr>
          </a:lstStyle>
          <a:p>
            <a:fld id="{33BD9C15-5B8A-4AC7-ACEA-A649F7F09BFF}" type="datetimeFigureOut">
              <a:rPr lang="en-US" smtClean="0"/>
              <a:pPr/>
              <a:t>3/31/2023</a:t>
            </a:fld>
            <a:endParaRPr lang="en-US"/>
          </a:p>
        </p:txBody>
      </p:sp>
      <p:sp>
        <p:nvSpPr>
          <p:cNvPr id="8" name="Footer Placeholder 3"/>
          <p:cNvSpPr>
            <a:spLocks noGrp="1"/>
          </p:cNvSpPr>
          <p:nvPr>
            <p:ph type="ftr" sz="quarter" idx="4"/>
          </p:nvPr>
        </p:nvSpPr>
        <p:spPr>
          <a:xfrm>
            <a:off x="489921" y="8954904"/>
            <a:ext cx="5240366" cy="191798"/>
          </a:xfrm>
          <a:prstGeom prst="rect">
            <a:avLst/>
          </a:prstGeom>
        </p:spPr>
        <p:txBody>
          <a:bodyPr vert="horz" lIns="92949" tIns="46474" rIns="92949" bIns="46474" rtlCol="0" anchor="ctr"/>
          <a:lstStyle>
            <a:lvl1pPr algn="l">
              <a:defRPr sz="900">
                <a:solidFill>
                  <a:schemeClr val="tx1"/>
                </a:solidFill>
              </a:defRPr>
            </a:lvl1pPr>
          </a:lstStyle>
          <a:p>
            <a:endParaRPr lang="en-US"/>
          </a:p>
        </p:txBody>
      </p:sp>
      <p:sp>
        <p:nvSpPr>
          <p:cNvPr id="9" name="Slide Number Placeholder 4"/>
          <p:cNvSpPr>
            <a:spLocks noGrp="1"/>
          </p:cNvSpPr>
          <p:nvPr>
            <p:ph type="sldNum" sz="quarter" idx="5"/>
          </p:nvPr>
        </p:nvSpPr>
        <p:spPr>
          <a:xfrm>
            <a:off x="84080" y="8954904"/>
            <a:ext cx="405840" cy="191798"/>
          </a:xfrm>
          <a:prstGeom prst="rect">
            <a:avLst/>
          </a:prstGeom>
        </p:spPr>
        <p:txBody>
          <a:bodyPr vert="horz" lIns="92949" tIns="46474" rIns="92949" bIns="46474" rtlCol="0" anchor="ctr"/>
          <a:lstStyle>
            <a:lvl1pPr algn="r">
              <a:defRPr sz="900">
                <a:solidFill>
                  <a:schemeClr val="tx1"/>
                </a:solidFill>
              </a:defRPr>
            </a:lvl1pPr>
          </a:lstStyle>
          <a:p>
            <a:fld id="{23B2173B-F6DC-438E-A7FA-1D593E032054}" type="slidenum">
              <a:rPr lang="en-US" smtClean="0"/>
              <a:pPr/>
              <a:t>‹#›</a:t>
            </a:fld>
            <a:endParaRPr lang="en-US"/>
          </a:p>
        </p:txBody>
      </p:sp>
      <p:sp>
        <p:nvSpPr>
          <p:cNvPr id="10" name="Rectangle 9"/>
          <p:cNvSpPr/>
          <p:nvPr/>
        </p:nvSpPr>
        <p:spPr bwMode="auto">
          <a:xfrm rot="10800000">
            <a:off x="-1" y="2"/>
            <a:ext cx="6985002" cy="127925"/>
          </a:xfrm>
          <a:prstGeom prst="rect">
            <a:avLst/>
          </a:prstGeom>
          <a:solidFill>
            <a:schemeClr val="accent1"/>
          </a:solidFill>
          <a:ln>
            <a:noFill/>
          </a:ln>
        </p:spPr>
        <p:txBody>
          <a:bodyPr vert="horz" wrap="square" lIns="92949" tIns="46474" rIns="92949" bIns="46474" numCol="1" anchor="t" anchorCtr="0" compatLnSpc="1">
            <a:prstTxWarp prst="textNoShape">
              <a:avLst/>
            </a:prstTxWarp>
          </a:bodyPr>
          <a:lstStyle/>
          <a:p>
            <a:pPr>
              <a:defRPr/>
            </a:pPr>
            <a:endParaRPr lang="en-US" kern="0">
              <a:solidFill>
                <a:prstClr val="black"/>
              </a:solidFill>
            </a:endParaRPr>
          </a:p>
        </p:txBody>
      </p:sp>
      <p:pic>
        <p:nvPicPr>
          <p:cNvPr id="11" name="Picture 10"/>
          <p:cNvPicPr>
            <a:picLocks noChangeAspect="1"/>
          </p:cNvPicPr>
          <p:nvPr/>
        </p:nvPicPr>
        <p:blipFill>
          <a:blip r:embed="rId2"/>
          <a:stretch>
            <a:fillRect/>
          </a:stretch>
        </p:blipFill>
        <p:spPr bwMode="auto">
          <a:xfrm>
            <a:off x="6029414" y="8954905"/>
            <a:ext cx="702330" cy="173709"/>
          </a:xfrm>
          <a:prstGeom prst="rect">
            <a:avLst/>
          </a:prstGeom>
        </p:spPr>
      </p:pic>
      <p:sp>
        <p:nvSpPr>
          <p:cNvPr id="6" name="Slide Image Placeholder 5"/>
          <p:cNvSpPr>
            <a:spLocks noGrp="1" noRot="1" noChangeAspect="1"/>
          </p:cNvSpPr>
          <p:nvPr>
            <p:ph type="sldImg" idx="2"/>
          </p:nvPr>
        </p:nvSpPr>
        <p:spPr>
          <a:xfrm>
            <a:off x="709613" y="444500"/>
            <a:ext cx="5565775" cy="3132138"/>
          </a:xfrm>
          <a:prstGeom prst="rect">
            <a:avLst/>
          </a:prstGeom>
          <a:noFill/>
          <a:ln w="12700">
            <a:solidFill>
              <a:prstClr val="black"/>
            </a:solidFill>
          </a:ln>
        </p:spPr>
        <p:txBody>
          <a:bodyPr vert="horz" lIns="92949" tIns="46474" rIns="92949" bIns="46474" rtlCol="0" anchor="ctr"/>
          <a:lstStyle/>
          <a:p>
            <a:r>
              <a:rPr lang="en-US"/>
              <a:t>a</a:t>
            </a:r>
          </a:p>
        </p:txBody>
      </p:sp>
      <p:sp>
        <p:nvSpPr>
          <p:cNvPr id="7" name="Header Placeholder 6"/>
          <p:cNvSpPr>
            <a:spLocks noGrp="1"/>
          </p:cNvSpPr>
          <p:nvPr>
            <p:ph type="hdr" sz="quarter"/>
          </p:nvPr>
        </p:nvSpPr>
        <p:spPr>
          <a:xfrm>
            <a:off x="1" y="127929"/>
            <a:ext cx="3026833" cy="173709"/>
          </a:xfrm>
          <a:prstGeom prst="rect">
            <a:avLst/>
          </a:prstGeom>
        </p:spPr>
        <p:txBody>
          <a:bodyPr vert="horz" lIns="92949" tIns="46474" rIns="92949" bIns="46474" rtlCol="0"/>
          <a:lstStyle>
            <a:lvl1pPr algn="l">
              <a:defRPr sz="900">
                <a:solidFill>
                  <a:schemeClr val="tx1"/>
                </a:solidFill>
              </a:defRPr>
            </a:lvl1pPr>
          </a:lstStyle>
          <a:p>
            <a:endParaRPr lang="en-US"/>
          </a:p>
        </p:txBody>
      </p:sp>
      <p:sp>
        <p:nvSpPr>
          <p:cNvPr id="12" name="Notes Placeholder 11"/>
          <p:cNvSpPr>
            <a:spLocks noGrp="1"/>
          </p:cNvSpPr>
          <p:nvPr>
            <p:ph type="body" sz="quarter" idx="3"/>
          </p:nvPr>
        </p:nvSpPr>
        <p:spPr>
          <a:xfrm>
            <a:off x="698806" y="3764280"/>
            <a:ext cx="5576582" cy="5074920"/>
          </a:xfrm>
          <a:prstGeom prst="rect">
            <a:avLst/>
          </a:prstGeom>
        </p:spPr>
        <p:txBody>
          <a:bodyPr vert="horz" lIns="92949" tIns="46474" rIns="92949" bIns="46474"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650581"/>
      </p:ext>
    </p:extLst>
  </p:cSld>
  <p:clrMap bg1="lt1" tx1="dk1" bg2="lt2" tx2="dk2" accent1="accent1" accent2="accent2" accent3="accent3" accent4="accent4" accent5="accent5" accent6="accent6" hlink="hlink" folHlink="folHlink"/>
  <p:notesStyle>
    <a:lvl1pPr marL="114300" indent="-114300" algn="l" defTabSz="914400" rtl="0" eaLnBrk="1" latinLnBrk="0" hangingPunct="1">
      <a:lnSpc>
        <a:spcPct val="90000"/>
      </a:lnSpc>
      <a:spcBef>
        <a:spcPts val="0"/>
      </a:spcBef>
      <a:spcAft>
        <a:spcPts val="0"/>
      </a:spcAft>
      <a:buClr>
        <a:schemeClr val="accent1"/>
      </a:buClr>
      <a:buFont typeface="Arial" panose="020B0604020202020204" pitchFamily="34" charset="0"/>
      <a:buChar char="•"/>
      <a:defRPr sz="1000" kern="1200">
        <a:solidFill>
          <a:schemeClr val="tx1"/>
        </a:solidFill>
        <a:latin typeface="+mn-lt"/>
        <a:ea typeface="+mn-ea"/>
        <a:cs typeface="+mn-cs"/>
      </a:defRPr>
    </a:lvl1pPr>
    <a:lvl2pPr marL="2286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2pPr>
    <a:lvl3pPr marL="3429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3pPr>
    <a:lvl4pPr marL="4572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4pPr>
    <a:lvl5pPr marL="5715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5pPr>
    <a:lvl6pPr marL="6858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6pPr>
    <a:lvl7pPr marL="8001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7pPr>
    <a:lvl8pPr marL="9144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8pPr>
    <a:lvl9pPr marL="10287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1</a:t>
            </a:fld>
            <a:endParaRPr lang="en-US"/>
          </a:p>
        </p:txBody>
      </p:sp>
    </p:spTree>
    <p:extLst>
      <p:ext uri="{BB962C8B-B14F-4D97-AF65-F5344CB8AC3E}">
        <p14:creationId xmlns:p14="http://schemas.microsoft.com/office/powerpoint/2010/main" val="1422887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2</a:t>
            </a:fld>
            <a:endParaRPr lang="en-US"/>
          </a:p>
        </p:txBody>
      </p:sp>
    </p:spTree>
    <p:extLst>
      <p:ext uri="{BB962C8B-B14F-4D97-AF65-F5344CB8AC3E}">
        <p14:creationId xmlns:p14="http://schemas.microsoft.com/office/powerpoint/2010/main" val="1458834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3</a:t>
            </a:fld>
            <a:endParaRPr lang="en-US"/>
          </a:p>
        </p:txBody>
      </p:sp>
    </p:spTree>
    <p:extLst>
      <p:ext uri="{BB962C8B-B14F-4D97-AF65-F5344CB8AC3E}">
        <p14:creationId xmlns:p14="http://schemas.microsoft.com/office/powerpoint/2010/main" val="612562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4</a:t>
            </a:fld>
            <a:endParaRPr lang="en-US"/>
          </a:p>
        </p:txBody>
      </p:sp>
    </p:spTree>
    <p:extLst>
      <p:ext uri="{BB962C8B-B14F-4D97-AF65-F5344CB8AC3E}">
        <p14:creationId xmlns:p14="http://schemas.microsoft.com/office/powerpoint/2010/main" val="2606914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5</a:t>
            </a:fld>
            <a:endParaRPr lang="en-US"/>
          </a:p>
        </p:txBody>
      </p:sp>
    </p:spTree>
    <p:extLst>
      <p:ext uri="{BB962C8B-B14F-4D97-AF65-F5344CB8AC3E}">
        <p14:creationId xmlns:p14="http://schemas.microsoft.com/office/powerpoint/2010/main" val="545574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[Facilitator note: Log on a few minutes before the start of the module. As students are joining the Zoom, you’ll want to give them instructions of how to prepare. This moment of interaction will both save time later and create an engaging/inviting atmosphere]</a:t>
            </a:r>
          </a:p>
          <a:p>
            <a:pPr lvl="1"/>
            <a:endParaRPr lang="en-US" dirty="0">
              <a:latin typeface="+mn-lt"/>
            </a:endParaRPr>
          </a:p>
          <a:p>
            <a:pPr lvl="1"/>
            <a:r>
              <a:rPr lang="en-US" dirty="0">
                <a:latin typeface="+mn-lt"/>
              </a:rPr>
              <a:t>Welcome back everybody! If you can, we’d love to have you on camera for this workshop and your mic on mute until it’s time to share! [Facilitator note: It’s best to make “camera on” optional and not try to pressure students to come on camera]</a:t>
            </a:r>
          </a:p>
          <a:p>
            <a:pPr lvl="1"/>
            <a:endParaRPr lang="en-US" dirty="0">
              <a:latin typeface="+mn-lt"/>
            </a:endParaRPr>
          </a:p>
          <a:p>
            <a:pPr lvl="1"/>
            <a:r>
              <a:rPr lang="en-US" dirty="0">
                <a:latin typeface="+mn-lt"/>
              </a:rPr>
              <a:t>While you’re getting settled in, make sure to have a pen and paper handy, or open a new document on your device. We’ll be doing a few exercises today where you’ll need to write out your answers. </a:t>
            </a:r>
          </a:p>
        </p:txBody>
      </p:sp>
      <p:sp>
        <p:nvSpPr>
          <p:cNvPr id="4" name="Slide Number Placeholder 3"/>
          <p:cNvSpPr>
            <a:spLocks noGrp="1"/>
          </p:cNvSpPr>
          <p:nvPr>
            <p:ph type="sldNum" sz="quarter" idx="5"/>
          </p:nvPr>
        </p:nvSpPr>
        <p:spPr/>
        <p:txBody>
          <a:bodyPr/>
          <a:lstStyle/>
          <a:p>
            <a:fld id="{23B2173B-F6DC-438E-A7FA-1D593E032054}" type="slidenum">
              <a:rPr lang="en-US" smtClean="0"/>
              <a:pPr/>
              <a:t>6</a:t>
            </a:fld>
            <a:endParaRPr lang="en-US"/>
          </a:p>
        </p:txBody>
      </p:sp>
    </p:spTree>
    <p:extLst>
      <p:ext uri="{BB962C8B-B14F-4D97-AF65-F5344CB8AC3E}">
        <p14:creationId xmlns:p14="http://schemas.microsoft.com/office/powerpoint/2010/main" val="3505282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We’ve made it. It’s the final week of our financial journey and you’ve come such a long way! It has been quite an adventure and I consider myself lucky to have taken this journey with you. </a:t>
            </a:r>
          </a:p>
          <a:p>
            <a:pPr lvl="1"/>
            <a:endParaRPr lang="en-US" dirty="0">
              <a:latin typeface="+mn-lt"/>
            </a:endParaRPr>
          </a:p>
          <a:p>
            <a:pPr lvl="1"/>
            <a:r>
              <a:rPr lang="en-US" dirty="0">
                <a:latin typeface="+mn-lt"/>
              </a:rPr>
              <a:t>But before I send you off on your next adventure, we’ve got some important final things to cover.</a:t>
            </a:r>
          </a:p>
        </p:txBody>
      </p:sp>
      <p:sp>
        <p:nvSpPr>
          <p:cNvPr id="4" name="Slide Number Placeholder 3"/>
          <p:cNvSpPr>
            <a:spLocks noGrp="1"/>
          </p:cNvSpPr>
          <p:nvPr>
            <p:ph type="sldNum" sz="quarter" idx="5"/>
          </p:nvPr>
        </p:nvSpPr>
        <p:spPr/>
        <p:txBody>
          <a:bodyPr/>
          <a:lstStyle/>
          <a:p>
            <a:fld id="{23B2173B-F6DC-438E-A7FA-1D593E032054}" type="slidenum">
              <a:rPr lang="en-US" smtClean="0"/>
              <a:pPr/>
              <a:t>7</a:t>
            </a:fld>
            <a:endParaRPr lang="en-US"/>
          </a:p>
        </p:txBody>
      </p:sp>
    </p:spTree>
    <p:extLst>
      <p:ext uri="{BB962C8B-B14F-4D97-AF65-F5344CB8AC3E}">
        <p14:creationId xmlns:p14="http://schemas.microsoft.com/office/powerpoint/2010/main" val="3197869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First, I want to check in with you. We covered a lot last week so I want to spend a few minutes today covering any questions or things you’re curious about when it comes to investing that may have come up for you. So what questions, thoughts, ideas (whatever!) about investing have bubbled up for you since last time? (e.g. Where does compound interest come from? If questions come up about specific securities, taxes, etc. you might want to ask a professional)</a:t>
            </a:r>
          </a:p>
          <a:p>
            <a:pPr lvl="1"/>
            <a:endParaRPr lang="en-US" dirty="0">
              <a:latin typeface="+mn-lt"/>
            </a:endParaRPr>
          </a:p>
          <a:p>
            <a:pPr lvl="1"/>
            <a:r>
              <a:rPr lang="en-US" dirty="0">
                <a:latin typeface="+mn-lt"/>
              </a:rPr>
              <a:t>[Give them time to answer. This is a quick ice breaker so spend about 3 minutes here. If no one answers you could pose another question have them pop a response into the chat – “Let me ask you a different question then. Pop your answer in the chat. What excites you most about investing? Or What would hold you back from investing?” Respond to these as they come up; share in their excitement and help address their concerns] </a:t>
            </a:r>
          </a:p>
          <a:p>
            <a:pPr lvl="1"/>
            <a:endParaRPr lang="en-US" dirty="0">
              <a:latin typeface="+mn-lt"/>
            </a:endParaRPr>
          </a:p>
          <a:p>
            <a:pPr lvl="1"/>
            <a:r>
              <a:rPr lang="en-US" dirty="0">
                <a:latin typeface="+mn-lt"/>
              </a:rPr>
              <a:t>These are [good questions/important considerations]. I hope you’ll continue to explore and question and stay curious about money and finances beyond our time together in this class.</a:t>
            </a:r>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8</a:t>
            </a:fld>
            <a:endParaRPr lang="en-US"/>
          </a:p>
        </p:txBody>
      </p:sp>
    </p:spTree>
    <p:extLst>
      <p:ext uri="{BB962C8B-B14F-4D97-AF65-F5344CB8AC3E}">
        <p14:creationId xmlns:p14="http://schemas.microsoft.com/office/powerpoint/2010/main" val="1687159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And boy have we had a time! Look at the adventure we’ve shared! </a:t>
            </a:r>
          </a:p>
          <a:p>
            <a:pPr lvl="1"/>
            <a:endParaRPr lang="en-US" dirty="0">
              <a:latin typeface="+mn-lt"/>
            </a:endParaRPr>
          </a:p>
          <a:p>
            <a:pPr lvl="1"/>
            <a:r>
              <a:rPr lang="en-US" dirty="0">
                <a:latin typeface="+mn-lt"/>
              </a:rPr>
              <a:t>We started by thinking in terms of goals: the adventures we envision</a:t>
            </a:r>
            <a:r>
              <a:rPr lang="en-US" dirty="0">
                <a:solidFill>
                  <a:srgbClr val="FF0000"/>
                </a:solidFill>
                <a:latin typeface="+mn-lt"/>
              </a:rPr>
              <a:t>ed</a:t>
            </a:r>
            <a:r>
              <a:rPr lang="en-US" dirty="0">
                <a:latin typeface="+mn-lt"/>
              </a:rPr>
              <a:t> for ourselves and the things we hope to save for.</a:t>
            </a:r>
          </a:p>
          <a:p>
            <a:pPr lvl="1"/>
            <a:endParaRPr lang="en-US" dirty="0">
              <a:latin typeface="+mn-lt"/>
            </a:endParaRPr>
          </a:p>
          <a:p>
            <a:pPr lvl="1"/>
            <a:r>
              <a:rPr lang="en-US" dirty="0">
                <a:latin typeface="+mn-lt"/>
              </a:rPr>
              <a:t>Then we focused on becoming savvy savers...and spenders.</a:t>
            </a:r>
          </a:p>
          <a:p>
            <a:pPr lvl="1"/>
            <a:endParaRPr lang="en-US" dirty="0">
              <a:latin typeface="+mn-lt"/>
            </a:endParaRPr>
          </a:p>
          <a:p>
            <a:pPr lvl="1"/>
            <a:r>
              <a:rPr lang="en-US" dirty="0">
                <a:latin typeface="+mn-lt"/>
              </a:rPr>
              <a:t>And together, we learned the basics of investing. </a:t>
            </a:r>
          </a:p>
          <a:p>
            <a:pPr lvl="1"/>
            <a:endParaRPr lang="en-US" dirty="0">
              <a:latin typeface="+mn-lt"/>
            </a:endParaRPr>
          </a:p>
          <a:p>
            <a:pPr lvl="1"/>
            <a:r>
              <a:rPr lang="en-US" dirty="0">
                <a:latin typeface="+mn-lt"/>
              </a:rPr>
              <a:t>Today we’re going put all this new knowledge into action...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2EC26-F362-5247-A617-F497FD48D8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2467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ea typeface="Source Sans Pro SemiBold"/>
              </a:rPr>
              <a:t>So let’s begin! Today we’re </a:t>
            </a:r>
            <a:r>
              <a:rPr lang="en-US" dirty="0" err="1">
                <a:latin typeface="+mn-lt"/>
                <a:ea typeface="Source Sans Pro SemiBold"/>
              </a:rPr>
              <a:t>gonna</a:t>
            </a:r>
            <a:r>
              <a:rPr lang="en-US" dirty="0">
                <a:latin typeface="+mn-lt"/>
                <a:ea typeface="Source Sans Pro SemiBold"/>
              </a:rPr>
              <a:t> play a game we call Five Money Musts!</a:t>
            </a:r>
          </a:p>
          <a:p>
            <a:pPr lvl="1"/>
            <a:endParaRPr lang="en-US" dirty="0">
              <a:latin typeface="+mn-lt"/>
            </a:endParaRPr>
          </a:p>
          <a:p>
            <a:pPr lvl="1"/>
            <a:r>
              <a:rPr lang="en-US" dirty="0">
                <a:latin typeface="+mn-lt"/>
                <a:ea typeface="Source Sans Pro SemiBold"/>
              </a:rPr>
              <a:t>The game where real life and money meet. And </a:t>
            </a:r>
            <a:r>
              <a:rPr lang="en-US" i="1" dirty="0">
                <a:latin typeface="+mn-lt"/>
                <a:ea typeface="Source Sans Pro SemiBold"/>
              </a:rPr>
              <a:t>you</a:t>
            </a:r>
            <a:r>
              <a:rPr lang="en-US" dirty="0">
                <a:latin typeface="+mn-lt"/>
                <a:ea typeface="Source Sans Pro SemiBold"/>
              </a:rPr>
              <a:t> are in charge of how it all shakes out. </a:t>
            </a:r>
            <a:r>
              <a:rPr lang="en-US" dirty="0" err="1">
                <a:latin typeface="+mn-lt"/>
                <a:ea typeface="Source Sans Pro SemiBold"/>
              </a:rPr>
              <a:t>Ya’ll</a:t>
            </a:r>
            <a:r>
              <a:rPr lang="en-US" dirty="0">
                <a:latin typeface="+mn-lt"/>
                <a:ea typeface="Source Sans Pro SemiBold"/>
              </a:rPr>
              <a:t> ready for a little game play?!</a:t>
            </a:r>
          </a:p>
          <a:p>
            <a:pPr lvl="1"/>
            <a:endParaRPr lang="en-US" dirty="0">
              <a:latin typeface="+mn-lt"/>
            </a:endParaRPr>
          </a:p>
          <a:p>
            <a:pPr lvl="1"/>
            <a:r>
              <a:rPr lang="en-US" dirty="0">
                <a:latin typeface="+mn-lt"/>
              </a:rPr>
              <a:t>Great! First, a little background info and some rules of the game...</a:t>
            </a:r>
          </a:p>
        </p:txBody>
      </p:sp>
      <p:sp>
        <p:nvSpPr>
          <p:cNvPr id="4" name="Slide Number Placeholder 3"/>
          <p:cNvSpPr>
            <a:spLocks noGrp="1"/>
          </p:cNvSpPr>
          <p:nvPr>
            <p:ph type="sldNum" sz="quarter" idx="5"/>
          </p:nvPr>
        </p:nvSpPr>
        <p:spPr/>
        <p:txBody>
          <a:bodyPr/>
          <a:lstStyle/>
          <a:p>
            <a:fld id="{23B2173B-F6DC-438E-A7FA-1D593E032054}" type="slidenum">
              <a:rPr lang="en-US" smtClean="0"/>
              <a:pPr/>
              <a:t>10</a:t>
            </a:fld>
            <a:endParaRPr lang="en-US"/>
          </a:p>
        </p:txBody>
      </p:sp>
    </p:spTree>
    <p:extLst>
      <p:ext uri="{BB962C8B-B14F-4D97-AF65-F5344CB8AC3E}">
        <p14:creationId xmlns:p14="http://schemas.microsoft.com/office/powerpoint/2010/main" val="40716003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solidFill>
                  <a:srgbClr val="1F2120"/>
                </a:solidFill>
                <a:latin typeface="+mj-lt"/>
              </a:rPr>
              <a:t>This is Taylor. </a:t>
            </a:r>
          </a:p>
          <a:p>
            <a:pPr lvl="1">
              <a:buNone/>
            </a:pPr>
            <a:endParaRPr lang="en-US" sz="1000" dirty="0">
              <a:solidFill>
                <a:srgbClr val="1F2120"/>
              </a:solidFill>
              <a:latin typeface="+mj-lt"/>
            </a:endParaRPr>
          </a:p>
          <a:p>
            <a:pPr lvl="1">
              <a:buNone/>
            </a:pPr>
            <a:r>
              <a:rPr lang="en-US" sz="1000" dirty="0">
                <a:solidFill>
                  <a:srgbClr val="1F2120"/>
                </a:solidFill>
                <a:latin typeface="+mj-lt"/>
              </a:rPr>
              <a:t>She’s a close family friend, fresh out of college, and the real world is </a:t>
            </a:r>
            <a:r>
              <a:rPr lang="en-US" sz="1000" dirty="0" err="1">
                <a:solidFill>
                  <a:srgbClr val="1F2120"/>
                </a:solidFill>
                <a:latin typeface="+mj-lt"/>
              </a:rPr>
              <a:t>comin</a:t>
            </a:r>
            <a:r>
              <a:rPr lang="en-US" sz="1000" dirty="0">
                <a:solidFill>
                  <a:srgbClr val="1F2120"/>
                </a:solidFill>
                <a:latin typeface="+mj-lt"/>
              </a:rPr>
              <a:t>’ in hot. She’s got bills to pay, student loan debt to pay off, and fun to have! She wants to do it all but be smart about it. </a:t>
            </a:r>
          </a:p>
          <a:p>
            <a:pPr lvl="1">
              <a:buNone/>
            </a:pPr>
            <a:endParaRPr lang="en-US" sz="1000" dirty="0">
              <a:solidFill>
                <a:srgbClr val="1F2120"/>
              </a:solidFill>
              <a:latin typeface="+mj-lt"/>
            </a:endParaRPr>
          </a:p>
          <a:p>
            <a:pPr lvl="1">
              <a:buNone/>
            </a:pPr>
            <a:r>
              <a:rPr lang="en-US" sz="1000" dirty="0">
                <a:solidFill>
                  <a:srgbClr val="1F2120"/>
                </a:solidFill>
                <a:latin typeface="+mj-lt"/>
                <a:ea typeface="Source Sans Pro SemiBold"/>
              </a:rPr>
              <a:t>[Facilitator note: the game actually says Taylor is your friend, but we’re not sure 13-year </a:t>
            </a:r>
            <a:r>
              <a:rPr lang="en-US" sz="1000" dirty="0" err="1">
                <a:solidFill>
                  <a:srgbClr val="1F2120"/>
                </a:solidFill>
                <a:latin typeface="+mj-lt"/>
                <a:ea typeface="Source Sans Pro SemiBold"/>
              </a:rPr>
              <a:t>olds</a:t>
            </a:r>
            <a:r>
              <a:rPr lang="en-US" sz="1000" dirty="0">
                <a:solidFill>
                  <a:srgbClr val="1F2120"/>
                </a:solidFill>
                <a:latin typeface="+mj-lt"/>
                <a:ea typeface="Source Sans Pro SemiBold"/>
              </a:rPr>
              <a:t> need 22 year old friends, so we’ve added the word “family friend” to your intro of Taylor and the game]. </a:t>
            </a:r>
          </a:p>
          <a:p>
            <a:pPr lvl="1">
              <a:buNone/>
            </a:pPr>
            <a:endParaRPr lang="en-US" sz="1000" dirty="0">
              <a:solidFill>
                <a:srgbClr val="1F2120"/>
              </a:solidFill>
              <a:latin typeface="+mj-lt"/>
            </a:endParaRPr>
          </a:p>
          <a:p>
            <a:pPr lvl="1">
              <a:buNone/>
            </a:pPr>
            <a:r>
              <a:rPr lang="en-US" sz="1000" dirty="0">
                <a:solidFill>
                  <a:srgbClr val="1F2120"/>
                </a:solidFill>
                <a:latin typeface="+mj-lt"/>
              </a:rPr>
              <a:t>She’s overheard you talking about what you’ve been learning over the past few weeks and needs your help. </a:t>
            </a:r>
          </a:p>
          <a:p>
            <a:pPr lvl="1">
              <a:buNone/>
            </a:pPr>
            <a:endParaRPr lang="en-US" sz="1000" dirty="0">
              <a:solidFill>
                <a:srgbClr val="1F2120"/>
              </a:solidFill>
              <a:latin typeface="+mj-lt"/>
            </a:endParaRPr>
          </a:p>
          <a:p>
            <a:pPr lvl="1">
              <a:buNone/>
            </a:pPr>
            <a:r>
              <a:rPr lang="en-US" sz="1000" dirty="0">
                <a:solidFill>
                  <a:srgbClr val="1F2120"/>
                </a:solidFill>
                <a:latin typeface="+mj-lt"/>
                <a:ea typeface="Source Sans Pro SemiBold"/>
              </a:rPr>
              <a:t>So today, equipped with everything you’ve learned in this course, </a:t>
            </a:r>
            <a:r>
              <a:rPr lang="en-US" sz="1000" dirty="0">
                <a:latin typeface="+mj-lt"/>
                <a:ea typeface="Source Sans Pro SemiBold"/>
              </a:rPr>
              <a:t>you’re all </a:t>
            </a:r>
            <a:r>
              <a:rPr lang="en-US" sz="1000" dirty="0">
                <a:solidFill>
                  <a:srgbClr val="1F2120"/>
                </a:solidFill>
                <a:latin typeface="+mj-lt"/>
                <a:ea typeface="Source Sans Pro SemiBold"/>
              </a:rPr>
              <a:t>going to help Taylor make some smart money choices. Choice is the name of this game and Taylor will have LOTS of choices to make. </a:t>
            </a:r>
            <a:endParaRPr lang="en-US" sz="1000" dirty="0">
              <a:solidFill>
                <a:srgbClr val="1F2120"/>
              </a:solidFill>
              <a:latin typeface="+mj-lt"/>
            </a:endParaRPr>
          </a:p>
          <a:p>
            <a:pPr lvl="1">
              <a:buNone/>
            </a:pPr>
            <a:endParaRPr lang="en-US" sz="1000" dirty="0">
              <a:solidFill>
                <a:srgbClr val="1F2120"/>
              </a:solidFill>
              <a:latin typeface="+mj-lt"/>
            </a:endParaRPr>
          </a:p>
          <a:p>
            <a:pPr lvl="1">
              <a:buNone/>
            </a:pPr>
            <a:r>
              <a:rPr lang="en-US" sz="1000" dirty="0">
                <a:solidFill>
                  <a:srgbClr val="1F2120"/>
                </a:solidFill>
                <a:latin typeface="+mj-lt"/>
                <a:ea typeface="Source Sans Pro SemiBold"/>
              </a:rPr>
              <a:t>I’m going to walk you through a series of choices and you’ll decide what Taylor should do by selecting option A, B, or C and putting your answer in the chat. And remember, there's isn't always ONE right choice when it comes to money. The choices you make have tradeoffs. </a:t>
            </a:r>
            <a:r>
              <a:rPr lang="en-US" sz="1000" dirty="0">
                <a:solidFill>
                  <a:srgbClr val="1F2120"/>
                </a:solidFill>
                <a:latin typeface="+mj-lt"/>
                <a:ea typeface="Source Sans Pro Light"/>
              </a:rPr>
              <a:t>Sometimes I’ll ask people to come off mute and share their choice because it’s too complicated to vote—you’ll see what I mean when we get there. </a:t>
            </a:r>
            <a:endParaRPr lang="en-US" sz="1000" dirty="0">
              <a:solidFill>
                <a:srgbClr val="1F2120"/>
              </a:solidFill>
              <a:latin typeface="+mj-lt"/>
            </a:endParaRPr>
          </a:p>
          <a:p>
            <a:pPr lvl="1">
              <a:buNone/>
            </a:pPr>
            <a:endParaRPr lang="en-US" sz="1000" dirty="0">
              <a:solidFill>
                <a:srgbClr val="1F2120"/>
              </a:solidFill>
              <a:latin typeface="+mj-lt"/>
            </a:endParaRPr>
          </a:p>
          <a:p>
            <a:pPr lvl="1">
              <a:buNone/>
            </a:pPr>
            <a:r>
              <a:rPr lang="en-US" sz="1000" dirty="0">
                <a:solidFill>
                  <a:srgbClr val="1F2120"/>
                </a:solidFill>
                <a:latin typeface="+mj-lt"/>
              </a:rPr>
              <a:t>The majority rules in this game, so we’ll go with the most popular choice, but whatever choice you make along the way, be ready to share your thinking with us. I want to hear from everybody!</a:t>
            </a:r>
            <a:endParaRPr lang="en-US" sz="1000" dirty="0">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11</a:t>
            </a:fld>
            <a:endParaRPr lang="en-US"/>
          </a:p>
        </p:txBody>
      </p:sp>
    </p:spTree>
    <p:extLst>
      <p:ext uri="{BB962C8B-B14F-4D97-AF65-F5344CB8AC3E}">
        <p14:creationId xmlns:p14="http://schemas.microsoft.com/office/powerpoint/2010/main" val="2597348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rPr>
              <a:t>In just a minute we’ll jump into the game, but I want to draw your attention to Taylor’s stats on the right-hand side of our gaming screen.</a:t>
            </a:r>
          </a:p>
          <a:p>
            <a:pPr lvl="1">
              <a:buNone/>
            </a:pPr>
            <a:endParaRPr lang="en-US" dirty="0">
              <a:solidFill>
                <a:srgbClr val="1F2120"/>
              </a:solidFill>
              <a:latin typeface="+mj-lt"/>
            </a:endParaRPr>
          </a:p>
          <a:p>
            <a:pPr lvl="1">
              <a:buNone/>
            </a:pPr>
            <a:r>
              <a:rPr lang="en-US" dirty="0">
                <a:solidFill>
                  <a:srgbClr val="1F2120"/>
                </a:solidFill>
                <a:latin typeface="+mj-lt"/>
              </a:rPr>
              <a:t>First, just below the smiley face you’ll see Taylor’s happiness score. It’ll go up and down with each choice you make, so try not to let it get too low.</a:t>
            </a:r>
          </a:p>
          <a:p>
            <a:pPr lvl="1">
              <a:buNone/>
            </a:pPr>
            <a:endParaRPr lang="en-US" dirty="0">
              <a:solidFill>
                <a:srgbClr val="1F2120"/>
              </a:solidFill>
              <a:latin typeface="+mj-lt"/>
            </a:endParaRPr>
          </a:p>
          <a:p>
            <a:pPr lvl="1">
              <a:buNone/>
            </a:pPr>
            <a:r>
              <a:rPr lang="en-US" dirty="0">
                <a:solidFill>
                  <a:srgbClr val="1F2120"/>
                </a:solidFill>
                <a:latin typeface="+mj-lt"/>
              </a:rPr>
              <a:t>Below that is Taylor’s cash meter, which shows how much money is left for the month. Make sure there’s enough to cover what she needs (</a:t>
            </a:r>
            <a:r>
              <a:rPr lang="en-US" i="1" dirty="0">
                <a:solidFill>
                  <a:srgbClr val="1F2120"/>
                </a:solidFill>
                <a:latin typeface="+mj-lt"/>
              </a:rPr>
              <a:t>AND</a:t>
            </a:r>
            <a:r>
              <a:rPr lang="en-US" dirty="0">
                <a:solidFill>
                  <a:srgbClr val="1F2120"/>
                </a:solidFill>
                <a:latin typeface="+mj-lt"/>
              </a:rPr>
              <a:t> some extra so she can have a little fun). Let’s try to help her make it through the month without blowing it all.</a:t>
            </a:r>
          </a:p>
          <a:p>
            <a:pPr lvl="1">
              <a:buNone/>
            </a:pPr>
            <a:endParaRPr lang="en-US" dirty="0">
              <a:solidFill>
                <a:srgbClr val="1F2120"/>
              </a:solidFill>
              <a:latin typeface="+mj-lt"/>
            </a:endParaRPr>
          </a:p>
          <a:p>
            <a:pPr lvl="1">
              <a:buNone/>
            </a:pPr>
            <a:r>
              <a:rPr lang="en-US" dirty="0">
                <a:solidFill>
                  <a:srgbClr val="1F2120"/>
                </a:solidFill>
                <a:latin typeface="+mj-lt"/>
              </a:rPr>
              <a:t>As always, if you have questions at any point, don’t be afraid to come off mute. If you’ve got a question others will too, so I want to hear from you.</a:t>
            </a:r>
          </a:p>
          <a:p>
            <a:pPr lvl="1">
              <a:buNone/>
            </a:pPr>
            <a:endParaRPr lang="en-US" dirty="0">
              <a:solidFill>
                <a:srgbClr val="1F2120"/>
              </a:solidFill>
              <a:latin typeface="+mj-lt"/>
            </a:endParaRPr>
          </a:p>
          <a:p>
            <a:pPr lvl="1">
              <a:buNone/>
            </a:pPr>
            <a:r>
              <a:rPr lang="en-US" dirty="0">
                <a:solidFill>
                  <a:srgbClr val="1F2120"/>
                </a:solidFill>
                <a:latin typeface="+mj-lt"/>
              </a:rPr>
              <a:t>Are you ready to play? Great! Let me stop sharing for a second and pull up our game.</a:t>
            </a:r>
          </a:p>
          <a:p>
            <a:pPr lvl="1">
              <a:buNone/>
            </a:pPr>
            <a:endParaRPr lang="en-US" dirty="0">
              <a:solidFill>
                <a:srgbClr val="1F2120"/>
              </a:solidFill>
              <a:latin typeface="+mj-lt"/>
            </a:endParaRPr>
          </a:p>
          <a:p>
            <a:pPr lvl="1">
              <a:buNone/>
            </a:pPr>
            <a:r>
              <a:rPr lang="en-US" dirty="0">
                <a:solidFill>
                  <a:srgbClr val="1F2120"/>
                </a:solidFill>
                <a:latin typeface="+mj-lt"/>
                <a:ea typeface="Source Sans Pro SemiBold"/>
              </a:rPr>
              <a:t>[Facilitator note: switch to the browser with the first question of the game displayed and share. https://digital.fidelity.com/prgw/digital/five-money-musts#/home]</a:t>
            </a:r>
            <a:endParaRPr lang="en-US" dirty="0">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12</a:t>
            </a:fld>
            <a:endParaRPr lang="en-US"/>
          </a:p>
        </p:txBody>
      </p:sp>
    </p:spTree>
    <p:extLst>
      <p:ext uri="{BB962C8B-B14F-4D97-AF65-F5344CB8AC3E}">
        <p14:creationId xmlns:p14="http://schemas.microsoft.com/office/powerpoint/2010/main" val="4045509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000" dirty="0">
                <a:latin typeface="+mj-lt"/>
              </a:rPr>
              <a:t>Alright! For question number one…</a:t>
            </a:r>
          </a:p>
          <a:p>
            <a:pPr lvl="1">
              <a:buNone/>
            </a:pPr>
            <a:endParaRPr lang="en-US" sz="1000" dirty="0">
              <a:latin typeface="+mj-lt"/>
            </a:endParaRPr>
          </a:p>
          <a:p>
            <a:pPr lvl="1"/>
            <a:r>
              <a:rPr lang="en-US" sz="1000" dirty="0">
                <a:latin typeface="+mj-lt"/>
              </a:rPr>
              <a:t>Let’s look at this dashboard to see how our recommendations for Taylor played out.</a:t>
            </a:r>
          </a:p>
          <a:p>
            <a:pPr lvl="1"/>
            <a:endParaRPr lang="en-US" sz="1000" dirty="0">
              <a:highlight>
                <a:srgbClr val="FFFF00"/>
              </a:highlight>
              <a:latin typeface="+mj-lt"/>
            </a:endParaRPr>
          </a:p>
          <a:p>
            <a:pPr lvl="1"/>
            <a:r>
              <a:rPr lang="en-US" sz="1000" dirty="0">
                <a:latin typeface="+mj-lt"/>
              </a:rPr>
              <a:t>[Facilitator note: recap what you see in the dashboard, calling out great decisions they made along the way and places where their decisions might have cost them something in the long term…]</a:t>
            </a: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endParaRPr lang="en-US" sz="1000" dirty="0">
              <a:latin typeface="+mj-lt"/>
            </a:endParaRP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sz="1000" dirty="0">
                <a:latin typeface="+mj-lt"/>
              </a:rPr>
              <a:t>[Facilitator note: On the last screen of the game, under “Final Score” and “Play again?” there is information on investing that does not pertain to teens. </a:t>
            </a:r>
            <a:r>
              <a:rPr lang="en-US" sz="1000" dirty="0">
                <a:solidFill>
                  <a:srgbClr val="000000"/>
                </a:solidFill>
                <a:latin typeface="+mj-lt"/>
              </a:rPr>
              <a:t>Please focus on the results score to see how Taylor made out.  If the kids ask about the other products, then tell them they are for adults or people like Taylor.]  </a:t>
            </a:r>
            <a:r>
              <a:rPr lang="en-US" sz="1000" dirty="0">
                <a:latin typeface="+mj-lt"/>
              </a:rPr>
              <a:t>(Five Money Musts </a:t>
            </a:r>
            <a:r>
              <a:rPr lang="en-US" sz="1000" dirty="0" err="1">
                <a:latin typeface="+mj-lt"/>
              </a:rPr>
              <a:t>eReview</a:t>
            </a:r>
            <a:r>
              <a:rPr lang="en-US" sz="1000" dirty="0">
                <a:latin typeface="+mj-lt"/>
              </a:rPr>
              <a:t> number: </a:t>
            </a:r>
            <a:r>
              <a:rPr lang="en-US" sz="1000" b="0" i="0" dirty="0">
                <a:solidFill>
                  <a:srgbClr val="666666"/>
                </a:solidFill>
                <a:effectLst/>
                <a:latin typeface="+mj-lt"/>
              </a:rPr>
              <a:t>817536.6.0)</a:t>
            </a:r>
            <a:r>
              <a:rPr lang="en-US" sz="1000" dirty="0">
                <a:latin typeface="+mj-lt"/>
              </a:rPr>
              <a:t>  </a:t>
            </a:r>
          </a:p>
          <a:p>
            <a:pPr lvl="1"/>
            <a:endParaRPr lang="en-US" sz="1000" dirty="0">
              <a:latin typeface="+mj-lt"/>
            </a:endParaRPr>
          </a:p>
          <a:p>
            <a:pPr lvl="1"/>
            <a:r>
              <a:rPr lang="en-US" sz="1000" dirty="0">
                <a:latin typeface="+mj-lt"/>
              </a:rPr>
              <a:t>[slide intentionally left blank]</a:t>
            </a:r>
          </a:p>
        </p:txBody>
      </p:sp>
      <p:sp>
        <p:nvSpPr>
          <p:cNvPr id="4" name="Slide Number Placeholder 3"/>
          <p:cNvSpPr>
            <a:spLocks noGrp="1"/>
          </p:cNvSpPr>
          <p:nvPr>
            <p:ph type="sldNum" sz="quarter" idx="5"/>
          </p:nvPr>
        </p:nvSpPr>
        <p:spPr/>
        <p:txBody>
          <a:bodyPr/>
          <a:lstStyle/>
          <a:p>
            <a:fld id="{23B2173B-F6DC-438E-A7FA-1D593E032054}" type="slidenum">
              <a:rPr lang="en-US" smtClean="0"/>
              <a:pPr/>
              <a:t>13</a:t>
            </a:fld>
            <a:endParaRPr lang="en-US"/>
          </a:p>
        </p:txBody>
      </p:sp>
    </p:spTree>
    <p:extLst>
      <p:ext uri="{BB962C8B-B14F-4D97-AF65-F5344CB8AC3E}">
        <p14:creationId xmlns:p14="http://schemas.microsoft.com/office/powerpoint/2010/main" val="1367662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j-lt"/>
              </a:rPr>
              <a:t>[Facilitator note: If you haven’t reached the 35 minute mark of the session yet, you could pose a few questions: How was that? What did you think? What choices do you wish you had that weren’t available to you in the game? (e.g. “I wish there was an option to set aside a certain dollar amount. Or I wish we had the option to do coffee instead of an expensive dinner to save money”)]</a:t>
            </a:r>
          </a:p>
          <a:p>
            <a:pPr lvl="1"/>
            <a:endParaRPr lang="en-US" dirty="0">
              <a:latin typeface="+mj-lt"/>
            </a:endParaRPr>
          </a:p>
          <a:p>
            <a:pPr lvl="1"/>
            <a:r>
              <a:rPr lang="en-US" dirty="0">
                <a:latin typeface="+mj-lt"/>
              </a:rPr>
              <a:t>That was a fun game, right? There are so many directions Taylor could have gone and each choice leads her down a different path. You may have noticed a few places where some answers were better than others, but it was also important for us to consider where Taylor is in life and what her priorities might be. If you’re curious to see how the answers you picked might have changed things, I’ll pop the link in the chat so you can play it on your own.</a:t>
            </a:r>
          </a:p>
          <a:p>
            <a:pPr lvl="1"/>
            <a:endParaRPr lang="en-US" dirty="0">
              <a:latin typeface="+mn-lt"/>
            </a:endParaRPr>
          </a:p>
          <a:p>
            <a:pPr lvl="1"/>
            <a:r>
              <a:rPr lang="en-US" dirty="0">
                <a:latin typeface="+mn-lt"/>
              </a:rPr>
              <a:t>Like I said at the start, choice is the name of this game. And that’s true for you as well. When it comes to money, you are faced with choices DAILY. And not to sound dramatic or anything, but the choices you make today can truly impact your life tomorrow. So that knowledge you now have won’t just help Taylor, but it can help you as well. </a:t>
            </a:r>
          </a:p>
          <a:p>
            <a:pPr lvl="1"/>
            <a:endParaRPr lang="en-US" dirty="0">
              <a:latin typeface="+mn-lt"/>
            </a:endParaRPr>
          </a:p>
          <a:p>
            <a:pPr lvl="1"/>
            <a:r>
              <a:rPr lang="en-US" dirty="0">
                <a:latin typeface="+mn-lt"/>
              </a:rPr>
              <a:t>[If they did pretty well in the game] I mean, everybody’s </a:t>
            </a:r>
            <a:r>
              <a:rPr lang="en-US" dirty="0" err="1">
                <a:latin typeface="+mn-lt"/>
              </a:rPr>
              <a:t>feelin</a:t>
            </a:r>
            <a:r>
              <a:rPr lang="en-US" dirty="0">
                <a:latin typeface="+mn-lt"/>
              </a:rPr>
              <a:t> pretty good about their money skills after that game, right? That was amazing! It was awesome to watch you lead Taylor through her choices! But enough about Taylor, let’s talk about you.</a:t>
            </a:r>
          </a:p>
        </p:txBody>
      </p:sp>
      <p:sp>
        <p:nvSpPr>
          <p:cNvPr id="4" name="Slide Number Placeholder 3"/>
          <p:cNvSpPr>
            <a:spLocks noGrp="1"/>
          </p:cNvSpPr>
          <p:nvPr>
            <p:ph type="sldNum" sz="quarter" idx="5"/>
          </p:nvPr>
        </p:nvSpPr>
        <p:spPr/>
        <p:txBody>
          <a:bodyPr/>
          <a:lstStyle/>
          <a:p>
            <a:fld id="{23B2173B-F6DC-438E-A7FA-1D593E032054}" type="slidenum">
              <a:rPr lang="en-US" smtClean="0"/>
              <a:pPr/>
              <a:t>14</a:t>
            </a:fld>
            <a:endParaRPr lang="en-US"/>
          </a:p>
        </p:txBody>
      </p:sp>
    </p:spTree>
    <p:extLst>
      <p:ext uri="{BB962C8B-B14F-4D97-AF65-F5344CB8AC3E}">
        <p14:creationId xmlns:p14="http://schemas.microsoft.com/office/powerpoint/2010/main" val="4006290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j-lt"/>
              </a:rPr>
              <a:t>I hope that game really helped show you just how far you’ve come in such a short amount of time. You’ve got a ton of new knowledge in your tool kit and I want you to use it well beyond what we’ve done together in this course. </a:t>
            </a:r>
          </a:p>
          <a:p>
            <a:pPr lvl="1"/>
            <a:endParaRPr lang="en-US" dirty="0">
              <a:latin typeface="+mj-lt"/>
            </a:endParaRPr>
          </a:p>
          <a:p>
            <a:pPr lvl="1"/>
            <a:r>
              <a:rPr lang="en-US" dirty="0">
                <a:solidFill>
                  <a:srgbClr val="1F2120"/>
                </a:solidFill>
                <a:latin typeface="+mj-lt"/>
              </a:rPr>
              <a:t>With that in mind, I want you to take a little time to reflect on these two questions: What’s your biggest takeaway from this class? </a:t>
            </a:r>
            <a:r>
              <a:rPr lang="en-US" b="1" dirty="0">
                <a:solidFill>
                  <a:srgbClr val="1F2120"/>
                </a:solidFill>
                <a:latin typeface="+mj-lt"/>
              </a:rPr>
              <a:t>(going back to the beginning and not just today)</a:t>
            </a:r>
            <a:r>
              <a:rPr lang="en-US" dirty="0">
                <a:solidFill>
                  <a:srgbClr val="1F2120"/>
                </a:solidFill>
                <a:latin typeface="+mj-lt"/>
              </a:rPr>
              <a:t> What’s something you might start doing differently as a result of what you learned here?</a:t>
            </a:r>
          </a:p>
          <a:p>
            <a:pPr lvl="1"/>
            <a:endParaRPr lang="en-US" dirty="0">
              <a:solidFill>
                <a:srgbClr val="1F2120"/>
              </a:solidFill>
              <a:latin typeface="+mj-lt"/>
            </a:endParaRPr>
          </a:p>
          <a:p>
            <a:pPr lvl="1"/>
            <a:r>
              <a:rPr lang="en-US" dirty="0">
                <a:solidFill>
                  <a:srgbClr val="1F2120"/>
                </a:solidFill>
                <a:latin typeface="+mj-lt"/>
              </a:rPr>
              <a:t>I’m </a:t>
            </a:r>
            <a:r>
              <a:rPr lang="en-US" dirty="0" err="1">
                <a:solidFill>
                  <a:srgbClr val="1F2120"/>
                </a:solidFill>
                <a:latin typeface="+mj-lt"/>
              </a:rPr>
              <a:t>gonna</a:t>
            </a:r>
            <a:r>
              <a:rPr lang="en-US" dirty="0">
                <a:solidFill>
                  <a:srgbClr val="1F2120"/>
                </a:solidFill>
                <a:latin typeface="+mj-lt"/>
              </a:rPr>
              <a:t> give you two minutes to write your response on a piece of paper or in a word doc so you can share with the group when you’re done with the reflection. Any questions?</a:t>
            </a:r>
          </a:p>
          <a:p>
            <a:pPr lvl="1"/>
            <a:endParaRPr lang="en-US" dirty="0">
              <a:solidFill>
                <a:srgbClr val="1F2120"/>
              </a:solidFill>
              <a:latin typeface="+mj-lt"/>
            </a:endParaRPr>
          </a:p>
          <a:p>
            <a:pPr lvl="1"/>
            <a:r>
              <a:rPr lang="en-US" dirty="0">
                <a:solidFill>
                  <a:srgbClr val="1F2120"/>
                </a:solidFill>
                <a:latin typeface="+mj-lt"/>
              </a:rPr>
              <a:t>[2 min reflection]</a:t>
            </a:r>
          </a:p>
          <a:p>
            <a:pPr lvl="1"/>
            <a:endParaRPr lang="en-US" dirty="0">
              <a:solidFill>
                <a:srgbClr val="1F2120"/>
              </a:solidFill>
              <a:latin typeface="+mj-lt"/>
            </a:endParaRPr>
          </a:p>
          <a:p>
            <a:pPr lvl="1"/>
            <a:r>
              <a:rPr lang="en-US" dirty="0">
                <a:solidFill>
                  <a:srgbClr val="1F2120"/>
                </a:solidFill>
                <a:latin typeface="+mj-lt"/>
              </a:rPr>
              <a:t>Alright...I’d love everybody to pop their response in the chat and it would be great to hear from a few of you! [Facilitator note: here’s an opportunity to get some qualitative feedback from all students, so that’s why the chat, but this should be an opportunity for discussion so try to engage them and get them to come off mute to share].</a:t>
            </a:r>
            <a:endParaRPr lang="en-US" dirty="0">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15</a:t>
            </a:fld>
            <a:endParaRPr lang="en-US"/>
          </a:p>
        </p:txBody>
      </p:sp>
    </p:spTree>
    <p:extLst>
      <p:ext uri="{BB962C8B-B14F-4D97-AF65-F5344CB8AC3E}">
        <p14:creationId xmlns:p14="http://schemas.microsoft.com/office/powerpoint/2010/main" val="20546960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b="1">
                <a:latin typeface="+mn-lt"/>
              </a:rPr>
              <a:t>Is there anything you would like to mention or ask as we wrap up the course?</a:t>
            </a:r>
          </a:p>
          <a:p>
            <a:pPr lvl="1"/>
            <a:r>
              <a:rPr lang="en-US">
                <a:latin typeface="+mn-lt"/>
              </a:rPr>
              <a:t>You did it! You’ve earned the last pin in our adventure series and put your financial know-how into action. </a:t>
            </a:r>
          </a:p>
          <a:p>
            <a:pPr lvl="1"/>
            <a:endParaRPr lang="en-US">
              <a:latin typeface="+mn-lt"/>
            </a:endParaRPr>
          </a:p>
          <a:p>
            <a:pPr lvl="1"/>
            <a:r>
              <a:rPr lang="en-US">
                <a:latin typeface="+mn-lt"/>
              </a:rPr>
              <a:t>I hope you’ll keep taking steps to move you well beyond the adventure we’ve shared here and into a future of financial stability, and freedom.</a:t>
            </a:r>
          </a:p>
        </p:txBody>
      </p:sp>
      <p:sp>
        <p:nvSpPr>
          <p:cNvPr id="4" name="Slide Number Placeholder 3"/>
          <p:cNvSpPr>
            <a:spLocks noGrp="1"/>
          </p:cNvSpPr>
          <p:nvPr>
            <p:ph type="sldNum" sz="quarter" idx="5"/>
          </p:nvPr>
        </p:nvSpPr>
        <p:spPr/>
        <p:txBody>
          <a:bodyPr/>
          <a:lstStyle/>
          <a:p>
            <a:pPr defTabSz="950793">
              <a:defRPr/>
            </a:pPr>
            <a:fld id="{C872EC26-F362-5247-A617-F497FD48D80D}" type="slidenum">
              <a:rPr lang="en-US" sz="1200">
                <a:solidFill>
                  <a:prstClr val="black"/>
                </a:solidFill>
                <a:latin typeface="Calibri" panose="020F0502020204030204"/>
              </a:rPr>
              <a:pPr defTabSz="950793">
                <a:defRPr/>
              </a:pPr>
              <a:t>16</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2022563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kern="100" dirty="0">
                <a:latin typeface="+mj-lt"/>
                <a:ea typeface="+mn-ea"/>
              </a:rPr>
              <a:t>There’s so much more to explore and this is only the beginning...</a:t>
            </a:r>
          </a:p>
          <a:p>
            <a:pPr marL="114300" lvl="1" indent="0">
              <a:buNone/>
            </a:pPr>
            <a:endParaRPr lang="en-US" kern="100" dirty="0">
              <a:latin typeface="+mj-lt"/>
              <a:ea typeface="+mn-ea"/>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2EC26-F362-5247-A617-F497FD48D8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1289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marR="0" lvl="0" indent="-114300" algn="l" defTabSz="914400" rtl="0" eaLnBrk="1" fontAlgn="auto" latinLnBrk="0" hangingPunct="1">
              <a:lnSpc>
                <a:spcPct val="90000"/>
              </a:lnSpc>
              <a:spcBef>
                <a:spcPts val="0"/>
              </a:spcBef>
              <a:spcAft>
                <a:spcPts val="0"/>
              </a:spcAft>
              <a:buClr>
                <a:schemeClr val="accent1"/>
              </a:buClr>
              <a:buSzTx/>
              <a:buFont typeface="Arial" panose="020B0604020202020204" pitchFamily="34" charset="0"/>
              <a:buChar char="•"/>
              <a:tabLst/>
              <a:defRPr/>
            </a:pPr>
            <a:r>
              <a:rPr lang="en-US">
                <a:latin typeface="+mn-lt"/>
              </a:rPr>
              <a:t>[If there’s time left at the end, can open it up to questions]</a:t>
            </a:r>
          </a:p>
        </p:txBody>
      </p:sp>
      <p:sp>
        <p:nvSpPr>
          <p:cNvPr id="4" name="Slide Number Placeholder 3"/>
          <p:cNvSpPr>
            <a:spLocks noGrp="1"/>
          </p:cNvSpPr>
          <p:nvPr>
            <p:ph type="sldNum" sz="quarter" idx="5"/>
          </p:nvPr>
        </p:nvSpPr>
        <p:spPr/>
        <p:txBody>
          <a:bodyPr/>
          <a:lstStyle/>
          <a:p>
            <a:fld id="{23B2173B-F6DC-438E-A7FA-1D593E032054}" type="slidenum">
              <a:rPr lang="en-US" smtClean="0"/>
              <a:pPr/>
              <a:t>18</a:t>
            </a:fld>
            <a:endParaRPr lang="en-US"/>
          </a:p>
        </p:txBody>
      </p:sp>
    </p:spTree>
    <p:extLst>
      <p:ext uri="{BB962C8B-B14F-4D97-AF65-F5344CB8AC3E}">
        <p14:creationId xmlns:p14="http://schemas.microsoft.com/office/powerpoint/2010/main" val="2680666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BLANK">
    <p:bg>
      <p:bgPr>
        <a:gradFill>
          <a:gsLst>
            <a:gs pos="0">
              <a:schemeClr val="bg1"/>
            </a:gs>
            <a:gs pos="76000">
              <a:schemeClr val="bg1">
                <a:lumMod val="95000"/>
              </a:schemeClr>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9974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F2CF2A-F111-41FF-9A9D-7D9074EF9445}"/>
              </a:ext>
            </a:extLst>
          </p:cNvPr>
          <p:cNvSpPr>
            <a:spLocks noGrp="1"/>
          </p:cNvSpPr>
          <p:nvPr>
            <p:ph type="title"/>
          </p:nvPr>
        </p:nvSpPr>
        <p:spPr bwMode="auto">
          <a:xfrm>
            <a:off x="496238" y="596477"/>
            <a:ext cx="9222768" cy="535635"/>
          </a:xfrm>
          <a:prstGeom prst="rect">
            <a:avLst/>
          </a:prstGeom>
        </p:spPr>
        <p:txBody>
          <a:bodyPr vert="horz" lIns="91440" tIns="45720" rIns="91440" bIns="45720" rtlCol="0" anchor="t" anchorCtr="0">
            <a:noAutofit/>
          </a:bodyPr>
          <a:lstStyle>
            <a:lvl1pPr>
              <a:spcBef>
                <a:spcPts val="1200"/>
              </a:spcBef>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249187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EEN">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03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TEXTURE">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131419-5E51-4362-BD50-0737233C5C1D}"/>
              </a:ext>
            </a:extLst>
          </p:cNvPr>
          <p:cNvPicPr>
            <a:picLocks noChangeAspect="1"/>
          </p:cNvPicPr>
          <p:nvPr userDrawn="1"/>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220830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p:bg>
      <p:bgPr>
        <a:gradFill>
          <a:gsLst>
            <a:gs pos="0">
              <a:srgbClr val="5679EE"/>
            </a:gs>
            <a:gs pos="76000">
              <a:srgbClr val="3757C1"/>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739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URPLE">
    <p:bg>
      <p:bgPr>
        <a:gradFill>
          <a:gsLst>
            <a:gs pos="0">
              <a:schemeClr val="accent5"/>
            </a:gs>
            <a:gs pos="76000">
              <a:schemeClr val="accent5">
                <a:lumMod val="75000"/>
              </a:schemeClr>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72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L">
    <p:bg>
      <p:bgPr>
        <a:gradFill>
          <a:gsLst>
            <a:gs pos="0">
              <a:schemeClr val="accent3">
                <a:lumMod val="60000"/>
                <a:lumOff val="40000"/>
              </a:schemeClr>
            </a:gs>
            <a:gs pos="76000">
              <a:schemeClr val="accent3"/>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95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YELLOW">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140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board">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8D628B8C-E44A-43BC-A350-6C5D56F30CAF}"/>
              </a:ext>
            </a:extLst>
          </p:cNvPr>
          <p:cNvSpPr>
            <a:spLocks noGrp="1"/>
          </p:cNvSpPr>
          <p:nvPr>
            <p:ph type="pic" sz="quarter" idx="10" hasCustomPrompt="1"/>
          </p:nvPr>
        </p:nvSpPr>
        <p:spPr>
          <a:xfrm>
            <a:off x="495299" y="438150"/>
            <a:ext cx="11201402" cy="5981700"/>
          </a:xfrm>
        </p:spPr>
        <p:txBody>
          <a:bodyPr anchor="ctr" anchorCtr="0"/>
          <a:lstStyle>
            <a:lvl1pPr algn="ctr">
              <a:defRPr/>
            </a:lvl1pPr>
          </a:lstStyle>
          <a:p>
            <a:r>
              <a:rPr lang="en-US"/>
              <a:t>Insert whiteboard photo here</a:t>
            </a:r>
          </a:p>
        </p:txBody>
      </p:sp>
    </p:spTree>
    <p:extLst>
      <p:ext uri="{BB962C8B-B14F-4D97-AF65-F5344CB8AC3E}">
        <p14:creationId xmlns:p14="http://schemas.microsoft.com/office/powerpoint/2010/main" val="359415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2806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acilitator Gu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6D19BF-B2C1-4186-B7E9-96E150AC08C7}"/>
              </a:ext>
            </a:extLst>
          </p:cNvPr>
          <p:cNvSpPr/>
          <p:nvPr userDrawn="1"/>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 name="Title Placeholder 1">
            <a:extLst>
              <a:ext uri="{FF2B5EF4-FFF2-40B4-BE49-F238E27FC236}">
                <a16:creationId xmlns:a16="http://schemas.microsoft.com/office/drawing/2014/main" id="{0CF2CF2A-F111-41FF-9A9D-7D9074EF9445}"/>
              </a:ext>
            </a:extLst>
          </p:cNvPr>
          <p:cNvSpPr>
            <a:spLocks noGrp="1"/>
          </p:cNvSpPr>
          <p:nvPr>
            <p:ph type="title"/>
          </p:nvPr>
        </p:nvSpPr>
        <p:spPr bwMode="auto">
          <a:xfrm>
            <a:off x="496238" y="596477"/>
            <a:ext cx="9222768" cy="535635"/>
          </a:xfrm>
          <a:prstGeom prst="rect">
            <a:avLst/>
          </a:prstGeom>
        </p:spPr>
        <p:txBody>
          <a:bodyPr vert="horz" lIns="91440" tIns="45720" rIns="91440" bIns="45720" rtlCol="0" anchor="t" anchorCtr="0">
            <a:noAutofit/>
          </a:bodyPr>
          <a:lstStyle>
            <a:lvl1pPr>
              <a:spcBef>
                <a:spcPts val="1200"/>
              </a:spcBef>
              <a:defRPr>
                <a:solidFill>
                  <a:schemeClr val="accent1"/>
                </a:solidFill>
              </a:defRPr>
            </a:lvl1pPr>
          </a:lstStyle>
          <a:p>
            <a:r>
              <a:rPr lang="en-US"/>
              <a:t>Click to edit Master title style</a:t>
            </a:r>
          </a:p>
        </p:txBody>
      </p:sp>
      <p:sp>
        <p:nvSpPr>
          <p:cNvPr id="6" name="Text Placeholder 4">
            <a:extLst>
              <a:ext uri="{FF2B5EF4-FFF2-40B4-BE49-F238E27FC236}">
                <a16:creationId xmlns:a16="http://schemas.microsoft.com/office/drawing/2014/main" id="{C91AE372-C2B0-4827-8109-CE1EDF1887CE}"/>
              </a:ext>
            </a:extLst>
          </p:cNvPr>
          <p:cNvSpPr>
            <a:spLocks noGrp="1"/>
          </p:cNvSpPr>
          <p:nvPr>
            <p:ph type="body" sz="quarter" idx="10"/>
          </p:nvPr>
        </p:nvSpPr>
        <p:spPr>
          <a:xfrm>
            <a:off x="496888" y="1378857"/>
            <a:ext cx="3523569" cy="4891314"/>
          </a:xfrm>
        </p:spPr>
        <p:txBody>
          <a:bodyPr numCol="1" spcCol="457200"/>
          <a:lstStyle/>
          <a:p>
            <a:pPr lvl="0"/>
            <a:r>
              <a:rPr lang="en-US"/>
              <a:t>Click to edit Master text styles</a:t>
            </a:r>
          </a:p>
        </p:txBody>
      </p:sp>
      <p:sp>
        <p:nvSpPr>
          <p:cNvPr id="8" name="Text Placeholder 7">
            <a:extLst>
              <a:ext uri="{FF2B5EF4-FFF2-40B4-BE49-F238E27FC236}">
                <a16:creationId xmlns:a16="http://schemas.microsoft.com/office/drawing/2014/main" id="{69E35182-AD03-4C9D-9171-B75057647521}"/>
              </a:ext>
            </a:extLst>
          </p:cNvPr>
          <p:cNvSpPr>
            <a:spLocks noGrp="1"/>
          </p:cNvSpPr>
          <p:nvPr>
            <p:ph type="body" sz="quarter" idx="11"/>
          </p:nvPr>
        </p:nvSpPr>
        <p:spPr>
          <a:xfrm>
            <a:off x="4334215" y="1379538"/>
            <a:ext cx="7360897" cy="4881562"/>
          </a:xfrm>
        </p:spPr>
        <p:txBody>
          <a:bodyPr numCol="2" spcCol="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5129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496238" y="480365"/>
            <a:ext cx="9222768" cy="535635"/>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bwMode="auto">
          <a:xfrm>
            <a:off x="496114" y="2092585"/>
            <a:ext cx="11199650" cy="3640010"/>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Tree>
    <p:extLst>
      <p:ext uri="{BB962C8B-B14F-4D97-AF65-F5344CB8AC3E}">
        <p14:creationId xmlns:p14="http://schemas.microsoft.com/office/powerpoint/2010/main" val="1996021981"/>
      </p:ext>
    </p:extLst>
  </p:cSld>
  <p:clrMap bg1="lt1" tx1="dk1" bg2="lt2" tx2="dk2" accent1="accent1" accent2="accent2" accent3="accent3" accent4="accent4" accent5="accent5" accent6="accent6" hlink="hlink" folHlink="folHlink"/>
  <p:sldLayoutIdLst>
    <p:sldLayoutId id="2147483825" r:id="rId1"/>
    <p:sldLayoutId id="2147483833" r:id="rId2"/>
    <p:sldLayoutId id="2147483829" r:id="rId3"/>
    <p:sldLayoutId id="2147483832" r:id="rId4"/>
    <p:sldLayoutId id="2147483826" r:id="rId5"/>
    <p:sldLayoutId id="2147483827" r:id="rId6"/>
    <p:sldLayoutId id="2147483828" r:id="rId7"/>
    <p:sldLayoutId id="2147483830" r:id="rId8"/>
    <p:sldLayoutId id="2147483834" r:id="rId9"/>
    <p:sldLayoutId id="2147483648" r:id="rId10"/>
    <p:sldLayoutId id="21474838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ts val="600"/>
        </a:spcBef>
        <a:buNone/>
        <a:defRPr sz="3200" kern="100" spc="2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90000"/>
        </a:lnSpc>
        <a:spcBef>
          <a:spcPts val="1400"/>
        </a:spcBef>
        <a:spcAft>
          <a:spcPts val="200"/>
        </a:spcAft>
        <a:buFont typeface="Segoe UI" panose="020B0502040204020203" pitchFamily="34" charset="0"/>
        <a:buChar char="​"/>
        <a:defRPr sz="2400" kern="100" spc="20" baseline="0">
          <a:solidFill>
            <a:schemeClr val="tx1">
              <a:lumMod val="75000"/>
              <a:lumOff val="25000"/>
            </a:schemeClr>
          </a:solidFill>
          <a:latin typeface="+mn-lt"/>
          <a:ea typeface="+mn-ea"/>
          <a:cs typeface="+mn-cs"/>
        </a:defRPr>
      </a:lvl1pPr>
      <a:lvl2pPr marL="344488" indent="-176213" algn="l" defTabSz="914400" rtl="0" eaLnBrk="1" latinLnBrk="0" hangingPunct="1">
        <a:lnSpc>
          <a:spcPct val="90000"/>
        </a:lnSpc>
        <a:spcBef>
          <a:spcPts val="400"/>
        </a:spcBef>
        <a:spcAft>
          <a:spcPts val="200"/>
        </a:spcAft>
        <a:buFont typeface="Arial" panose="020B0604020202020204" pitchFamily="34" charset="0"/>
        <a:buChar char="•"/>
        <a:defRPr sz="2200" kern="100" spc="20" baseline="0">
          <a:solidFill>
            <a:schemeClr val="tx1">
              <a:lumMod val="75000"/>
              <a:lumOff val="25000"/>
            </a:schemeClr>
          </a:solidFill>
          <a:latin typeface="+mn-lt"/>
          <a:ea typeface="+mn-ea"/>
          <a:cs typeface="+mn-cs"/>
        </a:defRPr>
      </a:lvl2pPr>
      <a:lvl3pPr marL="512763" indent="-168275" algn="l" defTabSz="914400" rtl="0" eaLnBrk="1" latinLnBrk="0" hangingPunct="1">
        <a:lnSpc>
          <a:spcPct val="85000"/>
        </a:lnSpc>
        <a:spcBef>
          <a:spcPts val="400"/>
        </a:spcBef>
        <a:spcAft>
          <a:spcPts val="200"/>
        </a:spcAft>
        <a:buFont typeface="Calibri Light" panose="020F0302020204030204" pitchFamily="34" charset="0"/>
        <a:buChar char="‐"/>
        <a:defRPr sz="2000" kern="100" spc="20" baseline="0">
          <a:solidFill>
            <a:schemeClr val="tx1">
              <a:lumMod val="75000"/>
              <a:lumOff val="25000"/>
            </a:schemeClr>
          </a:solidFill>
          <a:latin typeface="+mn-lt"/>
          <a:ea typeface="+mn-ea"/>
          <a:cs typeface="+mn-cs"/>
        </a:defRPr>
      </a:lvl3pPr>
      <a:lvl4pPr marL="687388" indent="-174625" algn="l" defTabSz="914400" rtl="0" eaLnBrk="1" latinLnBrk="0" hangingPunct="1">
        <a:lnSpc>
          <a:spcPct val="85000"/>
        </a:lnSpc>
        <a:spcBef>
          <a:spcPts val="400"/>
        </a:spcBef>
        <a:spcAft>
          <a:spcPts val="200"/>
        </a:spcAft>
        <a:buFont typeface="Calibri Light" panose="020F0302020204030204" pitchFamily="34" charset="0"/>
        <a:buChar char="‐"/>
        <a:defRPr sz="1800" kern="100" spc="20" baseline="0">
          <a:solidFill>
            <a:schemeClr val="tx1">
              <a:lumMod val="75000"/>
              <a:lumOff val="25000"/>
            </a:schemeClr>
          </a:solidFill>
          <a:latin typeface="+mn-lt"/>
          <a:ea typeface="+mn-ea"/>
          <a:cs typeface="+mn-cs"/>
        </a:defRPr>
      </a:lvl4pPr>
      <a:lvl5pPr marL="855663" indent="-168275" algn="l" defTabSz="914400" rtl="0" eaLnBrk="1" latinLnBrk="0" hangingPunct="1">
        <a:lnSpc>
          <a:spcPct val="85000"/>
        </a:lnSpc>
        <a:spcBef>
          <a:spcPts val="400"/>
        </a:spcBef>
        <a:spcAft>
          <a:spcPts val="200"/>
        </a:spcAft>
        <a:buFont typeface="Calibri Light" panose="020F0302020204030204" pitchFamily="34" charset="0"/>
        <a:buChar char="‐"/>
        <a:defRPr sz="1600" kern="100" spc="20" baseline="0">
          <a:solidFill>
            <a:schemeClr val="tx1">
              <a:lumMod val="75000"/>
              <a:lumOff val="25000"/>
            </a:schemeClr>
          </a:solidFill>
          <a:latin typeface="+mn-lt"/>
          <a:ea typeface="+mn-ea"/>
          <a:cs typeface="+mn-cs"/>
        </a:defRPr>
      </a:lvl5pPr>
      <a:lvl6pPr marL="0" indent="0" algn="l" defTabSz="914400" rtl="0" eaLnBrk="1" latinLnBrk="0" hangingPunct="1">
        <a:lnSpc>
          <a:spcPct val="90000"/>
        </a:lnSpc>
        <a:spcBef>
          <a:spcPts val="1200"/>
        </a:spcBef>
        <a:spcAft>
          <a:spcPts val="400"/>
        </a:spcAft>
        <a:buFont typeface="Tahoma" panose="020B0604030504040204" pitchFamily="34" charset="0"/>
        <a:buChar char="​"/>
        <a:defRPr sz="2000" b="0" kern="100" spc="20" baseline="0">
          <a:solidFill>
            <a:schemeClr val="accent1"/>
          </a:solidFill>
          <a:latin typeface="Fidelity Sans" panose="020B0503030202020204" pitchFamily="34" charset="0"/>
          <a:ea typeface="+mn-ea"/>
          <a:cs typeface="+mn-cs"/>
        </a:defRPr>
      </a:lvl6pPr>
      <a:lvl7pPr marL="0" indent="0" algn="l" defTabSz="914400" rtl="0" eaLnBrk="1" latinLnBrk="0" hangingPunct="1">
        <a:lnSpc>
          <a:spcPct val="90000"/>
        </a:lnSpc>
        <a:spcBef>
          <a:spcPts val="400"/>
        </a:spcBef>
        <a:spcAft>
          <a:spcPts val="600"/>
        </a:spcAft>
        <a:buClr>
          <a:schemeClr val="tx1">
            <a:lumMod val="65000"/>
            <a:lumOff val="35000"/>
          </a:schemeClr>
        </a:buClr>
        <a:buFont typeface="Tahoma" panose="020B0604030504040204" pitchFamily="34" charset="0"/>
        <a:buChar char="​"/>
        <a:defRPr sz="1200" b="1" kern="100" cap="all" spc="20" baseline="0">
          <a:solidFill>
            <a:schemeClr val="tx1">
              <a:lumMod val="75000"/>
              <a:lumOff val="25000"/>
            </a:schemeClr>
          </a:solidFill>
          <a:latin typeface="+mn-lt"/>
          <a:ea typeface="+mn-ea"/>
          <a:cs typeface="+mn-cs"/>
        </a:defRPr>
      </a:lvl7pPr>
      <a:lvl8pPr marL="0" indent="0" algn="l" defTabSz="914400" rtl="0" eaLnBrk="1" latinLnBrk="0" hangingPunct="1">
        <a:lnSpc>
          <a:spcPct val="110000"/>
        </a:lnSpc>
        <a:spcBef>
          <a:spcPts val="400"/>
        </a:spcBef>
        <a:spcAft>
          <a:spcPts val="200"/>
        </a:spcAft>
        <a:buFont typeface="Tahoma" panose="020B0604030504040204" pitchFamily="34" charset="0"/>
        <a:buChar char="​"/>
        <a:defRPr sz="1600" kern="100" spc="20" baseline="0">
          <a:solidFill>
            <a:schemeClr val="tx1">
              <a:lumMod val="75000"/>
              <a:lumOff val="25000"/>
            </a:schemeClr>
          </a:solidFill>
          <a:latin typeface="+mn-lt"/>
          <a:ea typeface="+mn-ea"/>
          <a:cs typeface="+mn-cs"/>
        </a:defRPr>
      </a:lvl8pPr>
      <a:lvl9pPr marL="117475" indent="-117475" algn="l" defTabSz="914400" rtl="0" eaLnBrk="1" latinLnBrk="0" hangingPunct="1">
        <a:lnSpc>
          <a:spcPct val="90000"/>
        </a:lnSpc>
        <a:spcBef>
          <a:spcPts val="600"/>
        </a:spcBef>
        <a:spcAft>
          <a:spcPts val="200"/>
        </a:spcAft>
        <a:buFont typeface="Arial" panose="020B0604020202020204" pitchFamily="34" charset="0"/>
        <a:buChar char="•"/>
        <a:defRPr sz="1200" kern="100" spc="20" baseline="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72">
          <p15:clr>
            <a:srgbClr val="F26B43"/>
          </p15:clr>
        </p15:guide>
        <p15:guide id="2" pos="3840">
          <p15:clr>
            <a:srgbClr val="F26B43"/>
          </p15:clr>
        </p15:guide>
        <p15:guide id="3" pos="312">
          <p15:clr>
            <a:srgbClr val="F26B43"/>
          </p15:clr>
        </p15:guide>
        <p15:guide id="4" orient="horz" pos="648">
          <p15:clr>
            <a:srgbClr val="F26B43"/>
          </p15:clr>
        </p15:guide>
        <p15:guide id="5" pos="7368">
          <p15:clr>
            <a:srgbClr val="F26B43"/>
          </p15:clr>
        </p15:guide>
        <p15:guide id="6" orient="horz" pos="1320">
          <p15:clr>
            <a:srgbClr val="F26B43"/>
          </p15:clr>
        </p15:guide>
        <p15:guide id="7" orient="horz" pos="3624">
          <p15:clr>
            <a:srgbClr val="F26B43"/>
          </p15:clr>
        </p15:guide>
        <p15:guide id="8" orient="horz" pos="312">
          <p15:clr>
            <a:srgbClr val="F26B43"/>
          </p15:clr>
        </p15:guide>
        <p15:guide id="9" orient="horz" pos="4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hyperlink" Target="https://digital.fidelity.com/prgw/digital/five-money-musts#/home"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9.png"/><Relationship Id="rId7"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hyperlink" Target="https://www.sipc.org/"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dirty="0">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4294967295"/>
          </p:nvPr>
        </p:nvSpPr>
        <p:spPr>
          <a:xfrm>
            <a:off x="496888" y="1378857"/>
            <a:ext cx="3523569" cy="4891314"/>
          </a:xfrm>
        </p:spPr>
        <p:txBody>
          <a:bodyPr numCol="1"/>
          <a:lstStyle/>
          <a:p>
            <a:pPr marL="0" lvl="1" indent="0">
              <a:lnSpc>
                <a:spcPct val="100000"/>
              </a:lnSpc>
              <a:spcBef>
                <a:spcPts val="800"/>
              </a:spcBef>
              <a:spcAft>
                <a:spcPts val="0"/>
              </a:spcAft>
              <a:buFont typeface="Segoe UI" panose="020B0502040204020203" pitchFamily="34" charset="0"/>
              <a:buChar char="​"/>
            </a:pPr>
            <a:r>
              <a:rPr lang="en-US" sz="1200" dirty="0"/>
              <a:t>It’s time for you to lead Module 5 of “Your Money Adventure” The bulk of this module will be dedicated to an online game and the latter part will allow some time for discussion and reflection about the course and how to move forward.</a:t>
            </a:r>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448747" cy="246221"/>
          </a:xfrm>
          <a:prstGeom prst="rect">
            <a:avLst/>
          </a:prstGeom>
          <a:noFill/>
        </p:spPr>
        <p:txBody>
          <a:bodyPr wrap="none">
            <a:spAutoFit/>
          </a:bodyPr>
          <a:lstStyle/>
          <a:p>
            <a:r>
              <a:rPr lang="en-US" sz="1000" b="1" spc="40" dirty="0">
                <a:solidFill>
                  <a:schemeClr val="accent1">
                    <a:lumMod val="50000"/>
                  </a:schemeClr>
                </a:solidFill>
              </a:rPr>
              <a:t>MODULE 05: ADVENTURE AWAITS</a:t>
            </a:r>
            <a:endParaRPr lang="en-US" sz="1000" dirty="0">
              <a:solidFill>
                <a:schemeClr val="accent1">
                  <a:lumMod val="50000"/>
                </a:schemeClr>
              </a:solidFill>
            </a:endParaRPr>
          </a:p>
        </p:txBody>
      </p:sp>
      <p:sp>
        <p:nvSpPr>
          <p:cNvPr id="10" name="Text Placeholder 7">
            <a:extLst>
              <a:ext uri="{FF2B5EF4-FFF2-40B4-BE49-F238E27FC236}">
                <a16:creationId xmlns:a16="http://schemas.microsoft.com/office/drawing/2014/main" id="{6BD2DFE5-7355-43BE-AE53-70203968ADC4}"/>
              </a:ext>
            </a:extLst>
          </p:cNvPr>
          <p:cNvSpPr txBox="1">
            <a:spLocks/>
          </p:cNvSpPr>
          <p:nvPr/>
        </p:nvSpPr>
        <p:spPr bwMode="auto">
          <a:xfrm>
            <a:off x="4334215" y="1378857"/>
            <a:ext cx="7360897" cy="4501244"/>
          </a:xfrm>
          <a:prstGeom prst="rect">
            <a:avLst/>
          </a:prstGeom>
        </p:spPr>
        <p:txBody>
          <a:bodyPr vert="horz" lIns="91440" tIns="45720" rIns="91440" bIns="45720" numCol="2" spcCol="274320" rtlCol="0">
            <a:noAutofit/>
          </a:bodyPr>
          <a:lstStyle>
            <a:lvl1pPr marL="0" indent="0" algn="l" defTabSz="914400" rtl="0" eaLnBrk="1" latinLnBrk="0" hangingPunct="1">
              <a:lnSpc>
                <a:spcPct val="90000"/>
              </a:lnSpc>
              <a:spcBef>
                <a:spcPts val="1400"/>
              </a:spcBef>
              <a:spcAft>
                <a:spcPts val="200"/>
              </a:spcAft>
              <a:buFont typeface="Segoe UI" panose="020B0502040204020203" pitchFamily="34" charset="0"/>
              <a:buChar char="​"/>
              <a:defRPr sz="2400" kern="100" spc="20" baseline="0">
                <a:solidFill>
                  <a:schemeClr val="tx1">
                    <a:lumMod val="75000"/>
                    <a:lumOff val="25000"/>
                  </a:schemeClr>
                </a:solidFill>
                <a:latin typeface="+mn-lt"/>
                <a:ea typeface="+mn-ea"/>
                <a:cs typeface="+mn-cs"/>
              </a:defRPr>
            </a:lvl1pPr>
            <a:lvl2pPr marL="344488" indent="-176213" algn="l" defTabSz="914400" rtl="0" eaLnBrk="1" latinLnBrk="0" hangingPunct="1">
              <a:lnSpc>
                <a:spcPct val="90000"/>
              </a:lnSpc>
              <a:spcBef>
                <a:spcPts val="400"/>
              </a:spcBef>
              <a:spcAft>
                <a:spcPts val="200"/>
              </a:spcAft>
              <a:buFont typeface="Arial" panose="020B0604020202020204" pitchFamily="34" charset="0"/>
              <a:buChar char="•"/>
              <a:defRPr sz="2200" kern="100" spc="20" baseline="0">
                <a:solidFill>
                  <a:schemeClr val="tx1">
                    <a:lumMod val="75000"/>
                    <a:lumOff val="25000"/>
                  </a:schemeClr>
                </a:solidFill>
                <a:latin typeface="+mn-lt"/>
                <a:ea typeface="+mn-ea"/>
                <a:cs typeface="+mn-cs"/>
              </a:defRPr>
            </a:lvl2pPr>
            <a:lvl3pPr marL="512763" indent="-168275" algn="l" defTabSz="914400" rtl="0" eaLnBrk="1" latinLnBrk="0" hangingPunct="1">
              <a:lnSpc>
                <a:spcPct val="85000"/>
              </a:lnSpc>
              <a:spcBef>
                <a:spcPts val="400"/>
              </a:spcBef>
              <a:spcAft>
                <a:spcPts val="200"/>
              </a:spcAft>
              <a:buFont typeface="Calibri Light" panose="020F0302020204030204" pitchFamily="34" charset="0"/>
              <a:buChar char="‐"/>
              <a:defRPr sz="2000" kern="100" spc="20" baseline="0">
                <a:solidFill>
                  <a:schemeClr val="tx1">
                    <a:lumMod val="75000"/>
                    <a:lumOff val="25000"/>
                  </a:schemeClr>
                </a:solidFill>
                <a:latin typeface="+mn-lt"/>
                <a:ea typeface="+mn-ea"/>
                <a:cs typeface="+mn-cs"/>
              </a:defRPr>
            </a:lvl3pPr>
            <a:lvl4pPr marL="687388" indent="-174625" algn="l" defTabSz="914400" rtl="0" eaLnBrk="1" latinLnBrk="0" hangingPunct="1">
              <a:lnSpc>
                <a:spcPct val="85000"/>
              </a:lnSpc>
              <a:spcBef>
                <a:spcPts val="400"/>
              </a:spcBef>
              <a:spcAft>
                <a:spcPts val="200"/>
              </a:spcAft>
              <a:buFont typeface="Calibri Light" panose="020F0302020204030204" pitchFamily="34" charset="0"/>
              <a:buChar char="‐"/>
              <a:defRPr sz="1800" kern="100" spc="20" baseline="0">
                <a:solidFill>
                  <a:schemeClr val="tx1">
                    <a:lumMod val="75000"/>
                    <a:lumOff val="25000"/>
                  </a:schemeClr>
                </a:solidFill>
                <a:latin typeface="+mn-lt"/>
                <a:ea typeface="+mn-ea"/>
                <a:cs typeface="+mn-cs"/>
              </a:defRPr>
            </a:lvl4pPr>
            <a:lvl5pPr marL="855663" indent="-168275" algn="l" defTabSz="914400" rtl="0" eaLnBrk="1" latinLnBrk="0" hangingPunct="1">
              <a:lnSpc>
                <a:spcPct val="85000"/>
              </a:lnSpc>
              <a:spcBef>
                <a:spcPts val="400"/>
              </a:spcBef>
              <a:spcAft>
                <a:spcPts val="200"/>
              </a:spcAft>
              <a:buFont typeface="Calibri Light" panose="020F0302020204030204" pitchFamily="34" charset="0"/>
              <a:buChar char="‐"/>
              <a:defRPr sz="1600" kern="100" spc="20" baseline="0">
                <a:solidFill>
                  <a:schemeClr val="tx1">
                    <a:lumMod val="75000"/>
                    <a:lumOff val="25000"/>
                  </a:schemeClr>
                </a:solidFill>
                <a:latin typeface="+mn-lt"/>
                <a:ea typeface="+mn-ea"/>
                <a:cs typeface="+mn-cs"/>
              </a:defRPr>
            </a:lvl5pPr>
            <a:lvl6pPr marL="0" indent="0" algn="l" defTabSz="914400" rtl="0" eaLnBrk="1" latinLnBrk="0" hangingPunct="1">
              <a:lnSpc>
                <a:spcPct val="90000"/>
              </a:lnSpc>
              <a:spcBef>
                <a:spcPts val="1200"/>
              </a:spcBef>
              <a:spcAft>
                <a:spcPts val="400"/>
              </a:spcAft>
              <a:buFont typeface="Tahoma" panose="020B0604030504040204" pitchFamily="34" charset="0"/>
              <a:buChar char="​"/>
              <a:defRPr sz="2000" b="0" kern="100" spc="20" baseline="0">
                <a:solidFill>
                  <a:schemeClr val="accent1"/>
                </a:solidFill>
                <a:latin typeface="Fidelity Sans" panose="020B0503030202020204" pitchFamily="34" charset="0"/>
                <a:ea typeface="+mn-ea"/>
                <a:cs typeface="+mn-cs"/>
              </a:defRPr>
            </a:lvl6pPr>
            <a:lvl7pPr marL="0" indent="0" algn="l" defTabSz="914400" rtl="0" eaLnBrk="1" latinLnBrk="0" hangingPunct="1">
              <a:lnSpc>
                <a:spcPct val="90000"/>
              </a:lnSpc>
              <a:spcBef>
                <a:spcPts val="400"/>
              </a:spcBef>
              <a:spcAft>
                <a:spcPts val="600"/>
              </a:spcAft>
              <a:buClr>
                <a:schemeClr val="tx1">
                  <a:lumMod val="65000"/>
                  <a:lumOff val="35000"/>
                </a:schemeClr>
              </a:buClr>
              <a:buFont typeface="Tahoma" panose="020B0604030504040204" pitchFamily="34" charset="0"/>
              <a:buChar char="​"/>
              <a:defRPr sz="1200" b="1" kern="100" cap="all" spc="20" baseline="0">
                <a:solidFill>
                  <a:schemeClr val="tx1">
                    <a:lumMod val="75000"/>
                    <a:lumOff val="25000"/>
                  </a:schemeClr>
                </a:solidFill>
                <a:latin typeface="+mn-lt"/>
                <a:ea typeface="+mn-ea"/>
                <a:cs typeface="+mn-cs"/>
              </a:defRPr>
            </a:lvl7pPr>
            <a:lvl8pPr marL="0" indent="0" algn="l" defTabSz="914400" rtl="0" eaLnBrk="1" latinLnBrk="0" hangingPunct="1">
              <a:lnSpc>
                <a:spcPct val="110000"/>
              </a:lnSpc>
              <a:spcBef>
                <a:spcPts val="400"/>
              </a:spcBef>
              <a:spcAft>
                <a:spcPts val="200"/>
              </a:spcAft>
              <a:buFont typeface="Tahoma" panose="020B0604030504040204" pitchFamily="34" charset="0"/>
              <a:buChar char="​"/>
              <a:defRPr sz="1600" kern="100" spc="20" baseline="0">
                <a:solidFill>
                  <a:schemeClr val="tx1">
                    <a:lumMod val="75000"/>
                    <a:lumOff val="25000"/>
                  </a:schemeClr>
                </a:solidFill>
                <a:latin typeface="+mn-lt"/>
                <a:ea typeface="+mn-ea"/>
                <a:cs typeface="+mn-cs"/>
              </a:defRPr>
            </a:lvl8pPr>
            <a:lvl9pPr marL="117475" indent="-117475" algn="l" defTabSz="914400" rtl="0" eaLnBrk="1" latinLnBrk="0" hangingPunct="1">
              <a:lnSpc>
                <a:spcPct val="90000"/>
              </a:lnSpc>
              <a:spcBef>
                <a:spcPts val="600"/>
              </a:spcBef>
              <a:spcAft>
                <a:spcPts val="200"/>
              </a:spcAft>
              <a:buFont typeface="Arial" panose="020B0604020202020204" pitchFamily="34" charset="0"/>
              <a:buChar char="•"/>
              <a:defRPr sz="1200" kern="100" spc="20" baseline="0">
                <a:solidFill>
                  <a:schemeClr val="tx1">
                    <a:lumMod val="75000"/>
                    <a:lumOff val="25000"/>
                  </a:schemeClr>
                </a:solidFill>
                <a:latin typeface="+mn-lt"/>
                <a:ea typeface="+mn-ea"/>
                <a:cs typeface="+mn-cs"/>
              </a:defRPr>
            </a:lvl9pPr>
          </a:lstStyle>
          <a:p>
            <a:pPr lvl="1">
              <a:lnSpc>
                <a:spcPct val="100000"/>
              </a:lnSpc>
              <a:spcBef>
                <a:spcPts val="800"/>
              </a:spcBef>
              <a:spcAft>
                <a:spcPts val="0"/>
              </a:spcAft>
            </a:pPr>
            <a:r>
              <a:rPr lang="en-US" sz="900" dirty="0"/>
              <a:t>You’ll see speaker notes on each slide that read like a script, but we encourage you to ad lib, put it in your own voice, and (*very importantly*) don’t read this word-for-word (that’s a way to lose the teens quick!). </a:t>
            </a:r>
          </a:p>
          <a:p>
            <a:pPr lvl="1">
              <a:lnSpc>
                <a:spcPct val="100000"/>
              </a:lnSpc>
              <a:spcBef>
                <a:spcPts val="800"/>
              </a:spcBef>
              <a:spcAft>
                <a:spcPts val="0"/>
              </a:spcAft>
            </a:pPr>
            <a:r>
              <a:rPr lang="en-US" sz="900" dirty="0"/>
              <a:t>Sprinkled throughout the speaker notes are bracketed Facilitator Notes that we’ve left for you. These notes offer extra context for the slide, but you should not read those aloud while facilitating. </a:t>
            </a:r>
          </a:p>
          <a:p>
            <a:pPr lvl="1">
              <a:lnSpc>
                <a:spcPct val="100000"/>
              </a:lnSpc>
              <a:spcBef>
                <a:spcPts val="800"/>
              </a:spcBef>
              <a:spcAft>
                <a:spcPts val="0"/>
              </a:spcAft>
            </a:pPr>
            <a:r>
              <a:rPr lang="en-US" sz="900" dirty="0"/>
              <a:t>We highly recommend you practice each module aloud before delivering it to the teens, especially because there are places where you need to add a personal story/example. This practice will help you connect to the message and deliver it authentically. </a:t>
            </a:r>
          </a:p>
          <a:p>
            <a:pPr lvl="1">
              <a:lnSpc>
                <a:spcPct val="100000"/>
              </a:lnSpc>
              <a:spcBef>
                <a:spcPts val="800"/>
              </a:spcBef>
              <a:spcAft>
                <a:spcPts val="0"/>
              </a:spcAft>
            </a:pPr>
            <a:r>
              <a:rPr lang="en-US" sz="900" dirty="0"/>
              <a:t>On the next page, you’ll find timestamps for how long each section of the module should take. Keep track as you’re presenting to see if you are too far ahead or behind. If you are, make an adjustment. </a:t>
            </a:r>
          </a:p>
          <a:p>
            <a:pPr lvl="1">
              <a:lnSpc>
                <a:spcPct val="100000"/>
              </a:lnSpc>
              <a:spcBef>
                <a:spcPts val="800"/>
              </a:spcBef>
              <a:spcAft>
                <a:spcPts val="0"/>
              </a:spcAft>
            </a:pPr>
            <a:r>
              <a:rPr lang="en-US" sz="900" dirty="0"/>
              <a:t>We’ve also found that facilitators who use dual monitors have better engagements during virtual presentations. Put the deck in play mode on your second screen and share that screen. Then, have your speaker notes on your main screen where your camara is. Move the speaker notes to as close to the top of the screen as possible so you can maintain eye contact while presenting. </a:t>
            </a:r>
          </a:p>
          <a:p>
            <a:pPr lvl="1">
              <a:lnSpc>
                <a:spcPct val="100000"/>
              </a:lnSpc>
              <a:spcBef>
                <a:spcPts val="800"/>
              </a:spcBef>
              <a:spcAft>
                <a:spcPts val="0"/>
              </a:spcAft>
            </a:pPr>
            <a:r>
              <a:rPr lang="en-US" sz="900" dirty="0"/>
              <a:t>Throughout the modules, you’ll be sharing your screen, sending the teens to breakout rooms, using the poll and white board features, and managing the chat. Make sure you are comfortable with all of these interaction tools. </a:t>
            </a:r>
          </a:p>
          <a:p>
            <a:pPr lvl="1">
              <a:lnSpc>
                <a:spcPct val="100000"/>
              </a:lnSpc>
              <a:spcBef>
                <a:spcPts val="800"/>
              </a:spcBef>
              <a:spcAft>
                <a:spcPts val="0"/>
              </a:spcAft>
            </a:pPr>
            <a:r>
              <a:rPr lang="en-US" sz="900" dirty="0"/>
              <a:t>We know teens can be intimidating but think about how THEY are feeling – finance is intimidating...money is intimidating! Be empathetic to that. Take your time with these concepts and show them this stuff doesn’t have to be as inaccessible as they may think.</a:t>
            </a:r>
          </a:p>
          <a:p>
            <a:pPr lvl="1">
              <a:lnSpc>
                <a:spcPct val="100000"/>
              </a:lnSpc>
              <a:spcBef>
                <a:spcPts val="800"/>
              </a:spcBef>
              <a:spcAft>
                <a:spcPts val="0"/>
              </a:spcAft>
            </a:pPr>
            <a:r>
              <a:rPr lang="en-US" sz="900" dirty="0"/>
              <a:t>You’re not a regular facilitator, you’re a cool facilitator...WE know that, but teens don’t. They don’t think you’re cool. And that’s ok! Lean into it. Don’t be afraid to geek out a bit. Finance is your jam!</a:t>
            </a:r>
          </a:p>
          <a:p>
            <a:pPr lvl="1">
              <a:lnSpc>
                <a:spcPct val="100000"/>
              </a:lnSpc>
              <a:spcBef>
                <a:spcPts val="800"/>
              </a:spcBef>
              <a:spcAft>
                <a:spcPts val="0"/>
              </a:spcAft>
            </a:pPr>
            <a:r>
              <a:rPr lang="en-US" sz="900" dirty="0"/>
              <a:t>Start strong. You set the tone for the entire curriculum on day one – really in the first 30 seconds on day one. Especially when you have to delivery virtually, YOU will need to bring the energy to their screens through your voice, your gestures, and your engagement with the material and to the students. </a:t>
            </a:r>
          </a:p>
          <a:p>
            <a:pPr lvl="1">
              <a:lnSpc>
                <a:spcPct val="100000"/>
              </a:lnSpc>
              <a:spcBef>
                <a:spcPts val="800"/>
              </a:spcBef>
              <a:spcAft>
                <a:spcPts val="0"/>
              </a:spcAft>
            </a:pPr>
            <a:r>
              <a:rPr lang="en-US" sz="900" dirty="0"/>
              <a:t>Every audience, whether they’re adults or teen, will pay more attention to what you say if you to show passion and enthusiasm for the topic you’re presenting on. Tap into the awesome fact that you get to help young people on their road to financial success! Now THAT’S something to get excited about! Let your enthusiasm and excitement be infectious! It will carry you a long way.</a:t>
            </a:r>
          </a:p>
          <a:p>
            <a:pPr lvl="1">
              <a:lnSpc>
                <a:spcPct val="100000"/>
              </a:lnSpc>
              <a:spcBef>
                <a:spcPts val="800"/>
              </a:spcBef>
              <a:spcAft>
                <a:spcPts val="0"/>
              </a:spcAft>
            </a:pPr>
            <a:r>
              <a:rPr lang="en-US" sz="900" dirty="0"/>
              <a:t>Hide or delete the facilitator guide before facilitating the module. </a:t>
            </a:r>
          </a:p>
        </p:txBody>
      </p:sp>
    </p:spTree>
    <p:extLst>
      <p:ext uri="{BB962C8B-B14F-4D97-AF65-F5344CB8AC3E}">
        <p14:creationId xmlns:p14="http://schemas.microsoft.com/office/powerpoint/2010/main" val="102431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a:xfrm>
            <a:off x="496238" y="596477"/>
            <a:ext cx="3724459" cy="535635"/>
          </a:xfrm>
        </p:spPr>
        <p:txBody>
          <a:bodyPr/>
          <a:lstStyle/>
          <a:p>
            <a:r>
              <a:rPr lang="en-US" dirty="0">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4294967295"/>
          </p:nvPr>
        </p:nvSpPr>
        <p:spPr>
          <a:xfrm>
            <a:off x="496888" y="1378857"/>
            <a:ext cx="3577401" cy="5668554"/>
          </a:xfrm>
        </p:spPr>
        <p:txBody>
          <a:bodyPr numCol="1"/>
          <a:lstStyle/>
          <a:p>
            <a:pPr marL="0" lvl="1" indent="0">
              <a:lnSpc>
                <a:spcPct val="100000"/>
              </a:lnSpc>
              <a:spcBef>
                <a:spcPts val="800"/>
              </a:spcBef>
              <a:spcAft>
                <a:spcPts val="0"/>
              </a:spcAft>
              <a:buFont typeface="Segoe UI" panose="020B0502040204020203" pitchFamily="34" charset="0"/>
              <a:buChar char="​"/>
            </a:pPr>
            <a:r>
              <a:rPr lang="en-US" sz="1600" b="1" dirty="0">
                <a:solidFill>
                  <a:schemeClr val="accent1"/>
                </a:solidFill>
              </a:rPr>
              <a:t>Money Musts Guide</a:t>
            </a:r>
          </a:p>
          <a:p>
            <a:pPr marL="0" lvl="1" indent="0">
              <a:lnSpc>
                <a:spcPct val="100000"/>
              </a:lnSpc>
              <a:spcBef>
                <a:spcPts val="800"/>
              </a:spcBef>
              <a:spcAft>
                <a:spcPts val="0"/>
              </a:spcAft>
              <a:buFont typeface="Segoe UI" panose="020B0502040204020203" pitchFamily="34" charset="0"/>
              <a:buChar char="​"/>
            </a:pPr>
            <a:r>
              <a:rPr lang="en-US" sz="1200" dirty="0"/>
              <a:t>For the bulk of this module, you’ll be facilitating Fidelity’s 5 Money Musts game while students play along. You can find the link here: </a:t>
            </a:r>
            <a:r>
              <a:rPr lang="en-US" sz="1200" dirty="0">
                <a:hlinkClick r:id="rId3"/>
              </a:rPr>
              <a:t>https://digital.fidelity.com/prgw/digital/five-money-musts#/home</a:t>
            </a:r>
            <a:br>
              <a:rPr lang="en-US" sz="1200" dirty="0"/>
            </a:br>
            <a:r>
              <a:rPr lang="en-US" sz="1200" dirty="0"/>
              <a:t>The game invites teens to make financial decisions for their family friend Taylor who just graduated college. Each choice impacts her financial future, as well as her happiness. Even though you’ll see less speaker notes for this section of the deck, you’ll still have a lot of speaking to do as you guide the teens through the game, ask them questions about their answers, and sprinkle in the tips and context you shared with them in Modules 2, 3, and 4.</a:t>
            </a:r>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448747" cy="246221"/>
          </a:xfrm>
          <a:prstGeom prst="rect">
            <a:avLst/>
          </a:prstGeom>
          <a:noFill/>
        </p:spPr>
        <p:txBody>
          <a:bodyPr wrap="none">
            <a:spAutoFit/>
          </a:bodyPr>
          <a:lstStyle/>
          <a:p>
            <a:r>
              <a:rPr lang="en-US" sz="1000" b="1" spc="40" dirty="0">
                <a:solidFill>
                  <a:schemeClr val="accent1">
                    <a:lumMod val="50000"/>
                  </a:schemeClr>
                </a:solidFill>
              </a:rPr>
              <a:t>MODULE 05: ADVENTURE AWAITS</a:t>
            </a:r>
          </a:p>
        </p:txBody>
      </p:sp>
      <p:sp>
        <p:nvSpPr>
          <p:cNvPr id="10" name="Text Placeholder 7">
            <a:extLst>
              <a:ext uri="{FF2B5EF4-FFF2-40B4-BE49-F238E27FC236}">
                <a16:creationId xmlns:a16="http://schemas.microsoft.com/office/drawing/2014/main" id="{6BD2DFE5-7355-43BE-AE53-70203968ADC4}"/>
              </a:ext>
            </a:extLst>
          </p:cNvPr>
          <p:cNvSpPr txBox="1">
            <a:spLocks/>
          </p:cNvSpPr>
          <p:nvPr/>
        </p:nvSpPr>
        <p:spPr bwMode="auto">
          <a:xfrm>
            <a:off x="4334215" y="458852"/>
            <a:ext cx="7360897" cy="6005448"/>
          </a:xfrm>
          <a:prstGeom prst="rect">
            <a:avLst/>
          </a:prstGeom>
        </p:spPr>
        <p:txBody>
          <a:bodyPr vert="horz" lIns="91440" tIns="45720" rIns="91440" bIns="45720" numCol="2" spcCol="274320" rtlCol="0">
            <a:noAutofit/>
          </a:bodyPr>
          <a:lstStyle>
            <a:lvl1pPr marL="0" indent="0" algn="l" defTabSz="914400" rtl="0" eaLnBrk="1" latinLnBrk="0" hangingPunct="1">
              <a:lnSpc>
                <a:spcPct val="90000"/>
              </a:lnSpc>
              <a:spcBef>
                <a:spcPts val="1400"/>
              </a:spcBef>
              <a:spcAft>
                <a:spcPts val="200"/>
              </a:spcAft>
              <a:buFont typeface="Segoe UI" panose="020B0502040204020203" pitchFamily="34" charset="0"/>
              <a:buChar char="​"/>
              <a:defRPr sz="2400" kern="100" spc="20" baseline="0">
                <a:solidFill>
                  <a:schemeClr val="tx1">
                    <a:lumMod val="75000"/>
                    <a:lumOff val="25000"/>
                  </a:schemeClr>
                </a:solidFill>
                <a:latin typeface="+mn-lt"/>
                <a:ea typeface="+mn-ea"/>
                <a:cs typeface="+mn-cs"/>
              </a:defRPr>
            </a:lvl1pPr>
            <a:lvl2pPr marL="344488" indent="-176213" algn="l" defTabSz="914400" rtl="0" eaLnBrk="1" latinLnBrk="0" hangingPunct="1">
              <a:lnSpc>
                <a:spcPct val="90000"/>
              </a:lnSpc>
              <a:spcBef>
                <a:spcPts val="400"/>
              </a:spcBef>
              <a:spcAft>
                <a:spcPts val="200"/>
              </a:spcAft>
              <a:buFont typeface="Arial" panose="020B0604020202020204" pitchFamily="34" charset="0"/>
              <a:buChar char="•"/>
              <a:defRPr sz="2200" kern="100" spc="20" baseline="0">
                <a:solidFill>
                  <a:schemeClr val="tx1">
                    <a:lumMod val="75000"/>
                    <a:lumOff val="25000"/>
                  </a:schemeClr>
                </a:solidFill>
                <a:latin typeface="+mn-lt"/>
                <a:ea typeface="+mn-ea"/>
                <a:cs typeface="+mn-cs"/>
              </a:defRPr>
            </a:lvl2pPr>
            <a:lvl3pPr marL="512763" indent="-168275" algn="l" defTabSz="914400" rtl="0" eaLnBrk="1" latinLnBrk="0" hangingPunct="1">
              <a:lnSpc>
                <a:spcPct val="85000"/>
              </a:lnSpc>
              <a:spcBef>
                <a:spcPts val="400"/>
              </a:spcBef>
              <a:spcAft>
                <a:spcPts val="200"/>
              </a:spcAft>
              <a:buFont typeface="Calibri Light" panose="020F0302020204030204" pitchFamily="34" charset="0"/>
              <a:buChar char="‐"/>
              <a:defRPr sz="2000" kern="100" spc="20" baseline="0">
                <a:solidFill>
                  <a:schemeClr val="tx1">
                    <a:lumMod val="75000"/>
                    <a:lumOff val="25000"/>
                  </a:schemeClr>
                </a:solidFill>
                <a:latin typeface="+mn-lt"/>
                <a:ea typeface="+mn-ea"/>
                <a:cs typeface="+mn-cs"/>
              </a:defRPr>
            </a:lvl3pPr>
            <a:lvl4pPr marL="687388" indent="-174625" algn="l" defTabSz="914400" rtl="0" eaLnBrk="1" latinLnBrk="0" hangingPunct="1">
              <a:lnSpc>
                <a:spcPct val="85000"/>
              </a:lnSpc>
              <a:spcBef>
                <a:spcPts val="400"/>
              </a:spcBef>
              <a:spcAft>
                <a:spcPts val="200"/>
              </a:spcAft>
              <a:buFont typeface="Calibri Light" panose="020F0302020204030204" pitchFamily="34" charset="0"/>
              <a:buChar char="‐"/>
              <a:defRPr sz="1800" kern="100" spc="20" baseline="0">
                <a:solidFill>
                  <a:schemeClr val="tx1">
                    <a:lumMod val="75000"/>
                    <a:lumOff val="25000"/>
                  </a:schemeClr>
                </a:solidFill>
                <a:latin typeface="+mn-lt"/>
                <a:ea typeface="+mn-ea"/>
                <a:cs typeface="+mn-cs"/>
              </a:defRPr>
            </a:lvl4pPr>
            <a:lvl5pPr marL="855663" indent="-168275" algn="l" defTabSz="914400" rtl="0" eaLnBrk="1" latinLnBrk="0" hangingPunct="1">
              <a:lnSpc>
                <a:spcPct val="85000"/>
              </a:lnSpc>
              <a:spcBef>
                <a:spcPts val="400"/>
              </a:spcBef>
              <a:spcAft>
                <a:spcPts val="200"/>
              </a:spcAft>
              <a:buFont typeface="Calibri Light" panose="020F0302020204030204" pitchFamily="34" charset="0"/>
              <a:buChar char="‐"/>
              <a:defRPr sz="1600" kern="100" spc="20" baseline="0">
                <a:solidFill>
                  <a:schemeClr val="tx1">
                    <a:lumMod val="75000"/>
                    <a:lumOff val="25000"/>
                  </a:schemeClr>
                </a:solidFill>
                <a:latin typeface="+mn-lt"/>
                <a:ea typeface="+mn-ea"/>
                <a:cs typeface="+mn-cs"/>
              </a:defRPr>
            </a:lvl5pPr>
            <a:lvl6pPr marL="0" indent="0" algn="l" defTabSz="914400" rtl="0" eaLnBrk="1" latinLnBrk="0" hangingPunct="1">
              <a:lnSpc>
                <a:spcPct val="90000"/>
              </a:lnSpc>
              <a:spcBef>
                <a:spcPts val="1200"/>
              </a:spcBef>
              <a:spcAft>
                <a:spcPts val="400"/>
              </a:spcAft>
              <a:buFont typeface="Tahoma" panose="020B0604030504040204" pitchFamily="34" charset="0"/>
              <a:buChar char="​"/>
              <a:defRPr sz="2000" b="0" kern="100" spc="20" baseline="0">
                <a:solidFill>
                  <a:schemeClr val="accent1"/>
                </a:solidFill>
                <a:latin typeface="Fidelity Sans" panose="020B0503030202020204" pitchFamily="34" charset="0"/>
                <a:ea typeface="+mn-ea"/>
                <a:cs typeface="+mn-cs"/>
              </a:defRPr>
            </a:lvl6pPr>
            <a:lvl7pPr marL="0" indent="0" algn="l" defTabSz="914400" rtl="0" eaLnBrk="1" latinLnBrk="0" hangingPunct="1">
              <a:lnSpc>
                <a:spcPct val="90000"/>
              </a:lnSpc>
              <a:spcBef>
                <a:spcPts val="400"/>
              </a:spcBef>
              <a:spcAft>
                <a:spcPts val="600"/>
              </a:spcAft>
              <a:buClr>
                <a:schemeClr val="tx1">
                  <a:lumMod val="65000"/>
                  <a:lumOff val="35000"/>
                </a:schemeClr>
              </a:buClr>
              <a:buFont typeface="Tahoma" panose="020B0604030504040204" pitchFamily="34" charset="0"/>
              <a:buChar char="​"/>
              <a:defRPr sz="1200" b="1" kern="100" cap="all" spc="20" baseline="0">
                <a:solidFill>
                  <a:schemeClr val="tx1">
                    <a:lumMod val="75000"/>
                    <a:lumOff val="25000"/>
                  </a:schemeClr>
                </a:solidFill>
                <a:latin typeface="+mn-lt"/>
                <a:ea typeface="+mn-ea"/>
                <a:cs typeface="+mn-cs"/>
              </a:defRPr>
            </a:lvl7pPr>
            <a:lvl8pPr marL="0" indent="0" algn="l" defTabSz="914400" rtl="0" eaLnBrk="1" latinLnBrk="0" hangingPunct="1">
              <a:lnSpc>
                <a:spcPct val="110000"/>
              </a:lnSpc>
              <a:spcBef>
                <a:spcPts val="400"/>
              </a:spcBef>
              <a:spcAft>
                <a:spcPts val="200"/>
              </a:spcAft>
              <a:buFont typeface="Tahoma" panose="020B0604030504040204" pitchFamily="34" charset="0"/>
              <a:buChar char="​"/>
              <a:defRPr sz="1600" kern="100" spc="20" baseline="0">
                <a:solidFill>
                  <a:schemeClr val="tx1">
                    <a:lumMod val="75000"/>
                    <a:lumOff val="25000"/>
                  </a:schemeClr>
                </a:solidFill>
                <a:latin typeface="+mn-lt"/>
                <a:ea typeface="+mn-ea"/>
                <a:cs typeface="+mn-cs"/>
              </a:defRPr>
            </a:lvl8pPr>
            <a:lvl9pPr marL="117475" indent="-117475" algn="l" defTabSz="914400" rtl="0" eaLnBrk="1" latinLnBrk="0" hangingPunct="1">
              <a:lnSpc>
                <a:spcPct val="90000"/>
              </a:lnSpc>
              <a:spcBef>
                <a:spcPts val="600"/>
              </a:spcBef>
              <a:spcAft>
                <a:spcPts val="200"/>
              </a:spcAft>
              <a:buFont typeface="Arial" panose="020B0604020202020204" pitchFamily="34" charset="0"/>
              <a:buChar char="•"/>
              <a:defRPr sz="1200" kern="100" spc="20" baseline="0">
                <a:solidFill>
                  <a:schemeClr val="tx1">
                    <a:lumMod val="75000"/>
                    <a:lumOff val="25000"/>
                  </a:schemeClr>
                </a:solidFill>
                <a:latin typeface="+mn-lt"/>
                <a:ea typeface="+mn-ea"/>
                <a:cs typeface="+mn-cs"/>
              </a:defRPr>
            </a:lvl9pPr>
          </a:lstStyle>
          <a:p>
            <a:pPr marL="168275" lvl="1" indent="0">
              <a:lnSpc>
                <a:spcPct val="100000"/>
              </a:lnSpc>
              <a:spcBef>
                <a:spcPts val="800"/>
              </a:spcBef>
              <a:spcAft>
                <a:spcPts val="0"/>
              </a:spcAft>
              <a:buNone/>
            </a:pPr>
            <a:r>
              <a:rPr lang="en-US" sz="1200" dirty="0"/>
              <a:t>Here are recommendations </a:t>
            </a:r>
            <a:br>
              <a:rPr lang="en-US" sz="1200" dirty="0"/>
            </a:br>
            <a:r>
              <a:rPr lang="en-US" sz="1200" dirty="0"/>
              <a:t>to set you up for success:</a:t>
            </a:r>
          </a:p>
          <a:p>
            <a:pPr lvl="1">
              <a:lnSpc>
                <a:spcPct val="100000"/>
              </a:lnSpc>
              <a:spcBef>
                <a:spcPts val="800"/>
              </a:spcBef>
              <a:spcAft>
                <a:spcPts val="0"/>
              </a:spcAft>
            </a:pPr>
            <a:r>
              <a:rPr lang="en-US" sz="850" dirty="0"/>
              <a:t>Becoming familiar with the game</a:t>
            </a:r>
          </a:p>
          <a:p>
            <a:pPr lvl="1">
              <a:lnSpc>
                <a:spcPct val="100000"/>
              </a:lnSpc>
              <a:spcBef>
                <a:spcPts val="800"/>
              </a:spcBef>
              <a:spcAft>
                <a:spcPts val="0"/>
              </a:spcAft>
            </a:pPr>
            <a:r>
              <a:rPr lang="en-US" sz="850" dirty="0"/>
              <a:t>Take yourself through the game at least two times before facilitating this module. That way, you’ll know how the game is unfolding and which parts of the game are context vs direction for the teens. </a:t>
            </a:r>
          </a:p>
          <a:p>
            <a:pPr lvl="1">
              <a:lnSpc>
                <a:spcPct val="100000"/>
              </a:lnSpc>
              <a:spcBef>
                <a:spcPts val="800"/>
              </a:spcBef>
              <a:spcAft>
                <a:spcPts val="0"/>
              </a:spcAft>
            </a:pPr>
            <a:r>
              <a:rPr lang="en-US" sz="850" dirty="0"/>
              <a:t>You may even want to recruit your friends and colleagues to do a test run where you facilitate as they play before you jump into Module 5 with the teens.</a:t>
            </a:r>
          </a:p>
          <a:p>
            <a:pPr lvl="1">
              <a:lnSpc>
                <a:spcPct val="100000"/>
              </a:lnSpc>
              <a:spcBef>
                <a:spcPts val="800"/>
              </a:spcBef>
              <a:spcAft>
                <a:spcPts val="0"/>
              </a:spcAft>
            </a:pPr>
            <a:r>
              <a:rPr lang="en-US" sz="850" dirty="0"/>
              <a:t>The game was written with a gender neutral name of “Taylor,” but we’ve used the pronouns “she/her” in the speaker notes since we used “Marcus he/him” in the previous module. </a:t>
            </a:r>
          </a:p>
          <a:p>
            <a:pPr lvl="1">
              <a:lnSpc>
                <a:spcPct val="100000"/>
              </a:lnSpc>
              <a:spcBef>
                <a:spcPts val="800"/>
              </a:spcBef>
              <a:spcAft>
                <a:spcPts val="0"/>
              </a:spcAft>
            </a:pPr>
            <a:r>
              <a:rPr lang="en-US" sz="850" dirty="0"/>
              <a:t>Setting up the game</a:t>
            </a:r>
          </a:p>
          <a:p>
            <a:pPr lvl="1">
              <a:lnSpc>
                <a:spcPct val="100000"/>
              </a:lnSpc>
              <a:spcBef>
                <a:spcPts val="800"/>
              </a:spcBef>
              <a:spcAft>
                <a:spcPts val="0"/>
              </a:spcAft>
            </a:pPr>
            <a:r>
              <a:rPr lang="en-US" sz="850" dirty="0"/>
              <a:t>Before beginning this module, have the link open and ready to go in your browser. Click through, beyond the opening context (we’ve included the context in speaker notes for you to share before you start playing the game with the teens). You want to land on the salary question, and then leave your browser open to that screen. </a:t>
            </a:r>
          </a:p>
          <a:p>
            <a:pPr lvl="1">
              <a:lnSpc>
                <a:spcPct val="100000"/>
              </a:lnSpc>
              <a:spcBef>
                <a:spcPts val="800"/>
              </a:spcBef>
              <a:spcAft>
                <a:spcPts val="0"/>
              </a:spcAft>
            </a:pPr>
            <a:r>
              <a:rPr lang="en-US" sz="850" dirty="0"/>
              <a:t>Play around with the browser screen size. It’s ideal to have just the game questions and stats, so shrink the window until the left-hand menu (where it says restart game, about this game, </a:t>
            </a:r>
            <a:r>
              <a:rPr lang="en-US" sz="850" dirty="0" err="1"/>
              <a:t>etc</a:t>
            </a:r>
            <a:r>
              <a:rPr lang="en-US" sz="850" dirty="0"/>
              <a:t>) disappears.</a:t>
            </a:r>
          </a:p>
          <a:p>
            <a:pPr lvl="1">
              <a:lnSpc>
                <a:spcPct val="100000"/>
              </a:lnSpc>
              <a:spcBef>
                <a:spcPts val="800"/>
              </a:spcBef>
              <a:spcAft>
                <a:spcPts val="0"/>
              </a:spcAft>
            </a:pPr>
            <a:r>
              <a:rPr lang="en-US" sz="850" dirty="0"/>
              <a:t>Speaking of sharing your browser, during the module you’ll go from sharing your slides to sharing your browser window.  Make sure Five Money Musts is the only tab you have open and that you just share your browser, not the whole desktop.</a:t>
            </a:r>
          </a:p>
          <a:p>
            <a:pPr lvl="1">
              <a:lnSpc>
                <a:spcPct val="100000"/>
              </a:lnSpc>
              <a:spcBef>
                <a:spcPts val="800"/>
              </a:spcBef>
              <a:spcAft>
                <a:spcPts val="0"/>
              </a:spcAft>
            </a:pPr>
            <a:r>
              <a:rPr lang="en-US" sz="850" dirty="0"/>
              <a:t>The game unfolds like a story, and that makes you the storyteller. Each time you get to a screen with a question, you’ll ask the teens to vote for the option that the main character should take by typing their choice in the chat.</a:t>
            </a:r>
          </a:p>
          <a:p>
            <a:pPr lvl="1">
              <a:lnSpc>
                <a:spcPct val="100000"/>
              </a:lnSpc>
              <a:spcBef>
                <a:spcPts val="800"/>
              </a:spcBef>
              <a:spcAft>
                <a:spcPts val="0"/>
              </a:spcAft>
            </a:pPr>
            <a:r>
              <a:rPr lang="en-US" sz="850" dirty="0"/>
              <a:t>Most questions have three options, so make option one A, option two B, and option three C.</a:t>
            </a:r>
          </a:p>
          <a:p>
            <a:pPr lvl="1">
              <a:lnSpc>
                <a:spcPct val="100000"/>
              </a:lnSpc>
              <a:spcBef>
                <a:spcPts val="800"/>
              </a:spcBef>
              <a:spcAft>
                <a:spcPts val="0"/>
              </a:spcAft>
            </a:pPr>
            <a:r>
              <a:rPr lang="en-US" sz="850" dirty="0"/>
              <a:t>If there are only two options, make option one A and option two B. </a:t>
            </a:r>
          </a:p>
          <a:p>
            <a:pPr lvl="1">
              <a:lnSpc>
                <a:spcPct val="100000"/>
              </a:lnSpc>
              <a:spcBef>
                <a:spcPts val="800"/>
              </a:spcBef>
              <a:spcAft>
                <a:spcPts val="0"/>
              </a:spcAft>
            </a:pPr>
            <a:r>
              <a:rPr lang="en-US" sz="850" dirty="0"/>
              <a:t>There is one question that asks teens to determine which expenses, from a list of expenses, Taylor should include in her budget. For this question, it’s too hard to have them vote. Instead, give the teens a minute to look at all the expenses and decide for themselves whether or not they’d include it in Taylor’s budget. Then, tell them for each expense, you’ll ask one teen to unmute and share. If you want to ignite a conversation about the expense, you could ask someone else if they agree or disagree. Don’t engage in conversation around each expense, though, as it will take up too much time. </a:t>
            </a:r>
          </a:p>
          <a:p>
            <a:pPr lvl="1">
              <a:lnSpc>
                <a:spcPct val="100000"/>
              </a:lnSpc>
              <a:spcBef>
                <a:spcPts val="800"/>
              </a:spcBef>
              <a:spcAft>
                <a:spcPts val="0"/>
              </a:spcAft>
            </a:pPr>
            <a:r>
              <a:rPr lang="en-US" sz="850" dirty="0"/>
              <a:t>There’s another question that involves 401K contributions and allows you to move a slider bar between 0 and 20% of the budget, and to consider an employer match. Take a minute or two to play around with the toggle and show them how the total contribution changes before inviting them to weigh in. Then, give them four choices: A is 0%, B is 7%, C is 15%, D is 20%. </a:t>
            </a:r>
          </a:p>
          <a:p>
            <a:pPr lvl="1">
              <a:lnSpc>
                <a:spcPct val="100000"/>
              </a:lnSpc>
              <a:spcBef>
                <a:spcPts val="800"/>
              </a:spcBef>
              <a:spcAft>
                <a:spcPts val="0"/>
              </a:spcAft>
            </a:pPr>
            <a:r>
              <a:rPr lang="en-US" sz="850" dirty="0"/>
              <a:t>Your job is to reinforce concepts after they’ve locked in their answer to each question and seen how the choices impacted Taylor’s money and happiness. Make connections to what they learned in Module 2 with statements like “Ah, see how not getting a credit card means Taylor has no credit history…remember we talked about smart ways to use credit last week…onto the next questions!” </a:t>
            </a:r>
          </a:p>
          <a:p>
            <a:pPr lvl="1">
              <a:lnSpc>
                <a:spcPct val="100000"/>
              </a:lnSpc>
              <a:spcBef>
                <a:spcPts val="800"/>
              </a:spcBef>
              <a:spcAft>
                <a:spcPts val="0"/>
              </a:spcAft>
            </a:pPr>
            <a:r>
              <a:rPr lang="en-US" sz="850" dirty="0"/>
              <a:t>Ultimately, we want this to be an empowering game for participants. We hope they’re pleasantly surprised at how much they know already  And hey, if there are missteps, they can learn from Taylor’s mistakes.</a:t>
            </a:r>
          </a:p>
          <a:p>
            <a:pPr lvl="1">
              <a:lnSpc>
                <a:spcPct val="100000"/>
              </a:lnSpc>
              <a:spcBef>
                <a:spcPts val="800"/>
              </a:spcBef>
              <a:spcAft>
                <a:spcPts val="0"/>
              </a:spcAft>
            </a:pPr>
            <a:r>
              <a:rPr lang="en-US" sz="850" dirty="0"/>
              <a:t>This game will need to be complete by the 35 minute mark of your hour-long class (at the latest). Should you find yourself falling behind, you could skip majority rule and say “I’ll go with the first response I see in the chat”, or call on someone for their answer, or you could breeze past the summary pages in the game. </a:t>
            </a:r>
          </a:p>
        </p:txBody>
      </p:sp>
    </p:spTree>
    <p:extLst>
      <p:ext uri="{BB962C8B-B14F-4D97-AF65-F5344CB8AC3E}">
        <p14:creationId xmlns:p14="http://schemas.microsoft.com/office/powerpoint/2010/main" val="2954624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10"/>
          </p:nvPr>
        </p:nvSpPr>
        <p:spPr/>
        <p:txBody>
          <a:bodyPr/>
          <a:lstStyle/>
          <a:p>
            <a:pPr marL="0" lvl="1" indent="0">
              <a:spcBef>
                <a:spcPts val="800"/>
              </a:spcBef>
              <a:buNone/>
            </a:pPr>
            <a:r>
              <a:rPr lang="en-US" sz="1600" b="1" dirty="0">
                <a:solidFill>
                  <a:schemeClr val="accent1"/>
                </a:solidFill>
              </a:rPr>
              <a:t>Tech Considerations:</a:t>
            </a:r>
            <a:br>
              <a:rPr lang="en-US" sz="1600" b="1" dirty="0">
                <a:solidFill>
                  <a:schemeClr val="accent1"/>
                </a:solidFill>
              </a:rPr>
            </a:br>
            <a:r>
              <a:rPr lang="en-US" sz="1600" b="1" dirty="0">
                <a:solidFill>
                  <a:schemeClr val="accent1"/>
                </a:solidFill>
              </a:rPr>
              <a:t>Whiteboard</a:t>
            </a:r>
          </a:p>
          <a:p>
            <a:pPr marL="0" lvl="1" indent="0">
              <a:spcBef>
                <a:spcPts val="800"/>
              </a:spcBef>
              <a:buNone/>
            </a:pPr>
            <a:r>
              <a:rPr lang="en-US" sz="1200" dirty="0"/>
              <a:t>Using the Whiteboard: To use the whiteboard function in zoom you select “Share Screen” and then select the “Whiteboard” option in the pop up. Once the whiteboard opens select “Text” and you will be able to type directly onto the whiteboard.</a:t>
            </a:r>
          </a:p>
          <a:p>
            <a:pPr marL="0" lvl="1" indent="0">
              <a:spcBef>
                <a:spcPts val="800"/>
              </a:spcBef>
              <a:buNone/>
            </a:pPr>
            <a:endParaRPr lang="en-US" sz="1200" dirty="0"/>
          </a:p>
          <a:p>
            <a:pPr marL="0" lvl="1" indent="0">
              <a:spcBef>
                <a:spcPts val="800"/>
              </a:spcBef>
              <a:buNone/>
            </a:pPr>
            <a:endParaRPr lang="en-US" sz="1200" dirty="0"/>
          </a:p>
          <a:p>
            <a:pPr marL="0" lvl="1" indent="0">
              <a:spcBef>
                <a:spcPts val="800"/>
              </a:spcBef>
              <a:buNone/>
            </a:pPr>
            <a:endParaRPr lang="en-US" sz="1200" dirty="0"/>
          </a:p>
          <a:p>
            <a:pPr marL="0" lvl="1" indent="0">
              <a:spcBef>
                <a:spcPts val="800"/>
              </a:spcBef>
              <a:buNone/>
            </a:pPr>
            <a:br>
              <a:rPr lang="en-US" sz="1200" dirty="0"/>
            </a:br>
            <a:endParaRPr lang="en-US" sz="1200" dirty="0"/>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448747" cy="246221"/>
          </a:xfrm>
          <a:prstGeom prst="rect">
            <a:avLst/>
          </a:prstGeom>
          <a:noFill/>
        </p:spPr>
        <p:txBody>
          <a:bodyPr wrap="none">
            <a:spAutoFit/>
          </a:bodyPr>
          <a:lstStyle/>
          <a:p>
            <a:r>
              <a:rPr lang="en-US" sz="1000" b="1" spc="40" dirty="0">
                <a:solidFill>
                  <a:schemeClr val="accent1">
                    <a:lumMod val="50000"/>
                  </a:schemeClr>
                </a:solidFill>
              </a:rPr>
              <a:t>MODULE 05: ADVENTURE AWAITS</a:t>
            </a:r>
          </a:p>
        </p:txBody>
      </p:sp>
      <p:grpSp>
        <p:nvGrpSpPr>
          <p:cNvPr id="50" name="Group 49">
            <a:extLst>
              <a:ext uri="{FF2B5EF4-FFF2-40B4-BE49-F238E27FC236}">
                <a16:creationId xmlns:a16="http://schemas.microsoft.com/office/drawing/2014/main" id="{81D2C51E-E4CC-4063-BB3E-03704697EC08}"/>
              </a:ext>
            </a:extLst>
          </p:cNvPr>
          <p:cNvGrpSpPr/>
          <p:nvPr/>
        </p:nvGrpSpPr>
        <p:grpSpPr>
          <a:xfrm>
            <a:off x="4716935" y="1378857"/>
            <a:ext cx="6937849" cy="3353091"/>
            <a:chOff x="4716935" y="596477"/>
            <a:chExt cx="6937849" cy="3353091"/>
          </a:xfrm>
        </p:grpSpPr>
        <p:pic>
          <p:nvPicPr>
            <p:cNvPr id="42" name="Picture 41">
              <a:extLst>
                <a:ext uri="{FF2B5EF4-FFF2-40B4-BE49-F238E27FC236}">
                  <a16:creationId xmlns:a16="http://schemas.microsoft.com/office/drawing/2014/main" id="{4B63ABF1-6270-47C0-B24C-2C1125A471CE}"/>
                </a:ext>
              </a:extLst>
            </p:cNvPr>
            <p:cNvPicPr>
              <a:picLocks noChangeAspect="1"/>
            </p:cNvPicPr>
            <p:nvPr/>
          </p:nvPicPr>
          <p:blipFill>
            <a:blip r:embed="rId3"/>
            <a:stretch>
              <a:fillRect/>
            </a:stretch>
          </p:blipFill>
          <p:spPr>
            <a:xfrm>
              <a:off x="4716935" y="596477"/>
              <a:ext cx="6937849" cy="3353091"/>
            </a:xfrm>
            <a:prstGeom prst="rect">
              <a:avLst/>
            </a:prstGeom>
            <a:solidFill>
              <a:srgbClr val="1A1A1A"/>
            </a:solidFill>
            <a:effectLst>
              <a:outerShdw blurRad="63500" algn="ctr" rotWithShape="0">
                <a:prstClr val="black">
                  <a:alpha val="20000"/>
                </a:prstClr>
              </a:outerShdw>
            </a:effectLst>
          </p:spPr>
        </p:pic>
        <p:pic>
          <p:nvPicPr>
            <p:cNvPr id="32" name="Picture 31">
              <a:extLst>
                <a:ext uri="{FF2B5EF4-FFF2-40B4-BE49-F238E27FC236}">
                  <a16:creationId xmlns:a16="http://schemas.microsoft.com/office/drawing/2014/main" id="{A6924FD3-AF6C-439B-94D4-ECED3045DE57}"/>
                </a:ext>
              </a:extLst>
            </p:cNvPr>
            <p:cNvPicPr>
              <a:picLocks noChangeAspect="1"/>
            </p:cNvPicPr>
            <p:nvPr/>
          </p:nvPicPr>
          <p:blipFill>
            <a:blip r:embed="rId4"/>
            <a:stretch>
              <a:fillRect/>
            </a:stretch>
          </p:blipFill>
          <p:spPr>
            <a:xfrm>
              <a:off x="5056298" y="686136"/>
              <a:ext cx="6259123" cy="2764716"/>
            </a:xfrm>
            <a:prstGeom prst="rect">
              <a:avLst/>
            </a:prstGeom>
          </p:spPr>
        </p:pic>
        <p:sp>
          <p:nvSpPr>
            <p:cNvPr id="38" name="Rectangle 37">
              <a:extLst>
                <a:ext uri="{FF2B5EF4-FFF2-40B4-BE49-F238E27FC236}">
                  <a16:creationId xmlns:a16="http://schemas.microsoft.com/office/drawing/2014/main" id="{F72704D8-6B7F-4D2D-8E9C-08FF77F928DF}"/>
                </a:ext>
              </a:extLst>
            </p:cNvPr>
            <p:cNvSpPr/>
            <p:nvPr/>
          </p:nvSpPr>
          <p:spPr>
            <a:xfrm>
              <a:off x="8026867" y="3571788"/>
              <a:ext cx="546100" cy="343325"/>
            </a:xfrm>
            <a:prstGeom prst="rect">
              <a:avLst/>
            </a:prstGeom>
            <a:noFill/>
            <a:ln w="38100">
              <a:solidFill>
                <a:schemeClr val="accent1"/>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40" name="Rectangle 39">
              <a:extLst>
                <a:ext uri="{FF2B5EF4-FFF2-40B4-BE49-F238E27FC236}">
                  <a16:creationId xmlns:a16="http://schemas.microsoft.com/office/drawing/2014/main" id="{58BEB0A8-BEB0-4547-B0F0-1950A1B33B5C}"/>
                </a:ext>
              </a:extLst>
            </p:cNvPr>
            <p:cNvSpPr/>
            <p:nvPr/>
          </p:nvSpPr>
          <p:spPr>
            <a:xfrm>
              <a:off x="6696800" y="1221770"/>
              <a:ext cx="1424849" cy="956279"/>
            </a:xfrm>
            <a:prstGeom prst="rect">
              <a:avLst/>
            </a:prstGeom>
            <a:noFill/>
            <a:ln w="38100">
              <a:solidFill>
                <a:schemeClr val="accent1"/>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spTree>
    <p:extLst>
      <p:ext uri="{BB962C8B-B14F-4D97-AF65-F5344CB8AC3E}">
        <p14:creationId xmlns:p14="http://schemas.microsoft.com/office/powerpoint/2010/main" val="685891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10"/>
          </p:nvPr>
        </p:nvSpPr>
        <p:spPr/>
        <p:txBody>
          <a:bodyPr/>
          <a:lstStyle/>
          <a:p>
            <a:pPr marL="0" lvl="1" indent="0">
              <a:spcBef>
                <a:spcPts val="800"/>
              </a:spcBef>
              <a:buNone/>
            </a:pPr>
            <a:r>
              <a:rPr lang="en-US" sz="1600" b="1">
                <a:solidFill>
                  <a:schemeClr val="accent1"/>
                </a:solidFill>
              </a:rPr>
              <a:t>Tech Considerations:</a:t>
            </a:r>
            <a:br>
              <a:rPr lang="en-US" sz="1600" b="1">
                <a:solidFill>
                  <a:schemeClr val="accent1"/>
                </a:solidFill>
              </a:rPr>
            </a:br>
            <a:r>
              <a:rPr lang="en-US" sz="1600" b="1">
                <a:solidFill>
                  <a:schemeClr val="accent1"/>
                </a:solidFill>
              </a:rPr>
              <a:t>Breakout Rooms </a:t>
            </a:r>
          </a:p>
          <a:p>
            <a:pPr marL="0" lvl="1" indent="0">
              <a:spcBef>
                <a:spcPts val="800"/>
              </a:spcBef>
              <a:buNone/>
            </a:pPr>
            <a:r>
              <a:rPr lang="en-US" sz="1200"/>
              <a:t>In order for breakout rooms to be enabled you have to be the host of the meeting. So that’s the first step, make sure you are assigned as the host or the co-host of the session.</a:t>
            </a:r>
          </a:p>
          <a:p>
            <a:pPr marL="0" lvl="1" indent="0">
              <a:spcBef>
                <a:spcPts val="800"/>
              </a:spcBef>
              <a:buNone/>
            </a:pPr>
            <a:r>
              <a:rPr lang="en-US" sz="1200"/>
              <a:t>Assign 4 students per room with a minimum of 3 students if necessary.</a:t>
            </a:r>
          </a:p>
          <a:p>
            <a:pPr marL="0" lvl="1" indent="0">
              <a:spcBef>
                <a:spcPts val="800"/>
              </a:spcBef>
              <a:buNone/>
            </a:pPr>
            <a:endParaRPr lang="en-US" sz="1200"/>
          </a:p>
          <a:p>
            <a:pPr marL="0" lvl="1" indent="0">
              <a:spcBef>
                <a:spcPts val="800"/>
              </a:spcBef>
              <a:buNone/>
            </a:pPr>
            <a:endParaRPr lang="en-US" sz="1200"/>
          </a:p>
          <a:p>
            <a:pPr marL="0" lvl="1" indent="0">
              <a:spcBef>
                <a:spcPts val="800"/>
              </a:spcBef>
              <a:buNone/>
            </a:pPr>
            <a:endParaRPr lang="en-US" sz="1200"/>
          </a:p>
          <a:p>
            <a:pPr marL="0" lvl="1" indent="0">
              <a:spcBef>
                <a:spcPts val="800"/>
              </a:spcBef>
              <a:buNone/>
            </a:pPr>
            <a:br>
              <a:rPr lang="en-US" sz="1200"/>
            </a:br>
            <a:endParaRPr lang="en-US" sz="1200"/>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448747" cy="246221"/>
          </a:xfrm>
          <a:prstGeom prst="rect">
            <a:avLst/>
          </a:prstGeom>
          <a:noFill/>
        </p:spPr>
        <p:txBody>
          <a:bodyPr wrap="none">
            <a:spAutoFit/>
          </a:bodyPr>
          <a:lstStyle/>
          <a:p>
            <a:r>
              <a:rPr lang="en-US" sz="1000" b="1" spc="40">
                <a:solidFill>
                  <a:schemeClr val="accent1">
                    <a:lumMod val="50000"/>
                  </a:schemeClr>
                </a:solidFill>
              </a:rPr>
              <a:t>MODULE 05: ADVENTURE AWAITS</a:t>
            </a:r>
            <a:endParaRPr lang="en-US" sz="1000" b="1" spc="40" dirty="0">
              <a:solidFill>
                <a:schemeClr val="accent1">
                  <a:lumMod val="50000"/>
                </a:schemeClr>
              </a:solidFill>
            </a:endParaRPr>
          </a:p>
        </p:txBody>
      </p:sp>
      <p:pic>
        <p:nvPicPr>
          <p:cNvPr id="11" name="Picture 10" descr="Graphical user interface, application&#10;&#10;Description automatically generated">
            <a:extLst>
              <a:ext uri="{FF2B5EF4-FFF2-40B4-BE49-F238E27FC236}">
                <a16:creationId xmlns:a16="http://schemas.microsoft.com/office/drawing/2014/main" id="{6A674594-DE42-423E-BE21-DFDB4A95AA8B}"/>
              </a:ext>
            </a:extLst>
          </p:cNvPr>
          <p:cNvPicPr>
            <a:picLocks noChangeAspect="1"/>
          </p:cNvPicPr>
          <p:nvPr/>
        </p:nvPicPr>
        <p:blipFill>
          <a:blip r:embed="rId3"/>
          <a:stretch>
            <a:fillRect/>
          </a:stretch>
        </p:blipFill>
        <p:spPr>
          <a:xfrm>
            <a:off x="4344300" y="540205"/>
            <a:ext cx="7636596" cy="3195249"/>
          </a:xfrm>
          <a:prstGeom prst="rect">
            <a:avLst/>
          </a:prstGeom>
        </p:spPr>
      </p:pic>
      <p:pic>
        <p:nvPicPr>
          <p:cNvPr id="12" name="Picture 11" descr="Graphical user interface, text, application, email&#10;&#10;Description automatically generated">
            <a:extLst>
              <a:ext uri="{FF2B5EF4-FFF2-40B4-BE49-F238E27FC236}">
                <a16:creationId xmlns:a16="http://schemas.microsoft.com/office/drawing/2014/main" id="{007E4CB0-D396-4DB6-91FE-64C2783EEA08}"/>
              </a:ext>
            </a:extLst>
          </p:cNvPr>
          <p:cNvPicPr>
            <a:picLocks noChangeAspect="1"/>
          </p:cNvPicPr>
          <p:nvPr/>
        </p:nvPicPr>
        <p:blipFill>
          <a:blip r:embed="rId4"/>
          <a:stretch>
            <a:fillRect/>
          </a:stretch>
        </p:blipFill>
        <p:spPr>
          <a:xfrm>
            <a:off x="4509814" y="3791726"/>
            <a:ext cx="7217800" cy="2720486"/>
          </a:xfrm>
          <a:prstGeom prst="rect">
            <a:avLst/>
          </a:prstGeom>
        </p:spPr>
      </p:pic>
    </p:spTree>
    <p:extLst>
      <p:ext uri="{BB962C8B-B14F-4D97-AF65-F5344CB8AC3E}">
        <p14:creationId xmlns:p14="http://schemas.microsoft.com/office/powerpoint/2010/main" val="3501179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AC0E6-294C-4D79-9FFE-0653ABF4C255}"/>
              </a:ext>
            </a:extLst>
          </p:cNvPr>
          <p:cNvSpPr>
            <a:spLocks noGrp="1"/>
          </p:cNvSpPr>
          <p:nvPr>
            <p:ph type="title"/>
          </p:nvPr>
        </p:nvSpPr>
        <p:spPr/>
        <p:txBody>
          <a:bodyPr/>
          <a:lstStyle/>
          <a:p>
            <a:pPr>
              <a:spcBef>
                <a:spcPct val="0"/>
              </a:spcBef>
            </a:pPr>
            <a:r>
              <a:rPr lang="en-US">
                <a:solidFill>
                  <a:schemeClr val="accent1"/>
                </a:solidFill>
              </a:rPr>
              <a:t>Timing Breakdown</a:t>
            </a:r>
            <a:endParaRPr lang="en-US" sz="2200" b="1">
              <a:solidFill>
                <a:schemeClr val="accent1"/>
              </a:solidFill>
            </a:endParaRPr>
          </a:p>
        </p:txBody>
      </p:sp>
      <p:sp>
        <p:nvSpPr>
          <p:cNvPr id="9" name="TextBox 8">
            <a:extLst>
              <a:ext uri="{FF2B5EF4-FFF2-40B4-BE49-F238E27FC236}">
                <a16:creationId xmlns:a16="http://schemas.microsoft.com/office/drawing/2014/main" id="{7B5768BF-7A04-49AB-A209-76E05A209690}"/>
              </a:ext>
            </a:extLst>
          </p:cNvPr>
          <p:cNvSpPr txBox="1"/>
          <p:nvPr/>
        </p:nvSpPr>
        <p:spPr>
          <a:xfrm>
            <a:off x="525710" y="335742"/>
            <a:ext cx="2448747" cy="246221"/>
          </a:xfrm>
          <a:prstGeom prst="rect">
            <a:avLst/>
          </a:prstGeom>
          <a:noFill/>
        </p:spPr>
        <p:txBody>
          <a:bodyPr wrap="none">
            <a:spAutoFit/>
          </a:bodyPr>
          <a:lstStyle/>
          <a:p>
            <a:r>
              <a:rPr lang="en-US" sz="1000" b="1" spc="40">
                <a:solidFill>
                  <a:schemeClr val="accent1">
                    <a:lumMod val="50000"/>
                  </a:schemeClr>
                </a:solidFill>
              </a:rPr>
              <a:t>MODULE 05: ADVENTURE AWAITS</a:t>
            </a:r>
            <a:endParaRPr lang="en-US" sz="1000" b="1" spc="40" dirty="0">
              <a:solidFill>
                <a:schemeClr val="accent1">
                  <a:lumMod val="50000"/>
                </a:schemeClr>
              </a:solidFill>
            </a:endParaRPr>
          </a:p>
        </p:txBody>
      </p:sp>
      <p:graphicFrame>
        <p:nvGraphicFramePr>
          <p:cNvPr id="13" name="Table 3">
            <a:extLst>
              <a:ext uri="{FF2B5EF4-FFF2-40B4-BE49-F238E27FC236}">
                <a16:creationId xmlns:a16="http://schemas.microsoft.com/office/drawing/2014/main" id="{F0B43009-BCCD-4704-9BF0-28EC7A752C84}"/>
              </a:ext>
            </a:extLst>
          </p:cNvPr>
          <p:cNvGraphicFramePr>
            <a:graphicFrameLocks noGrp="1"/>
          </p:cNvGraphicFramePr>
          <p:nvPr/>
        </p:nvGraphicFramePr>
        <p:xfrm>
          <a:off x="496238" y="1386974"/>
          <a:ext cx="11198226" cy="4542723"/>
        </p:xfrm>
        <a:graphic>
          <a:graphicData uri="http://schemas.openxmlformats.org/drawingml/2006/table">
            <a:tbl>
              <a:tblPr firstRow="1" bandRow="1">
                <a:tableStyleId>{69012ECD-51FC-41F1-AA8D-1B2483CD663E}</a:tableStyleId>
              </a:tblPr>
              <a:tblGrid>
                <a:gridCol w="4090510">
                  <a:extLst>
                    <a:ext uri="{9D8B030D-6E8A-4147-A177-3AD203B41FA5}">
                      <a16:colId xmlns:a16="http://schemas.microsoft.com/office/drawing/2014/main" val="788870214"/>
                    </a:ext>
                  </a:extLst>
                </a:gridCol>
                <a:gridCol w="1283965">
                  <a:extLst>
                    <a:ext uri="{9D8B030D-6E8A-4147-A177-3AD203B41FA5}">
                      <a16:colId xmlns:a16="http://schemas.microsoft.com/office/drawing/2014/main" val="2589177230"/>
                    </a:ext>
                  </a:extLst>
                </a:gridCol>
                <a:gridCol w="424070">
                  <a:extLst>
                    <a:ext uri="{9D8B030D-6E8A-4147-A177-3AD203B41FA5}">
                      <a16:colId xmlns:a16="http://schemas.microsoft.com/office/drawing/2014/main" val="2307741204"/>
                    </a:ext>
                  </a:extLst>
                </a:gridCol>
                <a:gridCol w="4081669">
                  <a:extLst>
                    <a:ext uri="{9D8B030D-6E8A-4147-A177-3AD203B41FA5}">
                      <a16:colId xmlns:a16="http://schemas.microsoft.com/office/drawing/2014/main" val="166407301"/>
                    </a:ext>
                  </a:extLst>
                </a:gridCol>
                <a:gridCol w="1318012">
                  <a:extLst>
                    <a:ext uri="{9D8B030D-6E8A-4147-A177-3AD203B41FA5}">
                      <a16:colId xmlns:a16="http://schemas.microsoft.com/office/drawing/2014/main" val="2454520668"/>
                    </a:ext>
                  </a:extLst>
                </a:gridCol>
              </a:tblGrid>
              <a:tr h="280003">
                <a:tc>
                  <a:txBody>
                    <a:bodyPr/>
                    <a:lstStyle/>
                    <a:p>
                      <a:pPr algn="just"/>
                      <a:r>
                        <a:rPr lang="en-US" sz="1100"/>
                        <a:t>Section</a:t>
                      </a:r>
                    </a:p>
                  </a:txBody>
                  <a:tcPr anchor="ctr">
                    <a:lnL w="12700" cap="flat" cmpd="sng" algn="ctr">
                      <a:noFill/>
                      <a:prstDash val="solid"/>
                      <a:round/>
                      <a:headEnd type="none" w="med" len="med"/>
                      <a:tailEnd type="none" w="med" len="med"/>
                    </a:lnL>
                  </a:tcPr>
                </a:tc>
                <a:tc>
                  <a:txBody>
                    <a:bodyPr/>
                    <a:lstStyle/>
                    <a:p>
                      <a:pPr algn="just"/>
                      <a:r>
                        <a:rPr lang="en-US" sz="1100"/>
                        <a:t>Duration</a:t>
                      </a:r>
                    </a:p>
                  </a:txBody>
                  <a:tcPr anchor="ctr">
                    <a:lnR>
                      <a:noFill/>
                    </a:lnR>
                  </a:tcPr>
                </a:tc>
                <a:tc>
                  <a:txBody>
                    <a:bodyPr/>
                    <a:lstStyle/>
                    <a:p>
                      <a:pPr algn="just"/>
                      <a:endParaRPr lang="en-US" sz="1100"/>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algn="just"/>
                      <a:r>
                        <a:rPr lang="en-US" sz="1100"/>
                        <a:t>Section</a:t>
                      </a:r>
                    </a:p>
                  </a:txBody>
                  <a:tcPr anchor="ctr">
                    <a:lnL>
                      <a:noFill/>
                    </a:lnL>
                  </a:tcPr>
                </a:tc>
                <a:tc>
                  <a:txBody>
                    <a:bodyPr/>
                    <a:lstStyle/>
                    <a:p>
                      <a:pPr algn="just"/>
                      <a:r>
                        <a:rPr lang="en-US" sz="1100"/>
                        <a:t>Duration</a:t>
                      </a:r>
                    </a:p>
                  </a:txBody>
                  <a:tcPr anchor="ctr"/>
                </a:tc>
                <a:extLst>
                  <a:ext uri="{0D108BD9-81ED-4DB2-BD59-A6C34878D82A}">
                    <a16:rowId xmlns:a16="http://schemas.microsoft.com/office/drawing/2014/main" val="799361008"/>
                  </a:ext>
                </a:extLst>
              </a:tr>
              <a:tr h="383600">
                <a:tc>
                  <a:txBody>
                    <a:bodyPr/>
                    <a:lstStyle/>
                    <a:p>
                      <a:pPr marL="0" algn="l" defTabSz="914400" rtl="0" eaLnBrk="1" latinLnBrk="0" hangingPunct="1"/>
                      <a:r>
                        <a:rPr lang="en-US" sz="1100" kern="1200" dirty="0">
                          <a:solidFill>
                            <a:schemeClr val="tx1"/>
                          </a:solidFill>
                          <a:latin typeface="+mn-lt"/>
                          <a:ea typeface="+mn-ea"/>
                          <a:cs typeface="+mn-cs"/>
                        </a:rPr>
                        <a:t>Introduction: Welcome back</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dirty="0">
                          <a:solidFill>
                            <a:schemeClr val="tx1"/>
                          </a:solidFill>
                          <a:latin typeface="+mn-lt"/>
                          <a:ea typeface="+mn-ea"/>
                          <a:cs typeface="+mn-cs"/>
                        </a:rPr>
                        <a:t>1 min</a:t>
                      </a:r>
                    </a:p>
                  </a:txBody>
                  <a:tcPr marL="85866" marR="85866" marT="42933" marB="42933">
                    <a:lnR>
                      <a:noFill/>
                    </a:lnR>
                    <a:noFill/>
                  </a:tcPr>
                </a:tc>
                <a:tc>
                  <a:txBody>
                    <a:bodyPr/>
                    <a:lstStyle/>
                    <a:p>
                      <a:pPr marL="0" algn="l" defTabSz="914400" rtl="0" eaLnBrk="1" latinLnBrk="0" hangingPunct="1"/>
                      <a:endParaRPr lang="en-US" sz="1100" kern="1200" dirty="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dirty="0">
                          <a:solidFill>
                            <a:schemeClr val="tx1"/>
                          </a:solidFill>
                          <a:latin typeface="+mn-lt"/>
                          <a:ea typeface="+mn-ea"/>
                          <a:cs typeface="+mn-cs"/>
                        </a:rPr>
                        <a:t>Debrief</a:t>
                      </a:r>
                    </a:p>
                  </a:txBody>
                  <a:tcPr marL="85866" marR="85866" marT="42933" marB="42933">
                    <a:lnL>
                      <a:noFill/>
                    </a:lnL>
                    <a:noFill/>
                  </a:tcPr>
                </a:tc>
                <a:tc>
                  <a:txBody>
                    <a:bodyPr/>
                    <a:lstStyle/>
                    <a:p>
                      <a:pPr marL="0" algn="l" defTabSz="914400" rtl="0" eaLnBrk="1" latinLnBrk="0" hangingPunct="1"/>
                      <a:r>
                        <a:rPr lang="en-US" sz="1100" kern="1200" dirty="0">
                          <a:solidFill>
                            <a:schemeClr val="tx1"/>
                          </a:solidFill>
                          <a:latin typeface="+mn-lt"/>
                          <a:ea typeface="+mn-ea"/>
                          <a:cs typeface="+mn-cs"/>
                        </a:rPr>
                        <a:t>2 min</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1737888409"/>
                  </a:ext>
                </a:extLst>
              </a:tr>
              <a:tr h="383600">
                <a:tc>
                  <a:txBody>
                    <a:bodyPr/>
                    <a:lstStyle/>
                    <a:p>
                      <a:r>
                        <a:rPr lang="en-US" sz="1100" dirty="0"/>
                        <a:t>Icebreaker – Quick check in</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dirty="0">
                          <a:solidFill>
                            <a:schemeClr val="tx1"/>
                          </a:solidFill>
                          <a:latin typeface="+mn-lt"/>
                          <a:ea typeface="+mn-ea"/>
                          <a:cs typeface="+mn-cs"/>
                        </a:rPr>
                        <a:t>3 min</a:t>
                      </a:r>
                    </a:p>
                  </a:txBody>
                  <a:tcPr marL="85866" marR="85866" marT="42933" marB="42933">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dirty="0">
                          <a:solidFill>
                            <a:schemeClr val="tx1"/>
                          </a:solidFill>
                          <a:latin typeface="+mn-lt"/>
                          <a:ea typeface="+mn-ea"/>
                          <a:cs typeface="+mn-cs"/>
                        </a:rPr>
                        <a:t>Course Wrap Up: Think and share: Clear path forward</a:t>
                      </a:r>
                    </a:p>
                  </a:txBody>
                  <a:tcPr>
                    <a:lnL>
                      <a:noFill/>
                    </a:lnL>
                    <a:noFill/>
                  </a:tcPr>
                </a:tc>
                <a:tc>
                  <a:txBody>
                    <a:bodyPr/>
                    <a:lstStyle/>
                    <a:p>
                      <a:pPr marL="0" algn="l" defTabSz="914400" rtl="0" eaLnBrk="1" latinLnBrk="0" hangingPunct="1"/>
                      <a:r>
                        <a:rPr lang="en-US" sz="1100" kern="1200" dirty="0">
                          <a:solidFill>
                            <a:schemeClr val="tx1"/>
                          </a:solidFill>
                          <a:latin typeface="+mn-lt"/>
                          <a:ea typeface="+mn-ea"/>
                          <a:cs typeface="+mn-cs"/>
                        </a:rPr>
                        <a:t>5 min</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1790081794"/>
                  </a:ext>
                </a:extLst>
              </a:tr>
              <a:tr h="383600">
                <a:tc>
                  <a:txBody>
                    <a:bodyPr/>
                    <a:lstStyle/>
                    <a:p>
                      <a:r>
                        <a:rPr lang="en-US" sz="1100" dirty="0"/>
                        <a:t>Review</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dirty="0">
                          <a:solidFill>
                            <a:schemeClr val="tx1"/>
                          </a:solidFill>
                          <a:latin typeface="+mn-lt"/>
                          <a:ea typeface="+mn-ea"/>
                          <a:cs typeface="+mn-cs"/>
                        </a:rPr>
                        <a:t>1 min</a:t>
                      </a:r>
                    </a:p>
                  </a:txBody>
                  <a:tcPr marL="85866" marR="85866" marT="42933" marB="42933">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dirty="0">
                          <a:solidFill>
                            <a:schemeClr val="tx1"/>
                          </a:solidFill>
                          <a:latin typeface="+mn-lt"/>
                          <a:ea typeface="+mn-ea"/>
                          <a:cs typeface="+mn-cs"/>
                        </a:rPr>
                        <a:t>Close: Knowledge check</a:t>
                      </a:r>
                    </a:p>
                  </a:txBody>
                  <a:tcPr>
                    <a:lnL>
                      <a:noFill/>
                    </a:lnL>
                    <a:noFill/>
                  </a:tcPr>
                </a:tc>
                <a:tc>
                  <a:txBody>
                    <a:bodyPr/>
                    <a:lstStyle/>
                    <a:p>
                      <a:pPr marL="0" algn="l" defTabSz="914400" rtl="0" eaLnBrk="1" latinLnBrk="0" hangingPunct="1"/>
                      <a:r>
                        <a:rPr lang="en-US" sz="1100" kern="1200" dirty="0">
                          <a:solidFill>
                            <a:schemeClr val="tx1"/>
                          </a:solidFill>
                          <a:latin typeface="+mn-lt"/>
                          <a:ea typeface="+mn-ea"/>
                          <a:cs typeface="+mn-cs"/>
                        </a:rPr>
                        <a:t>TBD</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106712378"/>
                  </a:ext>
                </a:extLst>
              </a:tr>
              <a:tr h="383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latin typeface="+mn-lt"/>
                          <a:ea typeface="+mn-ea"/>
                          <a:cs typeface="+mn-cs"/>
                        </a:rPr>
                        <a:t>Choose Your Friend’s Adventure:</a:t>
                      </a:r>
                      <a:br>
                        <a:rPr lang="en-US" sz="1100" kern="1200" dirty="0">
                          <a:solidFill>
                            <a:schemeClr val="tx1"/>
                          </a:solidFill>
                          <a:latin typeface="+mn-lt"/>
                          <a:ea typeface="+mn-ea"/>
                          <a:cs typeface="+mn-cs"/>
                        </a:rPr>
                      </a:br>
                      <a:r>
                        <a:rPr lang="en-US" sz="1100" kern="1200" dirty="0">
                          <a:solidFill>
                            <a:schemeClr val="tx1"/>
                          </a:solidFill>
                          <a:latin typeface="+mn-lt"/>
                          <a:ea typeface="+mn-ea"/>
                          <a:cs typeface="+mn-cs"/>
                        </a:rPr>
                        <a:t>Intro to game + This is Taylor + Gaming logistics</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dirty="0">
                          <a:solidFill>
                            <a:schemeClr val="tx1"/>
                          </a:solidFill>
                          <a:latin typeface="+mn-lt"/>
                          <a:ea typeface="+mn-ea"/>
                          <a:cs typeface="+mn-cs"/>
                        </a:rPr>
                        <a:t>2 min</a:t>
                      </a:r>
                    </a:p>
                  </a:txBody>
                  <a:tcPr marL="85866" marR="85866" marT="42933" marB="42933">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dirty="0">
                          <a:solidFill>
                            <a:schemeClr val="tx1"/>
                          </a:solidFill>
                          <a:latin typeface="+mn-lt"/>
                          <a:ea typeface="+mn-ea"/>
                          <a:cs typeface="+mn-cs"/>
                        </a:rPr>
                        <a:t>Achievement unlocked </a:t>
                      </a:r>
                    </a:p>
                  </a:txBody>
                  <a:tcPr>
                    <a:lnL>
                      <a:noFill/>
                    </a:lnL>
                    <a:noFill/>
                  </a:tcPr>
                </a:tc>
                <a:tc>
                  <a:txBody>
                    <a:bodyPr/>
                    <a:lstStyle/>
                    <a:p>
                      <a:pPr marL="0" algn="l" defTabSz="914400" rtl="0" eaLnBrk="1" latinLnBrk="0" hangingPunct="1"/>
                      <a:r>
                        <a:rPr lang="en-US" sz="1100" kern="1200" dirty="0">
                          <a:solidFill>
                            <a:schemeClr val="tx1"/>
                          </a:solidFill>
                          <a:latin typeface="+mn-lt"/>
                          <a:ea typeface="+mn-ea"/>
                          <a:cs typeface="+mn-cs"/>
                        </a:rPr>
                        <a:t>1 min</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1552537243"/>
                  </a:ext>
                </a:extLst>
              </a:tr>
              <a:tr h="383600">
                <a:tc>
                  <a:txBody>
                    <a:bodyPr/>
                    <a:lstStyle/>
                    <a:p>
                      <a:pPr marL="0" algn="l" defTabSz="914400" rtl="0" eaLnBrk="1" latinLnBrk="0" hangingPunct="1"/>
                      <a:r>
                        <a:rPr lang="en-US" sz="1100" kern="1200" dirty="0">
                          <a:solidFill>
                            <a:schemeClr val="tx1"/>
                          </a:solidFill>
                          <a:latin typeface="+mn-lt"/>
                          <a:ea typeface="+mn-ea"/>
                          <a:cs typeface="+mn-cs"/>
                        </a:rPr>
                        <a:t>5 Money Musts</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dirty="0">
                          <a:solidFill>
                            <a:schemeClr val="tx1"/>
                          </a:solidFill>
                          <a:latin typeface="+mn-lt"/>
                          <a:ea typeface="+mn-ea"/>
                          <a:cs typeface="+mn-cs"/>
                        </a:rPr>
                        <a:t>30 min</a:t>
                      </a:r>
                    </a:p>
                  </a:txBody>
                  <a:tcPr marL="85866" marR="85866" marT="42933" marB="42933">
                    <a:lnR>
                      <a:noFill/>
                    </a:lnR>
                    <a:noFill/>
                  </a:tcPr>
                </a:tc>
                <a:tc>
                  <a:txBody>
                    <a:bodyPr/>
                    <a:lstStyle/>
                    <a:p>
                      <a:pPr marL="0" algn="l" defTabSz="914400" rtl="0" eaLnBrk="1" latinLnBrk="0" hangingPunct="1"/>
                      <a:endParaRPr lang="en-US" sz="1100" kern="1200" dirty="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dirty="0">
                          <a:solidFill>
                            <a:schemeClr val="tx1"/>
                          </a:solidFill>
                          <a:latin typeface="+mn-lt"/>
                          <a:ea typeface="+mn-ea"/>
                          <a:cs typeface="+mn-cs"/>
                        </a:rPr>
                        <a:t>Facilitator Close</a:t>
                      </a:r>
                    </a:p>
                  </a:txBody>
                  <a:tcPr>
                    <a:lnL>
                      <a:noFill/>
                    </a:lnL>
                    <a:noFill/>
                  </a:tcPr>
                </a:tc>
                <a:tc>
                  <a:txBody>
                    <a:bodyPr/>
                    <a:lstStyle/>
                    <a:p>
                      <a:pPr marL="0" algn="l" defTabSz="914400" rtl="0" eaLnBrk="1" latinLnBrk="0" hangingPunct="1"/>
                      <a:r>
                        <a:rPr lang="en-US" sz="1100" kern="1200" dirty="0">
                          <a:solidFill>
                            <a:schemeClr val="tx1"/>
                          </a:solidFill>
                          <a:latin typeface="+mn-lt"/>
                          <a:ea typeface="+mn-ea"/>
                          <a:cs typeface="+mn-cs"/>
                        </a:rPr>
                        <a:t>TBD</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4234393397"/>
                  </a:ext>
                </a:extLst>
              </a:tr>
              <a:tr h="383600">
                <a:tc>
                  <a:txBody>
                    <a:bodyPr/>
                    <a:lstStyle/>
                    <a:p>
                      <a:endParaRPr lang="en-US" sz="1100"/>
                    </a:p>
                  </a:txBody>
                  <a:tcPr>
                    <a:lnL w="12700" cap="flat" cmpd="sng" algn="ctr">
                      <a:noFill/>
                      <a:prstDash val="solid"/>
                      <a:round/>
                      <a:headEnd type="none" w="med" len="med"/>
                      <a:tailEnd type="none" w="med" len="med"/>
                    </a:lnL>
                    <a:lnB w="6350" cap="flat" cmpd="sng" algn="ctr">
                      <a:noFill/>
                      <a:prstDash val="solid"/>
                      <a:miter lim="800000"/>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p>
                  </a:txBody>
                  <a:tcPr>
                    <a:lnR>
                      <a:noFill/>
                    </a:lnR>
                    <a:lnB w="6350" cap="flat" cmpd="sng" algn="ctr">
                      <a:noFill/>
                      <a:prstDash val="solid"/>
                      <a:miter lim="800000"/>
                    </a:lnB>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B w="6350" cap="flat" cmpd="sng" algn="ctr">
                      <a:noFill/>
                      <a:prstDash val="solid"/>
                      <a:miter lim="800000"/>
                    </a:lnB>
                    <a:noFill/>
                  </a:tcPr>
                </a:tc>
                <a:tc>
                  <a:txBody>
                    <a:bodyPr/>
                    <a:lstStyle/>
                    <a:p>
                      <a:endParaRPr lang="en-US" sz="1100" dirty="0"/>
                    </a:p>
                  </a:txBody>
                  <a:tcPr>
                    <a:lnR w="12700" cap="flat" cmpd="sng" algn="ctr">
                      <a:noFill/>
                      <a:prstDash val="solid"/>
                      <a:round/>
                      <a:headEnd type="none" w="med" len="med"/>
                      <a:tailEnd type="none" w="med" len="med"/>
                    </a:lnR>
                    <a:lnB w="6350" cap="flat" cmpd="sng" algn="ctr">
                      <a:noFill/>
                      <a:prstDash val="solid"/>
                      <a:miter lim="800000"/>
                    </a:lnB>
                    <a:noFill/>
                  </a:tcPr>
                </a:tc>
                <a:extLst>
                  <a:ext uri="{0D108BD9-81ED-4DB2-BD59-A6C34878D82A}">
                    <a16:rowId xmlns:a16="http://schemas.microsoft.com/office/drawing/2014/main" val="2228607279"/>
                  </a:ext>
                </a:extLst>
              </a:tr>
              <a:tr h="383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dirty="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53563030"/>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426026281"/>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963695300"/>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8923142"/>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dirty="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815386958"/>
                  </a:ext>
                </a:extLst>
              </a:tr>
            </a:tbl>
          </a:graphicData>
        </a:graphic>
      </p:graphicFrame>
    </p:spTree>
    <p:extLst>
      <p:ext uri="{BB962C8B-B14F-4D97-AF65-F5344CB8AC3E}">
        <p14:creationId xmlns:p14="http://schemas.microsoft.com/office/powerpoint/2010/main" val="421410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5679EE"/>
            </a:gs>
            <a:gs pos="76000">
              <a:srgbClr val="3757C1"/>
            </a:gs>
          </a:gsLst>
          <a:lin ang="27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29684D-101F-4F9D-A526-10D4600D543F}"/>
              </a:ext>
            </a:extLst>
          </p:cNvPr>
          <p:cNvPicPr>
            <a:picLocks noChangeAspect="1"/>
          </p:cNvPicPr>
          <p:nvPr/>
        </p:nvPicPr>
        <p:blipFill>
          <a:blip r:embed="rId3"/>
          <a:stretch>
            <a:fillRect/>
          </a:stretch>
        </p:blipFill>
        <p:spPr>
          <a:xfrm>
            <a:off x="0" y="1"/>
            <a:ext cx="12192000" cy="6857999"/>
          </a:xfrm>
          <a:prstGeom prst="rect">
            <a:avLst/>
          </a:prstGeom>
        </p:spPr>
      </p:pic>
      <p:sp>
        <p:nvSpPr>
          <p:cNvPr id="448" name="Rectangle 447">
            <a:extLst>
              <a:ext uri="{FF2B5EF4-FFF2-40B4-BE49-F238E27FC236}">
                <a16:creationId xmlns:a16="http://schemas.microsoft.com/office/drawing/2014/main" id="{4E2153B2-C64A-BB45-A19D-B5E7392E9E78}"/>
              </a:ext>
            </a:extLst>
          </p:cNvPr>
          <p:cNvSpPr/>
          <p:nvPr/>
        </p:nvSpPr>
        <p:spPr>
          <a:xfrm>
            <a:off x="6978963" y="1306057"/>
            <a:ext cx="2294577"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49" name="TextBox 448">
            <a:extLst>
              <a:ext uri="{FF2B5EF4-FFF2-40B4-BE49-F238E27FC236}">
                <a16:creationId xmlns:a16="http://schemas.microsoft.com/office/drawing/2014/main" id="{BB03822A-C448-864F-A088-59FD450CF1E2}"/>
              </a:ext>
            </a:extLst>
          </p:cNvPr>
          <p:cNvSpPr txBox="1"/>
          <p:nvPr/>
        </p:nvSpPr>
        <p:spPr>
          <a:xfrm>
            <a:off x="7102397" y="1319762"/>
            <a:ext cx="4323959" cy="1631216"/>
          </a:xfrm>
          <a:prstGeom prst="rect">
            <a:avLst/>
          </a:prstGeom>
          <a:noFill/>
        </p:spPr>
        <p:txBody>
          <a:bodyPr wrap="square" lIns="0" tIns="0" rIns="0" bIns="0" rtlCol="0">
            <a:spAutoFit/>
          </a:bodyPr>
          <a:lstStyle/>
          <a:p>
            <a:pPr algn="l">
              <a:spcAft>
                <a:spcPts val="1200"/>
              </a:spcAft>
            </a:pPr>
            <a:r>
              <a:rPr lang="en-US" sz="3200" b="1">
                <a:solidFill>
                  <a:srgbClr val="2C4AAA"/>
                </a:solidFill>
              </a:rPr>
              <a:t>Welcome!</a:t>
            </a:r>
          </a:p>
          <a:p>
            <a:pPr>
              <a:spcAft>
                <a:spcPts val="1200"/>
              </a:spcAft>
            </a:pPr>
            <a:r>
              <a:rPr lang="en-US" sz="3200" kern="100">
                <a:solidFill>
                  <a:schemeClr val="bg1"/>
                </a:solidFill>
                <a:latin typeface="+mj-lt"/>
              </a:rPr>
              <a:t>   I’m excited </a:t>
            </a:r>
            <a:br>
              <a:rPr lang="en-US" sz="3200" kern="100">
                <a:solidFill>
                  <a:schemeClr val="bg1"/>
                </a:solidFill>
                <a:latin typeface="+mj-lt"/>
              </a:rPr>
            </a:br>
            <a:r>
              <a:rPr lang="en-US" sz="3200" kern="100">
                <a:solidFill>
                  <a:schemeClr val="bg1"/>
                </a:solidFill>
                <a:latin typeface="+mj-lt"/>
              </a:rPr>
              <a:t>   you’re here!   </a:t>
            </a:r>
          </a:p>
        </p:txBody>
      </p:sp>
      <p:sp>
        <p:nvSpPr>
          <p:cNvPr id="35" name="Rectangle 34">
            <a:extLst>
              <a:ext uri="{FF2B5EF4-FFF2-40B4-BE49-F238E27FC236}">
                <a16:creationId xmlns:a16="http://schemas.microsoft.com/office/drawing/2014/main" id="{53E837AA-363A-475A-A64E-A6C2D16E25DB}"/>
              </a:ext>
            </a:extLst>
          </p:cNvPr>
          <p:cNvSpPr/>
          <p:nvPr/>
        </p:nvSpPr>
        <p:spPr>
          <a:xfrm>
            <a:off x="7260038" y="3389175"/>
            <a:ext cx="3599575" cy="2092881"/>
          </a:xfrm>
          <a:prstGeom prst="rect">
            <a:avLst/>
          </a:prstGeom>
        </p:spPr>
        <p:txBody>
          <a:bodyPr wrap="none">
            <a:spAutoFit/>
          </a:bodyPr>
          <a:lstStyle/>
          <a:p>
            <a:pPr marL="465138" indent="-465138">
              <a:spcBef>
                <a:spcPts val="1800"/>
              </a:spcBef>
            </a:pPr>
            <a:r>
              <a:rPr lang="en-US" sz="2000" kern="100">
                <a:solidFill>
                  <a:schemeClr val="bg1"/>
                </a:solidFill>
                <a:latin typeface="Fidelity Sans" panose="020B0503030202020204" pitchFamily="34" charset="0"/>
              </a:rPr>
              <a:t>01   Camera on if you can</a:t>
            </a:r>
          </a:p>
          <a:p>
            <a:pPr marL="465138" indent="-465138">
              <a:spcBef>
                <a:spcPts val="1800"/>
              </a:spcBef>
            </a:pPr>
            <a:r>
              <a:rPr lang="en-US" sz="2000" kern="100">
                <a:solidFill>
                  <a:schemeClr val="bg1"/>
                </a:solidFill>
                <a:latin typeface="Fidelity Sans" panose="020B0503030202020204" pitchFamily="34" charset="0"/>
              </a:rPr>
              <a:t>02   Mic on mute until </a:t>
            </a:r>
            <a:br>
              <a:rPr lang="en-US" sz="2000" kern="100">
                <a:solidFill>
                  <a:schemeClr val="bg1"/>
                </a:solidFill>
                <a:latin typeface="Fidelity Sans" panose="020B0503030202020204" pitchFamily="34" charset="0"/>
              </a:rPr>
            </a:br>
            <a:r>
              <a:rPr lang="en-US" sz="2000" kern="100">
                <a:solidFill>
                  <a:schemeClr val="bg1"/>
                </a:solidFill>
                <a:latin typeface="Fidelity Sans" panose="020B0503030202020204" pitchFamily="34" charset="0"/>
              </a:rPr>
              <a:t>you're ready to share</a:t>
            </a:r>
          </a:p>
          <a:p>
            <a:pPr marL="465138" indent="-465138">
              <a:spcBef>
                <a:spcPts val="1800"/>
              </a:spcBef>
            </a:pPr>
            <a:r>
              <a:rPr lang="en-US" sz="2000" kern="100">
                <a:solidFill>
                  <a:schemeClr val="bg1"/>
                </a:solidFill>
                <a:latin typeface="Fidelity Sans" panose="020B0503030202020204" pitchFamily="34" charset="0"/>
              </a:rPr>
              <a:t>03   Grab a pen and paper </a:t>
            </a:r>
            <a:br>
              <a:rPr lang="en-US" sz="2000" kern="100">
                <a:solidFill>
                  <a:schemeClr val="bg1"/>
                </a:solidFill>
                <a:latin typeface="Fidelity Sans" panose="020B0503030202020204" pitchFamily="34" charset="0"/>
              </a:rPr>
            </a:br>
            <a:r>
              <a:rPr lang="en-US" sz="2000" kern="100">
                <a:solidFill>
                  <a:schemeClr val="bg1"/>
                </a:solidFill>
                <a:latin typeface="Fidelity Sans" panose="020B0503030202020204" pitchFamily="34" charset="0"/>
              </a:rPr>
              <a:t>or open a new document</a:t>
            </a:r>
          </a:p>
        </p:txBody>
      </p:sp>
      <p:grpSp>
        <p:nvGrpSpPr>
          <p:cNvPr id="9" name="Group 8">
            <a:extLst>
              <a:ext uri="{FF2B5EF4-FFF2-40B4-BE49-F238E27FC236}">
                <a16:creationId xmlns:a16="http://schemas.microsoft.com/office/drawing/2014/main" id="{2AAAC0CD-0C9C-4C63-AAEA-AAE4B01F2FE8}"/>
              </a:ext>
            </a:extLst>
          </p:cNvPr>
          <p:cNvGrpSpPr/>
          <p:nvPr/>
        </p:nvGrpSpPr>
        <p:grpSpPr>
          <a:xfrm>
            <a:off x="-119920" y="850958"/>
            <a:ext cx="1993692" cy="593034"/>
            <a:chOff x="-119920" y="850958"/>
            <a:chExt cx="1993692" cy="593034"/>
          </a:xfrm>
        </p:grpSpPr>
        <p:sp>
          <p:nvSpPr>
            <p:cNvPr id="18" name="Freeform 5">
              <a:extLst>
                <a:ext uri="{FF2B5EF4-FFF2-40B4-BE49-F238E27FC236}">
                  <a16:creationId xmlns:a16="http://schemas.microsoft.com/office/drawing/2014/main" id="{9A4594F8-DDBE-4899-B450-6FD0CFCD9317}"/>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19" name="Freeform 5">
              <a:extLst>
                <a:ext uri="{FF2B5EF4-FFF2-40B4-BE49-F238E27FC236}">
                  <a16:creationId xmlns:a16="http://schemas.microsoft.com/office/drawing/2014/main" id="{0C9A1A1D-8EF5-46ED-BF7D-9CA4F6F6CEF4}"/>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20" name="Freeform 5">
              <a:extLst>
                <a:ext uri="{FF2B5EF4-FFF2-40B4-BE49-F238E27FC236}">
                  <a16:creationId xmlns:a16="http://schemas.microsoft.com/office/drawing/2014/main" id="{52DB0ADB-46A6-4104-94EF-279D9B3E7369}"/>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3"/>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sp>
        <p:nvSpPr>
          <p:cNvPr id="22" name="Freeform 20">
            <a:extLst>
              <a:ext uri="{FF2B5EF4-FFF2-40B4-BE49-F238E27FC236}">
                <a16:creationId xmlns:a16="http://schemas.microsoft.com/office/drawing/2014/main" id="{8999AB42-C938-4A7B-997B-DFB5746314EC}"/>
              </a:ext>
            </a:extLst>
          </p:cNvPr>
          <p:cNvSpPr>
            <a:spLocks noEditPoints="1"/>
          </p:cNvSpPr>
          <p:nvPr/>
        </p:nvSpPr>
        <p:spPr bwMode="auto">
          <a:xfrm>
            <a:off x="5571157" y="1183979"/>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2">
            <a:extLst>
              <a:ext uri="{FF2B5EF4-FFF2-40B4-BE49-F238E27FC236}">
                <a16:creationId xmlns:a16="http://schemas.microsoft.com/office/drawing/2014/main" id="{86176250-471E-4017-9207-3140C991D01E}"/>
              </a:ext>
            </a:extLst>
          </p:cNvPr>
          <p:cNvSpPr>
            <a:spLocks noEditPoints="1"/>
          </p:cNvSpPr>
          <p:nvPr/>
        </p:nvSpPr>
        <p:spPr bwMode="auto">
          <a:xfrm rot="780693">
            <a:off x="6586604" y="5566462"/>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1">
            <a:extLst>
              <a:ext uri="{FF2B5EF4-FFF2-40B4-BE49-F238E27FC236}">
                <a16:creationId xmlns:a16="http://schemas.microsoft.com/office/drawing/2014/main" id="{A66DCA01-BA90-49DC-A13C-480E06912098}"/>
              </a:ext>
            </a:extLst>
          </p:cNvPr>
          <p:cNvSpPr>
            <a:spLocks noEditPoints="1"/>
          </p:cNvSpPr>
          <p:nvPr/>
        </p:nvSpPr>
        <p:spPr bwMode="auto">
          <a:xfrm rot="20932842">
            <a:off x="4853339" y="77320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1">
            <a:extLst>
              <a:ext uri="{FF2B5EF4-FFF2-40B4-BE49-F238E27FC236}">
                <a16:creationId xmlns:a16="http://schemas.microsoft.com/office/drawing/2014/main" id="{122DDAC9-128F-4A4D-B14E-C145A8D89B18}"/>
              </a:ext>
            </a:extLst>
          </p:cNvPr>
          <p:cNvSpPr>
            <a:spLocks noEditPoints="1"/>
          </p:cNvSpPr>
          <p:nvPr/>
        </p:nvSpPr>
        <p:spPr bwMode="auto">
          <a:xfrm rot="1317634">
            <a:off x="11316047" y="639459"/>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6" name="Group 25">
            <a:extLst>
              <a:ext uri="{FF2B5EF4-FFF2-40B4-BE49-F238E27FC236}">
                <a16:creationId xmlns:a16="http://schemas.microsoft.com/office/drawing/2014/main" id="{4D1F546E-3C7B-4BBF-82DA-7F136509B77A}"/>
              </a:ext>
            </a:extLst>
          </p:cNvPr>
          <p:cNvGrpSpPr>
            <a:grpSpLocks noChangeAspect="1"/>
          </p:cNvGrpSpPr>
          <p:nvPr/>
        </p:nvGrpSpPr>
        <p:grpSpPr bwMode="auto">
          <a:xfrm>
            <a:off x="10951552" y="5635042"/>
            <a:ext cx="1236663" cy="1236663"/>
            <a:chOff x="3453" y="1773"/>
            <a:chExt cx="779" cy="779"/>
          </a:xfrm>
        </p:grpSpPr>
        <p:sp>
          <p:nvSpPr>
            <p:cNvPr id="27" name="Line 26">
              <a:extLst>
                <a:ext uri="{FF2B5EF4-FFF2-40B4-BE49-F238E27FC236}">
                  <a16:creationId xmlns:a16="http://schemas.microsoft.com/office/drawing/2014/main" id="{C36097B6-FD72-4E74-9EC6-264CFD058E1F}"/>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7">
              <a:extLst>
                <a:ext uri="{FF2B5EF4-FFF2-40B4-BE49-F238E27FC236}">
                  <a16:creationId xmlns:a16="http://schemas.microsoft.com/office/drawing/2014/main" id="{000AF5A8-FCC5-460C-9562-7A2090D3A052}"/>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8">
              <a:extLst>
                <a:ext uri="{FF2B5EF4-FFF2-40B4-BE49-F238E27FC236}">
                  <a16:creationId xmlns:a16="http://schemas.microsoft.com/office/drawing/2014/main" id="{4903A1B9-A9AB-407C-A42E-E37F5C499698}"/>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29">
              <a:extLst>
                <a:ext uri="{FF2B5EF4-FFF2-40B4-BE49-F238E27FC236}">
                  <a16:creationId xmlns:a16="http://schemas.microsoft.com/office/drawing/2014/main" id="{DBE97042-7B6C-4212-A32B-21D9BF394AC5}"/>
                </a:ext>
              </a:extLst>
            </p:cNvPr>
            <p:cNvSpPr>
              <a:spLocks noChangeShapeType="1"/>
            </p:cNvSpPr>
            <p:nvPr/>
          </p:nvSpPr>
          <p:spPr bwMode="auto">
            <a:xfrm flipV="1">
              <a:off x="3778" y="2098"/>
              <a:ext cx="454" cy="45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30">
              <a:extLst>
                <a:ext uri="{FF2B5EF4-FFF2-40B4-BE49-F238E27FC236}">
                  <a16:creationId xmlns:a16="http://schemas.microsoft.com/office/drawing/2014/main" id="{54300041-0588-4351-AC95-573955539896}"/>
                </a:ext>
              </a:extLst>
            </p:cNvPr>
            <p:cNvSpPr>
              <a:spLocks noChangeShapeType="1"/>
            </p:cNvSpPr>
            <p:nvPr/>
          </p:nvSpPr>
          <p:spPr bwMode="auto">
            <a:xfrm flipH="1">
              <a:off x="3615" y="1935"/>
              <a:ext cx="617" cy="617"/>
            </a:xfrm>
            <a:prstGeom prst="line">
              <a:avLst/>
            </a:prstGeom>
            <a:noFill/>
            <a:ln w="381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31">
              <a:extLst>
                <a:ext uri="{FF2B5EF4-FFF2-40B4-BE49-F238E27FC236}">
                  <a16:creationId xmlns:a16="http://schemas.microsoft.com/office/drawing/2014/main" id="{859977C3-C200-4035-BF41-3B07F803FC22}"/>
                </a:ext>
              </a:extLst>
            </p:cNvPr>
            <p:cNvSpPr>
              <a:spLocks noChangeShapeType="1"/>
            </p:cNvSpPr>
            <p:nvPr/>
          </p:nvSpPr>
          <p:spPr bwMode="auto">
            <a:xfrm flipV="1">
              <a:off x="3943" y="2260"/>
              <a:ext cx="289" cy="29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34">
              <a:extLst>
                <a:ext uri="{FF2B5EF4-FFF2-40B4-BE49-F238E27FC236}">
                  <a16:creationId xmlns:a16="http://schemas.microsoft.com/office/drawing/2014/main" id="{FB10DEB2-2457-47D4-9B08-B57CB3FF5054}"/>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35">
              <a:extLst>
                <a:ext uri="{FF2B5EF4-FFF2-40B4-BE49-F238E27FC236}">
                  <a16:creationId xmlns:a16="http://schemas.microsoft.com/office/drawing/2014/main" id="{FD8D0681-5163-46DD-AF66-707F4D62307A}"/>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38">
              <a:extLst>
                <a:ext uri="{FF2B5EF4-FFF2-40B4-BE49-F238E27FC236}">
                  <a16:creationId xmlns:a16="http://schemas.microsoft.com/office/drawing/2014/main" id="{B085B051-A973-4EF1-8B45-D4660C0BDAF3}"/>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2" name="Freeform 42">
            <a:extLst>
              <a:ext uri="{FF2B5EF4-FFF2-40B4-BE49-F238E27FC236}">
                <a16:creationId xmlns:a16="http://schemas.microsoft.com/office/drawing/2014/main" id="{05AB4976-C67F-4FFD-8DF0-43B244BFE1A6}"/>
              </a:ext>
            </a:extLst>
          </p:cNvPr>
          <p:cNvSpPr>
            <a:spLocks noEditPoints="1"/>
          </p:cNvSpPr>
          <p:nvPr/>
        </p:nvSpPr>
        <p:spPr bwMode="auto">
          <a:xfrm rot="5400000">
            <a:off x="926255" y="2612333"/>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9">
            <a:extLst>
              <a:ext uri="{FF2B5EF4-FFF2-40B4-BE49-F238E27FC236}">
                <a16:creationId xmlns:a16="http://schemas.microsoft.com/office/drawing/2014/main" id="{3BC9F608-2AA8-4D6E-86D0-C1E63A67F6EC}"/>
              </a:ext>
            </a:extLst>
          </p:cNvPr>
          <p:cNvSpPr>
            <a:spLocks noEditPoints="1"/>
          </p:cNvSpPr>
          <p:nvPr/>
        </p:nvSpPr>
        <p:spPr bwMode="auto">
          <a:xfrm rot="19913815">
            <a:off x="10348404" y="425385"/>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9934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wearing a garment&#10;&#10;Description automatically generated with low confidence">
            <a:extLst>
              <a:ext uri="{FF2B5EF4-FFF2-40B4-BE49-F238E27FC236}">
                <a16:creationId xmlns:a16="http://schemas.microsoft.com/office/drawing/2014/main" id="{3CAE6116-6AED-46F6-B6EE-92FC5B0B9C79}"/>
              </a:ext>
            </a:extLst>
          </p:cNvPr>
          <p:cNvPicPr>
            <a:picLocks noChangeAspect="1"/>
          </p:cNvPicPr>
          <p:nvPr/>
        </p:nvPicPr>
        <p:blipFill rotWithShape="1">
          <a:blip r:embed="rId3"/>
          <a:srcRect t="4509" r="4509"/>
          <a:stretch/>
        </p:blipFill>
        <p:spPr>
          <a:xfrm>
            <a:off x="-1" y="-11575"/>
            <a:ext cx="12192001" cy="6858000"/>
          </a:xfrm>
          <a:prstGeom prst="rect">
            <a:avLst/>
          </a:prstGeom>
        </p:spPr>
      </p:pic>
      <p:sp>
        <p:nvSpPr>
          <p:cNvPr id="18" name="TextBox 17">
            <a:extLst>
              <a:ext uri="{FF2B5EF4-FFF2-40B4-BE49-F238E27FC236}">
                <a16:creationId xmlns:a16="http://schemas.microsoft.com/office/drawing/2014/main" id="{0EBEF1FB-720C-43FE-B2FD-36286B63D88C}"/>
              </a:ext>
            </a:extLst>
          </p:cNvPr>
          <p:cNvSpPr txBox="1"/>
          <p:nvPr/>
        </p:nvSpPr>
        <p:spPr>
          <a:xfrm>
            <a:off x="597218" y="4642623"/>
            <a:ext cx="4647881" cy="769441"/>
          </a:xfrm>
          <a:prstGeom prst="rect">
            <a:avLst/>
          </a:prstGeom>
          <a:noFill/>
        </p:spPr>
        <p:txBody>
          <a:bodyPr wrap="square" lIns="0" tIns="0" rIns="0" bIns="0" rtlCol="0">
            <a:spAutoFit/>
          </a:bodyPr>
          <a:lstStyle/>
          <a:p>
            <a:pPr algn="l">
              <a:spcAft>
                <a:spcPts val="1200"/>
              </a:spcAft>
            </a:pPr>
            <a:r>
              <a:rPr lang="en-US" sz="2000" kern="100">
                <a:solidFill>
                  <a:schemeClr val="bg1"/>
                </a:solidFill>
                <a:latin typeface="Fidelity Sans" panose="020B0503030202020204" pitchFamily="34" charset="0"/>
              </a:rPr>
              <a:t>Speaker Name  |  Speaker Title</a:t>
            </a:r>
          </a:p>
          <a:p>
            <a:pPr algn="l">
              <a:spcAft>
                <a:spcPts val="1200"/>
              </a:spcAft>
            </a:pPr>
            <a:r>
              <a:rPr lang="en-US" sz="2000" kern="100">
                <a:solidFill>
                  <a:schemeClr val="bg1"/>
                </a:solidFill>
                <a:latin typeface="Fidelity Sans" panose="020B0503030202020204" pitchFamily="34" charset="0"/>
              </a:rPr>
              <a:t>Date</a:t>
            </a:r>
          </a:p>
        </p:txBody>
      </p:sp>
      <p:sp>
        <p:nvSpPr>
          <p:cNvPr id="19" name="Rectangle 18">
            <a:extLst>
              <a:ext uri="{FF2B5EF4-FFF2-40B4-BE49-F238E27FC236}">
                <a16:creationId xmlns:a16="http://schemas.microsoft.com/office/drawing/2014/main" id="{35B3BFE9-8606-4ED1-95D7-E541E90C4856}"/>
              </a:ext>
            </a:extLst>
          </p:cNvPr>
          <p:cNvSpPr/>
          <p:nvPr/>
        </p:nvSpPr>
        <p:spPr>
          <a:xfrm>
            <a:off x="463863" y="3166621"/>
            <a:ext cx="4230057"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20" name="TextBox 19">
            <a:extLst>
              <a:ext uri="{FF2B5EF4-FFF2-40B4-BE49-F238E27FC236}">
                <a16:creationId xmlns:a16="http://schemas.microsoft.com/office/drawing/2014/main" id="{18E0701D-71CD-4DE2-9B2D-0689D2E6DD81}"/>
              </a:ext>
            </a:extLst>
          </p:cNvPr>
          <p:cNvSpPr txBox="1"/>
          <p:nvPr/>
        </p:nvSpPr>
        <p:spPr>
          <a:xfrm>
            <a:off x="597219" y="1851942"/>
            <a:ext cx="5397181" cy="1883593"/>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bg1"/>
                </a:solidFill>
                <a:latin typeface="Fidelity Sans" panose="020B0503030202020204" pitchFamily="34" charset="0"/>
              </a:rPr>
              <a:t>Your Money Adventure</a:t>
            </a:r>
          </a:p>
          <a:p>
            <a:pPr>
              <a:lnSpc>
                <a:spcPct val="110000"/>
              </a:lnSpc>
              <a:spcAft>
                <a:spcPts val="1200"/>
              </a:spcAft>
            </a:pPr>
            <a:endParaRPr lang="en-US" sz="3200" kern="100" dirty="0">
              <a:solidFill>
                <a:schemeClr val="bg1"/>
              </a:solidFill>
              <a:latin typeface="Fidelity Sans" panose="020B0503030202020204" pitchFamily="34" charset="0"/>
            </a:endParaRPr>
          </a:p>
          <a:p>
            <a:r>
              <a:rPr lang="en-US" sz="3200" b="1" kern="100" dirty="0">
                <a:solidFill>
                  <a:schemeClr val="accent1">
                    <a:lumMod val="75000"/>
                  </a:schemeClr>
                </a:solidFill>
                <a:latin typeface="Fidelity Sans" panose="020B0503030202020204" pitchFamily="34" charset="0"/>
              </a:rPr>
              <a:t>05 Adventure awaits</a:t>
            </a:r>
          </a:p>
        </p:txBody>
      </p:sp>
      <p:pic>
        <p:nvPicPr>
          <p:cNvPr id="8" name="Picture 7" descr="A person wearing a garment&#10;&#10;Description automatically generated with medium confidence">
            <a:extLst>
              <a:ext uri="{FF2B5EF4-FFF2-40B4-BE49-F238E27FC236}">
                <a16:creationId xmlns:a16="http://schemas.microsoft.com/office/drawing/2014/main" id="{835E6FCF-7D9B-4916-8228-0CFD0DE643FE}"/>
              </a:ext>
            </a:extLst>
          </p:cNvPr>
          <p:cNvPicPr>
            <a:picLocks noChangeAspect="1"/>
          </p:cNvPicPr>
          <p:nvPr/>
        </p:nvPicPr>
        <p:blipFill rotWithShape="1">
          <a:blip r:embed="rId4"/>
          <a:srcRect l="4901" t="10648" r="85414" b="81485"/>
          <a:stretch/>
        </p:blipFill>
        <p:spPr>
          <a:xfrm>
            <a:off x="2949269" y="874281"/>
            <a:ext cx="1624499" cy="742229"/>
          </a:xfrm>
          <a:prstGeom prst="rect">
            <a:avLst/>
          </a:prstGeom>
        </p:spPr>
      </p:pic>
      <p:sp>
        <p:nvSpPr>
          <p:cNvPr id="9" name="TextBox 8">
            <a:extLst>
              <a:ext uri="{FF2B5EF4-FFF2-40B4-BE49-F238E27FC236}">
                <a16:creationId xmlns:a16="http://schemas.microsoft.com/office/drawing/2014/main" id="{278ED909-501B-485D-A744-9E05D2595C6E}"/>
              </a:ext>
            </a:extLst>
          </p:cNvPr>
          <p:cNvSpPr txBox="1"/>
          <p:nvPr/>
        </p:nvSpPr>
        <p:spPr>
          <a:xfrm>
            <a:off x="579440" y="1138162"/>
            <a:ext cx="2808782" cy="307777"/>
          </a:xfrm>
          <a:prstGeom prst="rect">
            <a:avLst/>
          </a:prstGeom>
          <a:noFill/>
        </p:spPr>
        <p:txBody>
          <a:bodyPr wrap="none" rtlCol="0" anchor="ctr">
            <a:spAutoFit/>
          </a:bodyPr>
          <a:lstStyle/>
          <a:p>
            <a:r>
              <a:rPr lang="en-US" sz="1400" b="1" dirty="0">
                <a:solidFill>
                  <a:srgbClr val="0B453F"/>
                </a:solidFill>
              </a:rPr>
              <a:t>Education Content Created By </a:t>
            </a:r>
          </a:p>
        </p:txBody>
      </p:sp>
    </p:spTree>
    <p:extLst>
      <p:ext uri="{BB962C8B-B14F-4D97-AF65-F5344CB8AC3E}">
        <p14:creationId xmlns:p14="http://schemas.microsoft.com/office/powerpoint/2010/main" val="2706205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81090DB3-E30A-4594-88CA-465458386D44}"/>
              </a:ext>
            </a:extLst>
          </p:cNvPr>
          <p:cNvSpPr/>
          <p:nvPr/>
        </p:nvSpPr>
        <p:spPr>
          <a:xfrm>
            <a:off x="3184088" y="2936364"/>
            <a:ext cx="5207000"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pic>
        <p:nvPicPr>
          <p:cNvPr id="22" name="Picture 21">
            <a:extLst>
              <a:ext uri="{FF2B5EF4-FFF2-40B4-BE49-F238E27FC236}">
                <a16:creationId xmlns:a16="http://schemas.microsoft.com/office/drawing/2014/main" id="{8A1E37A0-2639-4B65-BA6A-4F98FEF26C40}"/>
              </a:ext>
            </a:extLst>
          </p:cNvPr>
          <p:cNvPicPr>
            <a:picLocks noChangeAspect="1"/>
          </p:cNvPicPr>
          <p:nvPr/>
        </p:nvPicPr>
        <p:blipFill>
          <a:blip r:embed="rId3"/>
          <a:stretch>
            <a:fillRect/>
          </a:stretch>
        </p:blipFill>
        <p:spPr>
          <a:xfrm>
            <a:off x="0" y="0"/>
            <a:ext cx="12192000" cy="6857999"/>
          </a:xfrm>
          <a:prstGeom prst="rect">
            <a:avLst/>
          </a:prstGeom>
        </p:spPr>
      </p:pic>
      <p:pic>
        <p:nvPicPr>
          <p:cNvPr id="24" name="Picture 23">
            <a:extLst>
              <a:ext uri="{FF2B5EF4-FFF2-40B4-BE49-F238E27FC236}">
                <a16:creationId xmlns:a16="http://schemas.microsoft.com/office/drawing/2014/main" id="{E44F8AC1-E1D7-40B0-AEF8-8FFC150B546C}"/>
              </a:ext>
            </a:extLst>
          </p:cNvPr>
          <p:cNvPicPr>
            <a:picLocks noChangeAspect="1"/>
          </p:cNvPicPr>
          <p:nvPr/>
        </p:nvPicPr>
        <p:blipFill>
          <a:blip r:embed="rId4"/>
          <a:stretch>
            <a:fillRect/>
          </a:stretch>
        </p:blipFill>
        <p:spPr>
          <a:xfrm>
            <a:off x="-822198" y="4513134"/>
            <a:ext cx="3355848" cy="1887665"/>
          </a:xfrm>
          <a:prstGeom prst="rect">
            <a:avLst/>
          </a:prstGeom>
        </p:spPr>
      </p:pic>
      <p:pic>
        <p:nvPicPr>
          <p:cNvPr id="25" name="Picture 24">
            <a:extLst>
              <a:ext uri="{FF2B5EF4-FFF2-40B4-BE49-F238E27FC236}">
                <a16:creationId xmlns:a16="http://schemas.microsoft.com/office/drawing/2014/main" id="{F9E2F5A2-8787-4429-80E5-A0F3FBF653CB}"/>
              </a:ext>
            </a:extLst>
          </p:cNvPr>
          <p:cNvPicPr>
            <a:picLocks noChangeAspect="1"/>
          </p:cNvPicPr>
          <p:nvPr/>
        </p:nvPicPr>
        <p:blipFill>
          <a:blip r:embed="rId5"/>
          <a:stretch>
            <a:fillRect/>
          </a:stretch>
        </p:blipFill>
        <p:spPr>
          <a:xfrm>
            <a:off x="9655302" y="4513134"/>
            <a:ext cx="3355848" cy="1887665"/>
          </a:xfrm>
          <a:prstGeom prst="rect">
            <a:avLst/>
          </a:prstGeom>
        </p:spPr>
      </p:pic>
      <p:pic>
        <p:nvPicPr>
          <p:cNvPr id="30" name="Picture 29">
            <a:extLst>
              <a:ext uri="{FF2B5EF4-FFF2-40B4-BE49-F238E27FC236}">
                <a16:creationId xmlns:a16="http://schemas.microsoft.com/office/drawing/2014/main" id="{BFF0E694-A4F7-4D5F-8935-CC6119DDD226}"/>
              </a:ext>
            </a:extLst>
          </p:cNvPr>
          <p:cNvPicPr>
            <a:picLocks noChangeAspect="1"/>
          </p:cNvPicPr>
          <p:nvPr/>
        </p:nvPicPr>
        <p:blipFill>
          <a:blip r:embed="rId6"/>
          <a:stretch>
            <a:fillRect/>
          </a:stretch>
        </p:blipFill>
        <p:spPr>
          <a:xfrm>
            <a:off x="-822198" y="457199"/>
            <a:ext cx="3355848" cy="1887664"/>
          </a:xfrm>
          <a:prstGeom prst="rect">
            <a:avLst/>
          </a:prstGeom>
        </p:spPr>
      </p:pic>
      <p:sp>
        <p:nvSpPr>
          <p:cNvPr id="32" name="TextBox 31">
            <a:extLst>
              <a:ext uri="{FF2B5EF4-FFF2-40B4-BE49-F238E27FC236}">
                <a16:creationId xmlns:a16="http://schemas.microsoft.com/office/drawing/2014/main" id="{9797D2D0-B112-4ED9-A08C-19E4C6346462}"/>
              </a:ext>
            </a:extLst>
          </p:cNvPr>
          <p:cNvSpPr txBox="1"/>
          <p:nvPr/>
        </p:nvSpPr>
        <p:spPr>
          <a:xfrm>
            <a:off x="2011775" y="2890391"/>
            <a:ext cx="7869644" cy="1077218"/>
          </a:xfrm>
          <a:prstGeom prst="rect">
            <a:avLst/>
          </a:prstGeom>
          <a:noFill/>
        </p:spPr>
        <p:txBody>
          <a:bodyPr wrap="square">
            <a:spAutoFit/>
          </a:bodyPr>
          <a:lstStyle/>
          <a:p>
            <a:r>
              <a:rPr lang="en-US" sz="3200">
                <a:solidFill>
                  <a:schemeClr val="bg1"/>
                </a:solidFill>
              </a:rPr>
              <a:t>What </a:t>
            </a:r>
            <a:r>
              <a:rPr lang="en-US" sz="3200" b="1" kern="100">
                <a:solidFill>
                  <a:schemeClr val="accent5">
                    <a:lumMod val="75000"/>
                  </a:schemeClr>
                </a:solidFill>
                <a:latin typeface="Fidelity Sans" panose="020B0503030202020204" pitchFamily="34" charset="0"/>
              </a:rPr>
              <a:t>questions, thoughts, ideas</a:t>
            </a:r>
            <a:br>
              <a:rPr lang="en-US" sz="3200" b="1" kern="100">
                <a:solidFill>
                  <a:srgbClr val="2C4AAA"/>
                </a:solidFill>
                <a:latin typeface="Fidelity Sans" panose="020B0503030202020204" pitchFamily="34" charset="0"/>
              </a:rPr>
            </a:br>
            <a:r>
              <a:rPr lang="en-US" sz="3200" b="1" kern="100">
                <a:solidFill>
                  <a:srgbClr val="2C4AAA"/>
                </a:solidFill>
                <a:latin typeface="Fidelity Sans" panose="020B0503030202020204" pitchFamily="34" charset="0"/>
              </a:rPr>
              <a:t>                    </a:t>
            </a:r>
            <a:r>
              <a:rPr lang="en-US" sz="3200">
                <a:solidFill>
                  <a:schemeClr val="bg1"/>
                </a:solidFill>
                <a:latin typeface="+mn-lt"/>
              </a:rPr>
              <a:t>do you have about investing?</a:t>
            </a:r>
            <a:endParaRPr lang="en-US" sz="3200">
              <a:solidFill>
                <a:schemeClr val="bg1"/>
              </a:solidFill>
            </a:endParaRPr>
          </a:p>
        </p:txBody>
      </p:sp>
      <p:sp>
        <p:nvSpPr>
          <p:cNvPr id="16" name="TextBox 15">
            <a:extLst>
              <a:ext uri="{FF2B5EF4-FFF2-40B4-BE49-F238E27FC236}">
                <a16:creationId xmlns:a16="http://schemas.microsoft.com/office/drawing/2014/main" id="{195AFFB7-5132-49A3-8E49-8D929263B8E3}"/>
              </a:ext>
            </a:extLst>
          </p:cNvPr>
          <p:cNvSpPr txBox="1"/>
          <p:nvPr/>
        </p:nvSpPr>
        <p:spPr>
          <a:xfrm>
            <a:off x="9754367" y="6505366"/>
            <a:ext cx="2362200" cy="276999"/>
          </a:xfrm>
          <a:prstGeom prst="rect">
            <a:avLst/>
          </a:prstGeom>
          <a:noFill/>
        </p:spPr>
        <p:txBody>
          <a:bodyPr wrap="square">
            <a:spAutoFit/>
          </a:bodyPr>
          <a:lstStyle/>
          <a:p>
            <a:r>
              <a:rPr lang="en-US" sz="1200" i="1" dirty="0">
                <a:solidFill>
                  <a:schemeClr val="accent2">
                    <a:lumMod val="60000"/>
                    <a:lumOff val="40000"/>
                  </a:schemeClr>
                </a:solidFill>
                <a:latin typeface="+mj-lt"/>
              </a:rPr>
              <a:t>For illustrative purposes only</a:t>
            </a:r>
            <a:endParaRPr lang="en-US" sz="1200" dirty="0"/>
          </a:p>
        </p:txBody>
      </p:sp>
      <p:pic>
        <p:nvPicPr>
          <p:cNvPr id="4" name="Picture 3">
            <a:extLst>
              <a:ext uri="{FF2B5EF4-FFF2-40B4-BE49-F238E27FC236}">
                <a16:creationId xmlns:a16="http://schemas.microsoft.com/office/drawing/2014/main" id="{2F7A733A-39E3-4D97-9419-54C6A61FE495}"/>
              </a:ext>
            </a:extLst>
          </p:cNvPr>
          <p:cNvPicPr>
            <a:picLocks noChangeAspect="1"/>
          </p:cNvPicPr>
          <p:nvPr/>
        </p:nvPicPr>
        <p:blipFill>
          <a:blip r:embed="rId7"/>
          <a:stretch>
            <a:fillRect/>
          </a:stretch>
        </p:blipFill>
        <p:spPr>
          <a:xfrm>
            <a:off x="6162802" y="4508988"/>
            <a:ext cx="3355848" cy="1890757"/>
          </a:xfrm>
          <a:prstGeom prst="rect">
            <a:avLst/>
          </a:prstGeom>
        </p:spPr>
      </p:pic>
      <p:pic>
        <p:nvPicPr>
          <p:cNvPr id="8" name="Picture 7">
            <a:extLst>
              <a:ext uri="{FF2B5EF4-FFF2-40B4-BE49-F238E27FC236}">
                <a16:creationId xmlns:a16="http://schemas.microsoft.com/office/drawing/2014/main" id="{00843932-A01E-4472-AC75-22699FB02B39}"/>
              </a:ext>
            </a:extLst>
          </p:cNvPr>
          <p:cNvPicPr>
            <a:picLocks noChangeAspect="1"/>
          </p:cNvPicPr>
          <p:nvPr/>
        </p:nvPicPr>
        <p:blipFill>
          <a:blip r:embed="rId8"/>
          <a:stretch>
            <a:fillRect/>
          </a:stretch>
        </p:blipFill>
        <p:spPr>
          <a:xfrm>
            <a:off x="2668250" y="453822"/>
            <a:ext cx="3355848" cy="1893129"/>
          </a:xfrm>
          <a:prstGeom prst="rect">
            <a:avLst/>
          </a:prstGeom>
        </p:spPr>
      </p:pic>
      <p:pic>
        <p:nvPicPr>
          <p:cNvPr id="10" name="Picture 9">
            <a:extLst>
              <a:ext uri="{FF2B5EF4-FFF2-40B4-BE49-F238E27FC236}">
                <a16:creationId xmlns:a16="http://schemas.microsoft.com/office/drawing/2014/main" id="{B78F0F06-E1BD-4BA8-9D30-350C3AFDA238}"/>
              </a:ext>
            </a:extLst>
          </p:cNvPr>
          <p:cNvPicPr>
            <a:picLocks noChangeAspect="1"/>
          </p:cNvPicPr>
          <p:nvPr/>
        </p:nvPicPr>
        <p:blipFill>
          <a:blip r:embed="rId9"/>
          <a:stretch>
            <a:fillRect/>
          </a:stretch>
        </p:blipFill>
        <p:spPr>
          <a:xfrm>
            <a:off x="6142435" y="454116"/>
            <a:ext cx="3394473" cy="1903886"/>
          </a:xfrm>
          <a:prstGeom prst="rect">
            <a:avLst/>
          </a:prstGeom>
          <a:ln>
            <a:solidFill>
              <a:schemeClr val="accent5">
                <a:lumMod val="75000"/>
              </a:schemeClr>
            </a:solidFill>
          </a:ln>
        </p:spPr>
      </p:pic>
      <p:pic>
        <p:nvPicPr>
          <p:cNvPr id="3" name="Picture 2">
            <a:extLst>
              <a:ext uri="{FF2B5EF4-FFF2-40B4-BE49-F238E27FC236}">
                <a16:creationId xmlns:a16="http://schemas.microsoft.com/office/drawing/2014/main" id="{59F97451-2FB2-4489-988F-7FE5CB3E6913}"/>
              </a:ext>
            </a:extLst>
          </p:cNvPr>
          <p:cNvPicPr>
            <a:picLocks noChangeAspect="1"/>
          </p:cNvPicPr>
          <p:nvPr/>
        </p:nvPicPr>
        <p:blipFill>
          <a:blip r:embed="rId10"/>
          <a:stretch>
            <a:fillRect/>
          </a:stretch>
        </p:blipFill>
        <p:spPr>
          <a:xfrm>
            <a:off x="9701540" y="422305"/>
            <a:ext cx="3422643" cy="1922558"/>
          </a:xfrm>
          <a:prstGeom prst="rect">
            <a:avLst/>
          </a:prstGeom>
        </p:spPr>
      </p:pic>
      <p:pic>
        <p:nvPicPr>
          <p:cNvPr id="17" name="Picture 16">
            <a:extLst>
              <a:ext uri="{FF2B5EF4-FFF2-40B4-BE49-F238E27FC236}">
                <a16:creationId xmlns:a16="http://schemas.microsoft.com/office/drawing/2014/main" id="{9C4266AC-C120-4153-BB17-298794163445}"/>
              </a:ext>
            </a:extLst>
          </p:cNvPr>
          <p:cNvPicPr>
            <a:picLocks noChangeAspect="1"/>
          </p:cNvPicPr>
          <p:nvPr/>
        </p:nvPicPr>
        <p:blipFill>
          <a:blip r:embed="rId11"/>
          <a:stretch>
            <a:fillRect/>
          </a:stretch>
        </p:blipFill>
        <p:spPr>
          <a:xfrm>
            <a:off x="2662645" y="4499998"/>
            <a:ext cx="3355848" cy="1899747"/>
          </a:xfrm>
          <a:prstGeom prst="rect">
            <a:avLst/>
          </a:prstGeom>
        </p:spPr>
      </p:pic>
    </p:spTree>
    <p:extLst>
      <p:ext uri="{BB962C8B-B14F-4D97-AF65-F5344CB8AC3E}">
        <p14:creationId xmlns:p14="http://schemas.microsoft.com/office/powerpoint/2010/main" val="3089835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11ED5C-938E-4290-B807-3E1CC70E3D79}"/>
              </a:ext>
            </a:extLst>
          </p:cNvPr>
          <p:cNvPicPr>
            <a:picLocks noChangeAspect="1"/>
          </p:cNvPicPr>
          <p:nvPr/>
        </p:nvPicPr>
        <p:blipFill>
          <a:blip r:embed="rId3"/>
          <a:stretch>
            <a:fillRect/>
          </a:stretch>
        </p:blipFill>
        <p:spPr>
          <a:xfrm>
            <a:off x="0" y="0"/>
            <a:ext cx="12192000" cy="6857999"/>
          </a:xfrm>
          <a:prstGeom prst="rect">
            <a:avLst/>
          </a:prstGeom>
        </p:spPr>
      </p:pic>
      <p:sp>
        <p:nvSpPr>
          <p:cNvPr id="46" name="Rectangle 45">
            <a:extLst>
              <a:ext uri="{FF2B5EF4-FFF2-40B4-BE49-F238E27FC236}">
                <a16:creationId xmlns:a16="http://schemas.microsoft.com/office/drawing/2014/main" id="{4655BEE8-31F1-4207-B150-1CC5224B94AE}"/>
              </a:ext>
            </a:extLst>
          </p:cNvPr>
          <p:cNvSpPr/>
          <p:nvPr/>
        </p:nvSpPr>
        <p:spPr>
          <a:xfrm>
            <a:off x="9634566"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3" name="Rectangle 42">
            <a:extLst>
              <a:ext uri="{FF2B5EF4-FFF2-40B4-BE49-F238E27FC236}">
                <a16:creationId xmlns:a16="http://schemas.microsoft.com/office/drawing/2014/main" id="{388A92AD-2BC0-45C2-A271-C4BC07D2F5B4}"/>
              </a:ext>
            </a:extLst>
          </p:cNvPr>
          <p:cNvSpPr/>
          <p:nvPr/>
        </p:nvSpPr>
        <p:spPr>
          <a:xfrm>
            <a:off x="509941" y="2035935"/>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TextBox 47">
            <a:extLst>
              <a:ext uri="{FF2B5EF4-FFF2-40B4-BE49-F238E27FC236}">
                <a16:creationId xmlns:a16="http://schemas.microsoft.com/office/drawing/2014/main" id="{9F3ABFA7-1C20-4A37-8F91-522D73B6C44E}"/>
              </a:ext>
            </a:extLst>
          </p:cNvPr>
          <p:cNvSpPr txBox="1"/>
          <p:nvPr/>
        </p:nvSpPr>
        <p:spPr>
          <a:xfrm>
            <a:off x="5155789" y="2213843"/>
            <a:ext cx="2022145" cy="1672253"/>
          </a:xfrm>
          <a:prstGeom prst="rect">
            <a:avLst/>
          </a:prstGeom>
          <a:noFill/>
        </p:spPr>
        <p:txBody>
          <a:bodyPr wrap="square" lIns="0" rtlCol="0" anchor="t" anchorCtr="0">
            <a:spAutoFit/>
          </a:bodyPr>
          <a:lstStyle/>
          <a:p>
            <a:pPr>
              <a:spcBef>
                <a:spcPts val="800"/>
              </a:spcBef>
            </a:pPr>
            <a:r>
              <a:rPr lang="en-US" sz="2800" dirty="0">
                <a:solidFill>
                  <a:schemeClr val="bg1"/>
                </a:solidFill>
              </a:rPr>
              <a:t>Build your roadmap</a:t>
            </a:r>
          </a:p>
          <a:p>
            <a:pPr>
              <a:spcBef>
                <a:spcPts val="800"/>
              </a:spcBef>
            </a:pPr>
            <a:r>
              <a:rPr lang="en-US" sz="2000" dirty="0">
                <a:solidFill>
                  <a:schemeClr val="accent1">
                    <a:lumMod val="50000"/>
                  </a:schemeClr>
                </a:solidFill>
              </a:rPr>
              <a:t>Strategy for spending smart</a:t>
            </a:r>
          </a:p>
        </p:txBody>
      </p:sp>
      <p:sp>
        <p:nvSpPr>
          <p:cNvPr id="4" name="TextBox 3">
            <a:extLst>
              <a:ext uri="{FF2B5EF4-FFF2-40B4-BE49-F238E27FC236}">
                <a16:creationId xmlns:a16="http://schemas.microsoft.com/office/drawing/2014/main" id="{E3C29D4E-331C-4DFC-A20D-A7CA136D3450}"/>
              </a:ext>
            </a:extLst>
          </p:cNvPr>
          <p:cNvSpPr txBox="1"/>
          <p:nvPr/>
        </p:nvSpPr>
        <p:spPr>
          <a:xfrm>
            <a:off x="561818" y="1989929"/>
            <a:ext cx="550792" cy="584775"/>
          </a:xfrm>
          <a:prstGeom prst="rect">
            <a:avLst/>
          </a:prstGeom>
          <a:noFill/>
        </p:spPr>
        <p:txBody>
          <a:bodyPr wrap="none" lIns="0" rtlCol="0" anchor="ctr">
            <a:spAutoFit/>
          </a:bodyPr>
          <a:lstStyle/>
          <a:p>
            <a:r>
              <a:rPr lang="en-US" sz="3200" b="1">
                <a:solidFill>
                  <a:schemeClr val="accent1"/>
                </a:solidFill>
              </a:rPr>
              <a:t>01</a:t>
            </a:r>
          </a:p>
        </p:txBody>
      </p:sp>
      <p:sp>
        <p:nvSpPr>
          <p:cNvPr id="33" name="TextBox 32">
            <a:extLst>
              <a:ext uri="{FF2B5EF4-FFF2-40B4-BE49-F238E27FC236}">
                <a16:creationId xmlns:a16="http://schemas.microsoft.com/office/drawing/2014/main" id="{72ECD67D-C418-4C76-ACC9-B0CDB548098D}"/>
              </a:ext>
            </a:extLst>
          </p:cNvPr>
          <p:cNvSpPr txBox="1"/>
          <p:nvPr/>
        </p:nvSpPr>
        <p:spPr>
          <a:xfrm>
            <a:off x="9689117" y="1570895"/>
            <a:ext cx="550792" cy="584775"/>
          </a:xfrm>
          <a:prstGeom prst="rect">
            <a:avLst/>
          </a:prstGeom>
          <a:noFill/>
        </p:spPr>
        <p:txBody>
          <a:bodyPr wrap="none" lIns="0" rtlCol="0" anchor="ctr">
            <a:spAutoFit/>
          </a:bodyPr>
          <a:lstStyle/>
          <a:p>
            <a:r>
              <a:rPr lang="en-US" sz="3200" b="1">
                <a:solidFill>
                  <a:schemeClr val="accent1"/>
                </a:solidFill>
              </a:rPr>
              <a:t>05</a:t>
            </a:r>
          </a:p>
        </p:txBody>
      </p:sp>
      <p:sp>
        <p:nvSpPr>
          <p:cNvPr id="26" name="TextBox 25">
            <a:extLst>
              <a:ext uri="{FF2B5EF4-FFF2-40B4-BE49-F238E27FC236}">
                <a16:creationId xmlns:a16="http://schemas.microsoft.com/office/drawing/2014/main" id="{B4DFE52A-F5BF-453C-9CF6-4C6EDF1A00D5}"/>
              </a:ext>
            </a:extLst>
          </p:cNvPr>
          <p:cNvSpPr txBox="1"/>
          <p:nvPr/>
        </p:nvSpPr>
        <p:spPr>
          <a:xfrm>
            <a:off x="561818" y="2759943"/>
            <a:ext cx="2022145" cy="2154436"/>
          </a:xfrm>
          <a:prstGeom prst="rect">
            <a:avLst/>
          </a:prstGeom>
          <a:noFill/>
        </p:spPr>
        <p:txBody>
          <a:bodyPr wrap="square" lIns="0" rtlCol="0" anchor="t" anchorCtr="0">
            <a:spAutoFit/>
          </a:bodyPr>
          <a:lstStyle/>
          <a:p>
            <a:pPr>
              <a:spcBef>
                <a:spcPts val="800"/>
              </a:spcBef>
            </a:pPr>
            <a:r>
              <a:rPr lang="en-US" sz="2800">
                <a:solidFill>
                  <a:schemeClr val="bg1"/>
                </a:solidFill>
              </a:rPr>
              <a:t>Let the adventure begin</a:t>
            </a:r>
          </a:p>
          <a:p>
            <a:pPr>
              <a:spcBef>
                <a:spcPts val="800"/>
              </a:spcBef>
            </a:pPr>
            <a:r>
              <a:rPr lang="en-US" sz="2000">
                <a:solidFill>
                  <a:schemeClr val="accent1">
                    <a:lumMod val="50000"/>
                  </a:schemeClr>
                </a:solidFill>
              </a:rPr>
              <a:t>Short-term / long-term goals</a:t>
            </a:r>
          </a:p>
        </p:txBody>
      </p:sp>
      <p:sp>
        <p:nvSpPr>
          <p:cNvPr id="28" name="TextBox 27">
            <a:extLst>
              <a:ext uri="{FF2B5EF4-FFF2-40B4-BE49-F238E27FC236}">
                <a16:creationId xmlns:a16="http://schemas.microsoft.com/office/drawing/2014/main" id="{E896F796-3C79-4E78-AC45-D1DB06C8B67E}"/>
              </a:ext>
            </a:extLst>
          </p:cNvPr>
          <p:cNvSpPr txBox="1"/>
          <p:nvPr/>
        </p:nvSpPr>
        <p:spPr>
          <a:xfrm>
            <a:off x="2859737" y="4062410"/>
            <a:ext cx="2296052" cy="1672253"/>
          </a:xfrm>
          <a:prstGeom prst="rect">
            <a:avLst/>
          </a:prstGeom>
          <a:noFill/>
        </p:spPr>
        <p:txBody>
          <a:bodyPr wrap="square" lIns="0" rtlCol="0" anchor="t" anchorCtr="0">
            <a:spAutoFit/>
          </a:bodyPr>
          <a:lstStyle/>
          <a:p>
            <a:pPr>
              <a:spcBef>
                <a:spcPts val="800"/>
              </a:spcBef>
            </a:pPr>
            <a:r>
              <a:rPr lang="en-US" sz="2800" dirty="0">
                <a:solidFill>
                  <a:schemeClr val="bg1"/>
                </a:solidFill>
              </a:rPr>
              <a:t>Lay of </a:t>
            </a:r>
            <a:br>
              <a:rPr lang="en-US" sz="2800" dirty="0">
                <a:solidFill>
                  <a:schemeClr val="bg1"/>
                </a:solidFill>
              </a:rPr>
            </a:br>
            <a:r>
              <a:rPr lang="en-US" sz="2800" dirty="0">
                <a:solidFill>
                  <a:schemeClr val="bg1"/>
                </a:solidFill>
              </a:rPr>
              <a:t>the land</a:t>
            </a:r>
          </a:p>
          <a:p>
            <a:pPr>
              <a:spcBef>
                <a:spcPts val="800"/>
              </a:spcBef>
            </a:pPr>
            <a:r>
              <a:rPr lang="en-US" sz="2000" dirty="0">
                <a:solidFill>
                  <a:schemeClr val="accent1">
                    <a:lumMod val="50000"/>
                  </a:schemeClr>
                </a:solidFill>
              </a:rPr>
              <a:t>Savvy saving habits</a:t>
            </a:r>
          </a:p>
        </p:txBody>
      </p:sp>
      <p:sp>
        <p:nvSpPr>
          <p:cNvPr id="32" name="TextBox 31">
            <a:extLst>
              <a:ext uri="{FF2B5EF4-FFF2-40B4-BE49-F238E27FC236}">
                <a16:creationId xmlns:a16="http://schemas.microsoft.com/office/drawing/2014/main" id="{D67FABA3-91EB-4702-9260-A29A9C89AAA9}"/>
              </a:ext>
            </a:extLst>
          </p:cNvPr>
          <p:cNvSpPr txBox="1"/>
          <p:nvPr/>
        </p:nvSpPr>
        <p:spPr>
          <a:xfrm>
            <a:off x="7414199" y="4264893"/>
            <a:ext cx="2037287" cy="1672253"/>
          </a:xfrm>
          <a:prstGeom prst="rect">
            <a:avLst/>
          </a:prstGeom>
          <a:noFill/>
        </p:spPr>
        <p:txBody>
          <a:bodyPr wrap="square" lIns="0" rtlCol="0" anchor="t" anchorCtr="0">
            <a:spAutoFit/>
          </a:bodyPr>
          <a:lstStyle/>
          <a:p>
            <a:pPr>
              <a:spcBef>
                <a:spcPts val="800"/>
              </a:spcBef>
            </a:pPr>
            <a:r>
              <a:rPr lang="en-US" sz="2800">
                <a:solidFill>
                  <a:schemeClr val="bg1"/>
                </a:solidFill>
              </a:rPr>
              <a:t>Boost </a:t>
            </a:r>
            <a:br>
              <a:rPr lang="en-US" sz="2800">
                <a:solidFill>
                  <a:schemeClr val="bg1"/>
                </a:solidFill>
              </a:rPr>
            </a:br>
            <a:r>
              <a:rPr lang="en-US" sz="2800">
                <a:solidFill>
                  <a:schemeClr val="bg1"/>
                </a:solidFill>
              </a:rPr>
              <a:t>your plan</a:t>
            </a:r>
          </a:p>
          <a:p>
            <a:pPr>
              <a:spcBef>
                <a:spcPts val="800"/>
              </a:spcBef>
            </a:pPr>
            <a:r>
              <a:rPr lang="en-US" sz="2000">
                <a:solidFill>
                  <a:schemeClr val="accent1">
                    <a:lumMod val="50000"/>
                  </a:schemeClr>
                </a:solidFill>
              </a:rPr>
              <a:t>Jump into investing</a:t>
            </a:r>
          </a:p>
        </p:txBody>
      </p:sp>
      <p:sp>
        <p:nvSpPr>
          <p:cNvPr id="34" name="TextBox 33">
            <a:extLst>
              <a:ext uri="{FF2B5EF4-FFF2-40B4-BE49-F238E27FC236}">
                <a16:creationId xmlns:a16="http://schemas.microsoft.com/office/drawing/2014/main" id="{806CB499-2962-41C7-91A7-5CCC61338409}"/>
              </a:ext>
            </a:extLst>
          </p:cNvPr>
          <p:cNvSpPr txBox="1"/>
          <p:nvPr/>
        </p:nvSpPr>
        <p:spPr>
          <a:xfrm>
            <a:off x="9689118" y="2213909"/>
            <a:ext cx="2022144" cy="1672253"/>
          </a:xfrm>
          <a:prstGeom prst="rect">
            <a:avLst/>
          </a:prstGeom>
          <a:noFill/>
        </p:spPr>
        <p:txBody>
          <a:bodyPr wrap="square" lIns="0" rtlCol="0" anchor="t" anchorCtr="0">
            <a:spAutoFit/>
          </a:bodyPr>
          <a:lstStyle/>
          <a:p>
            <a:pPr>
              <a:spcBef>
                <a:spcPts val="800"/>
              </a:spcBef>
            </a:pPr>
            <a:r>
              <a:rPr lang="en-US" sz="2800" dirty="0">
                <a:solidFill>
                  <a:schemeClr val="bg1"/>
                </a:solidFill>
              </a:rPr>
              <a:t>Adventure awaits</a:t>
            </a:r>
          </a:p>
          <a:p>
            <a:pPr>
              <a:spcBef>
                <a:spcPts val="800"/>
              </a:spcBef>
            </a:pPr>
            <a:r>
              <a:rPr lang="en-US" sz="2000" dirty="0">
                <a:solidFill>
                  <a:schemeClr val="accent1">
                    <a:lumMod val="50000"/>
                  </a:schemeClr>
                </a:solidFill>
              </a:rPr>
              <a:t>Financial know-how in action</a:t>
            </a:r>
          </a:p>
        </p:txBody>
      </p:sp>
      <p:sp>
        <p:nvSpPr>
          <p:cNvPr id="14" name="Freeform 5">
            <a:extLst>
              <a:ext uri="{FF2B5EF4-FFF2-40B4-BE49-F238E27FC236}">
                <a16:creationId xmlns:a16="http://schemas.microsoft.com/office/drawing/2014/main" id="{B7245555-E9BC-47CB-A584-7D2DD1F5618B}"/>
              </a:ext>
            </a:extLst>
          </p:cNvPr>
          <p:cNvSpPr>
            <a:spLocks noEditPoints="1"/>
          </p:cNvSpPr>
          <p:nvPr/>
        </p:nvSpPr>
        <p:spPr bwMode="auto">
          <a:xfrm>
            <a:off x="599918" y="1368227"/>
            <a:ext cx="225083" cy="292415"/>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0 h 64"/>
              <a:gd name="T12" fmla="*/ 9 w 49"/>
              <a:gd name="T13" fmla="*/ 25 h 64"/>
              <a:gd name="T14" fmla="*/ 25 w 49"/>
              <a:gd name="T15" fmla="*/ 9 h 64"/>
              <a:gd name="T16" fmla="*/ 41 w 49"/>
              <a:gd name="T17" fmla="*/ 25 h 64"/>
              <a:gd name="T18" fmla="*/ 25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8"/>
                  <a:pt x="25" y="64"/>
                  <a:pt x="25" y="64"/>
                </a:cubicBezTo>
                <a:cubicBezTo>
                  <a:pt x="25" y="64"/>
                  <a:pt x="49" y="38"/>
                  <a:pt x="49" y="25"/>
                </a:cubicBezTo>
                <a:cubicBezTo>
                  <a:pt x="49" y="11"/>
                  <a:pt x="38" y="0"/>
                  <a:pt x="25" y="0"/>
                </a:cubicBezTo>
                <a:close/>
                <a:moveTo>
                  <a:pt x="25" y="40"/>
                </a:moveTo>
                <a:cubicBezTo>
                  <a:pt x="16" y="40"/>
                  <a:pt x="9" y="33"/>
                  <a:pt x="9" y="25"/>
                </a:cubicBezTo>
                <a:cubicBezTo>
                  <a:pt x="9" y="16"/>
                  <a:pt x="16" y="9"/>
                  <a:pt x="25" y="9"/>
                </a:cubicBezTo>
                <a:cubicBezTo>
                  <a:pt x="34" y="9"/>
                  <a:pt x="41" y="16"/>
                  <a:pt x="41" y="25"/>
                </a:cubicBezTo>
                <a:cubicBezTo>
                  <a:pt x="41" y="33"/>
                  <a:pt x="34" y="40"/>
                  <a:pt x="25"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645B836A-9776-4A07-8FCA-F5D05ECA138C}"/>
              </a:ext>
            </a:extLst>
          </p:cNvPr>
          <p:cNvSpPr>
            <a:spLocks noEditPoints="1"/>
          </p:cNvSpPr>
          <p:nvPr/>
        </p:nvSpPr>
        <p:spPr bwMode="auto">
          <a:xfrm>
            <a:off x="7392801" y="2980358"/>
            <a:ext cx="223159" cy="294339"/>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8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8"/>
                  <a:pt x="24" y="8"/>
                </a:cubicBezTo>
                <a:cubicBezTo>
                  <a:pt x="33" y="8"/>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4B329484-ACA2-48CD-B81A-2571D0A91644}"/>
              </a:ext>
            </a:extLst>
          </p:cNvPr>
          <p:cNvSpPr>
            <a:spLocks noEditPoints="1"/>
          </p:cNvSpPr>
          <p:nvPr/>
        </p:nvSpPr>
        <p:spPr bwMode="auto">
          <a:xfrm>
            <a:off x="9676333" y="1000784"/>
            <a:ext cx="223159" cy="294339"/>
          </a:xfrm>
          <a:custGeom>
            <a:avLst/>
            <a:gdLst>
              <a:gd name="T0" fmla="*/ 24 w 49"/>
              <a:gd name="T1" fmla="*/ 0 h 64"/>
              <a:gd name="T2" fmla="*/ 0 w 49"/>
              <a:gd name="T3" fmla="*/ 25 h 64"/>
              <a:gd name="T4" fmla="*/ 24 w 49"/>
              <a:gd name="T5" fmla="*/ 64 h 64"/>
              <a:gd name="T6" fmla="*/ 49 w 49"/>
              <a:gd name="T7" fmla="*/ 25 h 64"/>
              <a:gd name="T8" fmla="*/ 24 w 49"/>
              <a:gd name="T9" fmla="*/ 0 h 64"/>
              <a:gd name="T10" fmla="*/ 24 w 49"/>
              <a:gd name="T11" fmla="*/ 41 h 64"/>
              <a:gd name="T12" fmla="*/ 8 w 49"/>
              <a:gd name="T13" fmla="*/ 25 h 64"/>
              <a:gd name="T14" fmla="*/ 24 w 49"/>
              <a:gd name="T15" fmla="*/ 9 h 64"/>
              <a:gd name="T16" fmla="*/ 40 w 49"/>
              <a:gd name="T17" fmla="*/ 25 h 64"/>
              <a:gd name="T18" fmla="*/ 24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5"/>
                </a:cubicBezTo>
                <a:cubicBezTo>
                  <a:pt x="0" y="39"/>
                  <a:pt x="24" y="64"/>
                  <a:pt x="24" y="64"/>
                </a:cubicBezTo>
                <a:cubicBezTo>
                  <a:pt x="24" y="64"/>
                  <a:pt x="49" y="39"/>
                  <a:pt x="49" y="25"/>
                </a:cubicBezTo>
                <a:cubicBezTo>
                  <a:pt x="49" y="11"/>
                  <a:pt x="38" y="0"/>
                  <a:pt x="24" y="0"/>
                </a:cubicBezTo>
                <a:close/>
                <a:moveTo>
                  <a:pt x="24" y="41"/>
                </a:moveTo>
                <a:cubicBezTo>
                  <a:pt x="15" y="41"/>
                  <a:pt x="8" y="34"/>
                  <a:pt x="8" y="25"/>
                </a:cubicBezTo>
                <a:cubicBezTo>
                  <a:pt x="8" y="16"/>
                  <a:pt x="15" y="9"/>
                  <a:pt x="24" y="9"/>
                </a:cubicBezTo>
                <a:cubicBezTo>
                  <a:pt x="33" y="9"/>
                  <a:pt x="40" y="16"/>
                  <a:pt x="40" y="25"/>
                </a:cubicBezTo>
                <a:cubicBezTo>
                  <a:pt x="40" y="34"/>
                  <a:pt x="33" y="41"/>
                  <a:pt x="24"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817DC970-3D86-440A-81AF-08806D26FF71}"/>
              </a:ext>
            </a:extLst>
          </p:cNvPr>
          <p:cNvSpPr>
            <a:spLocks/>
          </p:cNvSpPr>
          <p:nvPr/>
        </p:nvSpPr>
        <p:spPr bwMode="auto">
          <a:xfrm>
            <a:off x="832696" y="1450950"/>
            <a:ext cx="2129629" cy="1919937"/>
          </a:xfrm>
          <a:custGeom>
            <a:avLst/>
            <a:gdLst>
              <a:gd name="T0" fmla="*/ 0 w 466"/>
              <a:gd name="T1" fmla="*/ 47 h 419"/>
              <a:gd name="T2" fmla="*/ 125 w 466"/>
              <a:gd name="T3" fmla="*/ 47 h 419"/>
              <a:gd name="T4" fmla="*/ 237 w 466"/>
              <a:gd name="T5" fmla="*/ 14 h 419"/>
              <a:gd name="T6" fmla="*/ 244 w 466"/>
              <a:gd name="T7" fmla="*/ 96 h 419"/>
              <a:gd name="T8" fmla="*/ 321 w 466"/>
              <a:gd name="T9" fmla="*/ 49 h 419"/>
              <a:gd name="T10" fmla="*/ 313 w 466"/>
              <a:gd name="T11" fmla="*/ 174 h 419"/>
              <a:gd name="T12" fmla="*/ 358 w 466"/>
              <a:gd name="T13" fmla="*/ 184 h 419"/>
              <a:gd name="T14" fmla="*/ 403 w 466"/>
              <a:gd name="T15" fmla="*/ 188 h 419"/>
              <a:gd name="T16" fmla="*/ 440 w 466"/>
              <a:gd name="T17" fmla="*/ 237 h 419"/>
              <a:gd name="T18" fmla="*/ 425 w 466"/>
              <a:gd name="T19" fmla="*/ 366 h 419"/>
              <a:gd name="T20" fmla="*/ 466 w 466"/>
              <a:gd name="T21" fmla="*/ 41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419">
                <a:moveTo>
                  <a:pt x="0" y="47"/>
                </a:moveTo>
                <a:cubicBezTo>
                  <a:pt x="0" y="47"/>
                  <a:pt x="105" y="69"/>
                  <a:pt x="125" y="47"/>
                </a:cubicBezTo>
                <a:cubicBezTo>
                  <a:pt x="146" y="25"/>
                  <a:pt x="219" y="0"/>
                  <a:pt x="237" y="14"/>
                </a:cubicBezTo>
                <a:cubicBezTo>
                  <a:pt x="256" y="29"/>
                  <a:pt x="205" y="94"/>
                  <a:pt x="244" y="96"/>
                </a:cubicBezTo>
                <a:cubicBezTo>
                  <a:pt x="282" y="98"/>
                  <a:pt x="293" y="39"/>
                  <a:pt x="321" y="49"/>
                </a:cubicBezTo>
                <a:cubicBezTo>
                  <a:pt x="350" y="59"/>
                  <a:pt x="297" y="161"/>
                  <a:pt x="313" y="174"/>
                </a:cubicBezTo>
                <a:cubicBezTo>
                  <a:pt x="329" y="186"/>
                  <a:pt x="352" y="172"/>
                  <a:pt x="358" y="184"/>
                </a:cubicBezTo>
                <a:cubicBezTo>
                  <a:pt x="364" y="196"/>
                  <a:pt x="385" y="208"/>
                  <a:pt x="403" y="188"/>
                </a:cubicBezTo>
                <a:cubicBezTo>
                  <a:pt x="421" y="168"/>
                  <a:pt x="449" y="204"/>
                  <a:pt x="440" y="237"/>
                </a:cubicBezTo>
                <a:cubicBezTo>
                  <a:pt x="423" y="296"/>
                  <a:pt x="419" y="345"/>
                  <a:pt x="425" y="366"/>
                </a:cubicBezTo>
                <a:cubicBezTo>
                  <a:pt x="432" y="386"/>
                  <a:pt x="446" y="394"/>
                  <a:pt x="466" y="41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1">
            <a:extLst>
              <a:ext uri="{FF2B5EF4-FFF2-40B4-BE49-F238E27FC236}">
                <a16:creationId xmlns:a16="http://schemas.microsoft.com/office/drawing/2014/main" id="{7A39F1ED-B94C-41CE-90D2-5C4F288D2892}"/>
              </a:ext>
            </a:extLst>
          </p:cNvPr>
          <p:cNvSpPr>
            <a:spLocks/>
          </p:cNvSpPr>
          <p:nvPr/>
        </p:nvSpPr>
        <p:spPr bwMode="auto">
          <a:xfrm>
            <a:off x="5342047" y="1245105"/>
            <a:ext cx="2044983" cy="1694854"/>
          </a:xfrm>
          <a:custGeom>
            <a:avLst/>
            <a:gdLst>
              <a:gd name="T0" fmla="*/ 0 w 448"/>
              <a:gd name="T1" fmla="*/ 12 h 370"/>
              <a:gd name="T2" fmla="*/ 78 w 448"/>
              <a:gd name="T3" fmla="*/ 4 h 370"/>
              <a:gd name="T4" fmla="*/ 115 w 448"/>
              <a:gd name="T5" fmla="*/ 20 h 370"/>
              <a:gd name="T6" fmla="*/ 188 w 448"/>
              <a:gd name="T7" fmla="*/ 41 h 370"/>
              <a:gd name="T8" fmla="*/ 223 w 448"/>
              <a:gd name="T9" fmla="*/ 92 h 370"/>
              <a:gd name="T10" fmla="*/ 340 w 448"/>
              <a:gd name="T11" fmla="*/ 102 h 370"/>
              <a:gd name="T12" fmla="*/ 403 w 448"/>
              <a:gd name="T13" fmla="*/ 172 h 370"/>
              <a:gd name="T14" fmla="*/ 374 w 448"/>
              <a:gd name="T15" fmla="*/ 286 h 370"/>
              <a:gd name="T16" fmla="*/ 436 w 448"/>
              <a:gd name="T17" fmla="*/ 331 h 370"/>
              <a:gd name="T18" fmla="*/ 448 w 448"/>
              <a:gd name="T19" fmla="*/ 37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370">
                <a:moveTo>
                  <a:pt x="0" y="12"/>
                </a:moveTo>
                <a:cubicBezTo>
                  <a:pt x="0" y="12"/>
                  <a:pt x="54" y="0"/>
                  <a:pt x="78" y="4"/>
                </a:cubicBezTo>
                <a:cubicBezTo>
                  <a:pt x="103" y="8"/>
                  <a:pt x="104" y="5"/>
                  <a:pt x="115" y="20"/>
                </a:cubicBezTo>
                <a:cubicBezTo>
                  <a:pt x="141" y="59"/>
                  <a:pt x="164" y="25"/>
                  <a:pt x="188" y="41"/>
                </a:cubicBezTo>
                <a:cubicBezTo>
                  <a:pt x="213" y="57"/>
                  <a:pt x="180" y="92"/>
                  <a:pt x="223" y="92"/>
                </a:cubicBezTo>
                <a:cubicBezTo>
                  <a:pt x="266" y="92"/>
                  <a:pt x="321" y="47"/>
                  <a:pt x="340" y="102"/>
                </a:cubicBezTo>
                <a:cubicBezTo>
                  <a:pt x="346" y="122"/>
                  <a:pt x="394" y="144"/>
                  <a:pt x="403" y="172"/>
                </a:cubicBezTo>
                <a:cubicBezTo>
                  <a:pt x="420" y="222"/>
                  <a:pt x="346" y="258"/>
                  <a:pt x="374" y="286"/>
                </a:cubicBezTo>
                <a:cubicBezTo>
                  <a:pt x="403" y="315"/>
                  <a:pt x="428" y="294"/>
                  <a:pt x="436" y="331"/>
                </a:cubicBezTo>
                <a:cubicBezTo>
                  <a:pt x="444" y="368"/>
                  <a:pt x="448" y="370"/>
                  <a:pt x="448" y="370"/>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12">
            <a:extLst>
              <a:ext uri="{FF2B5EF4-FFF2-40B4-BE49-F238E27FC236}">
                <a16:creationId xmlns:a16="http://schemas.microsoft.com/office/drawing/2014/main" id="{22EA83A4-7806-4DFD-BC32-FDC32CCA06F4}"/>
              </a:ext>
            </a:extLst>
          </p:cNvPr>
          <p:cNvSpPr>
            <a:spLocks/>
          </p:cNvSpPr>
          <p:nvPr/>
        </p:nvSpPr>
        <p:spPr bwMode="auto">
          <a:xfrm>
            <a:off x="7629426" y="1093126"/>
            <a:ext cx="2037288" cy="2145020"/>
          </a:xfrm>
          <a:custGeom>
            <a:avLst/>
            <a:gdLst>
              <a:gd name="T0" fmla="*/ 0 w 446"/>
              <a:gd name="T1" fmla="*/ 468 h 468"/>
              <a:gd name="T2" fmla="*/ 39 w 446"/>
              <a:gd name="T3" fmla="*/ 440 h 468"/>
              <a:gd name="T4" fmla="*/ 55 w 446"/>
              <a:gd name="T5" fmla="*/ 346 h 468"/>
              <a:gd name="T6" fmla="*/ 120 w 446"/>
              <a:gd name="T7" fmla="*/ 354 h 468"/>
              <a:gd name="T8" fmla="*/ 202 w 446"/>
              <a:gd name="T9" fmla="*/ 387 h 468"/>
              <a:gd name="T10" fmla="*/ 235 w 446"/>
              <a:gd name="T11" fmla="*/ 321 h 468"/>
              <a:gd name="T12" fmla="*/ 241 w 446"/>
              <a:gd name="T13" fmla="*/ 252 h 468"/>
              <a:gd name="T14" fmla="*/ 227 w 446"/>
              <a:gd name="T15" fmla="*/ 88 h 468"/>
              <a:gd name="T16" fmla="*/ 274 w 446"/>
              <a:gd name="T17" fmla="*/ 84 h 468"/>
              <a:gd name="T18" fmla="*/ 317 w 446"/>
              <a:gd name="T19" fmla="*/ 123 h 468"/>
              <a:gd name="T20" fmla="*/ 358 w 446"/>
              <a:gd name="T21" fmla="*/ 105 h 468"/>
              <a:gd name="T22" fmla="*/ 358 w 446"/>
              <a:gd name="T23" fmla="*/ 70 h 468"/>
              <a:gd name="T24" fmla="*/ 386 w 446"/>
              <a:gd name="T25" fmla="*/ 43 h 468"/>
              <a:gd name="T26" fmla="*/ 446 w 446"/>
              <a:gd name="T27" fmla="*/ 49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6" h="468">
                <a:moveTo>
                  <a:pt x="0" y="468"/>
                </a:moveTo>
                <a:cubicBezTo>
                  <a:pt x="0" y="468"/>
                  <a:pt x="37" y="468"/>
                  <a:pt x="39" y="440"/>
                </a:cubicBezTo>
                <a:cubicBezTo>
                  <a:pt x="41" y="411"/>
                  <a:pt x="41" y="362"/>
                  <a:pt x="55" y="346"/>
                </a:cubicBezTo>
                <a:cubicBezTo>
                  <a:pt x="70" y="329"/>
                  <a:pt x="116" y="327"/>
                  <a:pt x="120" y="354"/>
                </a:cubicBezTo>
                <a:cubicBezTo>
                  <a:pt x="124" y="380"/>
                  <a:pt x="180" y="399"/>
                  <a:pt x="202" y="387"/>
                </a:cubicBezTo>
                <a:cubicBezTo>
                  <a:pt x="225" y="374"/>
                  <a:pt x="229" y="342"/>
                  <a:pt x="235" y="321"/>
                </a:cubicBezTo>
                <a:cubicBezTo>
                  <a:pt x="241" y="301"/>
                  <a:pt x="251" y="284"/>
                  <a:pt x="241" y="252"/>
                </a:cubicBezTo>
                <a:cubicBezTo>
                  <a:pt x="231" y="219"/>
                  <a:pt x="219" y="104"/>
                  <a:pt x="227" y="88"/>
                </a:cubicBezTo>
                <a:cubicBezTo>
                  <a:pt x="235" y="72"/>
                  <a:pt x="258" y="60"/>
                  <a:pt x="274" y="84"/>
                </a:cubicBezTo>
                <a:cubicBezTo>
                  <a:pt x="290" y="109"/>
                  <a:pt x="288" y="121"/>
                  <a:pt x="317" y="123"/>
                </a:cubicBezTo>
                <a:cubicBezTo>
                  <a:pt x="345" y="125"/>
                  <a:pt x="362" y="129"/>
                  <a:pt x="358" y="105"/>
                </a:cubicBezTo>
                <a:cubicBezTo>
                  <a:pt x="354" y="80"/>
                  <a:pt x="337" y="70"/>
                  <a:pt x="358" y="70"/>
                </a:cubicBezTo>
                <a:cubicBezTo>
                  <a:pt x="378" y="70"/>
                  <a:pt x="386" y="43"/>
                  <a:pt x="386" y="43"/>
                </a:cubicBezTo>
                <a:cubicBezTo>
                  <a:pt x="403" y="0"/>
                  <a:pt x="417" y="51"/>
                  <a:pt x="446" y="4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13">
            <a:extLst>
              <a:ext uri="{FF2B5EF4-FFF2-40B4-BE49-F238E27FC236}">
                <a16:creationId xmlns:a16="http://schemas.microsoft.com/office/drawing/2014/main" id="{A3D12228-691C-4B49-97CC-A438D4E9F9B2}"/>
              </a:ext>
            </a:extLst>
          </p:cNvPr>
          <p:cNvSpPr>
            <a:spLocks/>
          </p:cNvSpPr>
          <p:nvPr/>
        </p:nvSpPr>
        <p:spPr bwMode="auto">
          <a:xfrm>
            <a:off x="3121999" y="1272803"/>
            <a:ext cx="1968031" cy="2473221"/>
          </a:xfrm>
          <a:custGeom>
            <a:avLst/>
            <a:gdLst>
              <a:gd name="T0" fmla="*/ 0 w 431"/>
              <a:gd name="T1" fmla="*/ 557 h 557"/>
              <a:gd name="T2" fmla="*/ 53 w 431"/>
              <a:gd name="T3" fmla="*/ 477 h 557"/>
              <a:gd name="T4" fmla="*/ 53 w 431"/>
              <a:gd name="T5" fmla="*/ 476 h 557"/>
              <a:gd name="T6" fmla="*/ 76 w 431"/>
              <a:gd name="T7" fmla="*/ 419 h 557"/>
              <a:gd name="T8" fmla="*/ 94 w 431"/>
              <a:gd name="T9" fmla="*/ 399 h 557"/>
              <a:gd name="T10" fmla="*/ 143 w 431"/>
              <a:gd name="T11" fmla="*/ 381 h 557"/>
              <a:gd name="T12" fmla="*/ 190 w 431"/>
              <a:gd name="T13" fmla="*/ 373 h 557"/>
              <a:gd name="T14" fmla="*/ 233 w 431"/>
              <a:gd name="T15" fmla="*/ 379 h 557"/>
              <a:gd name="T16" fmla="*/ 282 w 431"/>
              <a:gd name="T17" fmla="*/ 313 h 557"/>
              <a:gd name="T18" fmla="*/ 327 w 431"/>
              <a:gd name="T19" fmla="*/ 348 h 557"/>
              <a:gd name="T20" fmla="*/ 378 w 431"/>
              <a:gd name="T21" fmla="*/ 303 h 557"/>
              <a:gd name="T22" fmla="*/ 376 w 431"/>
              <a:gd name="T23" fmla="*/ 244 h 557"/>
              <a:gd name="T24" fmla="*/ 383 w 431"/>
              <a:gd name="T25" fmla="*/ 181 h 557"/>
              <a:gd name="T26" fmla="*/ 370 w 431"/>
              <a:gd name="T27" fmla="*/ 34 h 557"/>
              <a:gd name="T28" fmla="*/ 431 w 431"/>
              <a:gd name="T29" fmla="*/ 27 h 557"/>
              <a:gd name="connsiteX0" fmla="*/ 0 w 10000"/>
              <a:gd name="connsiteY0" fmla="*/ 9689 h 9689"/>
              <a:gd name="connsiteX1" fmla="*/ 1230 w 10000"/>
              <a:gd name="connsiteY1" fmla="*/ 8253 h 9689"/>
              <a:gd name="connsiteX2" fmla="*/ 1230 w 10000"/>
              <a:gd name="connsiteY2" fmla="*/ 8235 h 9689"/>
              <a:gd name="connsiteX3" fmla="*/ 1763 w 10000"/>
              <a:gd name="connsiteY3" fmla="*/ 7211 h 9689"/>
              <a:gd name="connsiteX4" fmla="*/ 2181 w 10000"/>
              <a:gd name="connsiteY4" fmla="*/ 6852 h 9689"/>
              <a:gd name="connsiteX5" fmla="*/ 3318 w 10000"/>
              <a:gd name="connsiteY5" fmla="*/ 6529 h 9689"/>
              <a:gd name="connsiteX6" fmla="*/ 4408 w 10000"/>
              <a:gd name="connsiteY6" fmla="*/ 6386 h 9689"/>
              <a:gd name="connsiteX7" fmla="*/ 5406 w 10000"/>
              <a:gd name="connsiteY7" fmla="*/ 6493 h 9689"/>
              <a:gd name="connsiteX8" fmla="*/ 6543 w 10000"/>
              <a:gd name="connsiteY8" fmla="*/ 5308 h 9689"/>
              <a:gd name="connsiteX9" fmla="*/ 7587 w 10000"/>
              <a:gd name="connsiteY9" fmla="*/ 5937 h 9689"/>
              <a:gd name="connsiteX10" fmla="*/ 7841 w 10000"/>
              <a:gd name="connsiteY10" fmla="*/ 4741 h 9689"/>
              <a:gd name="connsiteX11" fmla="*/ 8724 w 10000"/>
              <a:gd name="connsiteY11" fmla="*/ 4070 h 9689"/>
              <a:gd name="connsiteX12" fmla="*/ 8886 w 10000"/>
              <a:gd name="connsiteY12" fmla="*/ 2939 h 9689"/>
              <a:gd name="connsiteX13" fmla="*/ 8585 w 10000"/>
              <a:gd name="connsiteY13" fmla="*/ 299 h 9689"/>
              <a:gd name="connsiteX14" fmla="*/ 10000 w 10000"/>
              <a:gd name="connsiteY14" fmla="*/ 174 h 9689"/>
              <a:gd name="connsiteX0" fmla="*/ 0 w 10000"/>
              <a:gd name="connsiteY0" fmla="*/ 9999 h 9999"/>
              <a:gd name="connsiteX1" fmla="*/ 1230 w 10000"/>
              <a:gd name="connsiteY1" fmla="*/ 8517 h 9999"/>
              <a:gd name="connsiteX2" fmla="*/ 1230 w 10000"/>
              <a:gd name="connsiteY2" fmla="*/ 8498 h 9999"/>
              <a:gd name="connsiteX3" fmla="*/ 1763 w 10000"/>
              <a:gd name="connsiteY3" fmla="*/ 7441 h 9999"/>
              <a:gd name="connsiteX4" fmla="*/ 2181 w 10000"/>
              <a:gd name="connsiteY4" fmla="*/ 7071 h 9999"/>
              <a:gd name="connsiteX5" fmla="*/ 3318 w 10000"/>
              <a:gd name="connsiteY5" fmla="*/ 6738 h 9999"/>
              <a:gd name="connsiteX6" fmla="*/ 4408 w 10000"/>
              <a:gd name="connsiteY6" fmla="*/ 6590 h 9999"/>
              <a:gd name="connsiteX7" fmla="*/ 5406 w 10000"/>
              <a:gd name="connsiteY7" fmla="*/ 6700 h 9999"/>
              <a:gd name="connsiteX8" fmla="*/ 6543 w 10000"/>
              <a:gd name="connsiteY8" fmla="*/ 5477 h 9999"/>
              <a:gd name="connsiteX9" fmla="*/ 7587 w 10000"/>
              <a:gd name="connsiteY9" fmla="*/ 6127 h 9999"/>
              <a:gd name="connsiteX10" fmla="*/ 7841 w 10000"/>
              <a:gd name="connsiteY10" fmla="*/ 4892 h 9999"/>
              <a:gd name="connsiteX11" fmla="*/ 7524 w 10000"/>
              <a:gd name="connsiteY11" fmla="*/ 3645 h 9999"/>
              <a:gd name="connsiteX12" fmla="*/ 8886 w 10000"/>
              <a:gd name="connsiteY12" fmla="*/ 3032 h 9999"/>
              <a:gd name="connsiteX13" fmla="*/ 8585 w 10000"/>
              <a:gd name="connsiteY13" fmla="*/ 308 h 9999"/>
              <a:gd name="connsiteX14" fmla="*/ 10000 w 10000"/>
              <a:gd name="connsiteY14" fmla="*/ 179 h 9999"/>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524 w 10000"/>
              <a:gd name="connsiteY11" fmla="*/ 3645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103 w 10000"/>
              <a:gd name="connsiteY9" fmla="*/ 4634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10000"/>
                </a:moveTo>
                <a:cubicBezTo>
                  <a:pt x="1462" y="10000"/>
                  <a:pt x="1323" y="8963"/>
                  <a:pt x="1230" y="8518"/>
                </a:cubicBezTo>
                <a:lnTo>
                  <a:pt x="1230" y="8499"/>
                </a:lnTo>
                <a:cubicBezTo>
                  <a:pt x="1160" y="8110"/>
                  <a:pt x="1369" y="7703"/>
                  <a:pt x="1763" y="7442"/>
                </a:cubicBezTo>
                <a:cubicBezTo>
                  <a:pt x="1879" y="7369"/>
                  <a:pt x="2019" y="7239"/>
                  <a:pt x="2181" y="7072"/>
                </a:cubicBezTo>
                <a:cubicBezTo>
                  <a:pt x="2761" y="6480"/>
                  <a:pt x="2761" y="6591"/>
                  <a:pt x="3318" y="6739"/>
                </a:cubicBezTo>
                <a:cubicBezTo>
                  <a:pt x="3898" y="6887"/>
                  <a:pt x="4176" y="6664"/>
                  <a:pt x="4408" y="6591"/>
                </a:cubicBezTo>
                <a:cubicBezTo>
                  <a:pt x="4640" y="6517"/>
                  <a:pt x="5147" y="7066"/>
                  <a:pt x="5406" y="6701"/>
                </a:cubicBezTo>
                <a:cubicBezTo>
                  <a:pt x="5665" y="6336"/>
                  <a:pt x="5730" y="4253"/>
                  <a:pt x="5962" y="4400"/>
                </a:cubicBezTo>
                <a:cubicBezTo>
                  <a:pt x="6504" y="4383"/>
                  <a:pt x="6399" y="4583"/>
                  <a:pt x="7103" y="4634"/>
                </a:cubicBezTo>
                <a:cubicBezTo>
                  <a:pt x="7846" y="4732"/>
                  <a:pt x="7422" y="4496"/>
                  <a:pt x="7561" y="3383"/>
                </a:cubicBezTo>
                <a:cubicBezTo>
                  <a:pt x="7608" y="3050"/>
                  <a:pt x="6592" y="2002"/>
                  <a:pt x="6662" y="1650"/>
                </a:cubicBezTo>
                <a:cubicBezTo>
                  <a:pt x="6708" y="1371"/>
                  <a:pt x="7288" y="1561"/>
                  <a:pt x="7608" y="1337"/>
                </a:cubicBezTo>
                <a:cubicBezTo>
                  <a:pt x="7929" y="1113"/>
                  <a:pt x="8121" y="715"/>
                  <a:pt x="8585" y="308"/>
                </a:cubicBezTo>
                <a:cubicBezTo>
                  <a:pt x="9281" y="-322"/>
                  <a:pt x="9350" y="216"/>
                  <a:pt x="10000" y="17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7">
            <a:extLst>
              <a:ext uri="{FF2B5EF4-FFF2-40B4-BE49-F238E27FC236}">
                <a16:creationId xmlns:a16="http://schemas.microsoft.com/office/drawing/2014/main" id="{FB7C68EC-8EC5-4550-8DCE-D3F6034B829B}"/>
              </a:ext>
            </a:extLst>
          </p:cNvPr>
          <p:cNvSpPr>
            <a:spLocks/>
          </p:cNvSpPr>
          <p:nvPr/>
        </p:nvSpPr>
        <p:spPr bwMode="auto">
          <a:xfrm>
            <a:off x="10002642" y="707481"/>
            <a:ext cx="2280798" cy="697547"/>
          </a:xfrm>
          <a:custGeom>
            <a:avLst/>
            <a:gdLst>
              <a:gd name="T0" fmla="*/ 0 w 207"/>
              <a:gd name="T1" fmla="*/ 47 h 61"/>
              <a:gd name="T2" fmla="*/ 19 w 207"/>
              <a:gd name="T3" fmla="*/ 37 h 61"/>
              <a:gd name="T4" fmla="*/ 43 w 207"/>
              <a:gd name="T5" fmla="*/ 59 h 61"/>
              <a:gd name="T6" fmla="*/ 79 w 207"/>
              <a:gd name="T7" fmla="*/ 7 h 61"/>
              <a:gd name="T8" fmla="*/ 153 w 207"/>
              <a:gd name="T9" fmla="*/ 42 h 61"/>
              <a:gd name="T10" fmla="*/ 152 w 207"/>
              <a:gd name="T11" fmla="*/ 24 h 61"/>
              <a:gd name="T12" fmla="*/ 151 w 207"/>
              <a:gd name="T13" fmla="*/ 12 h 61"/>
              <a:gd name="T14" fmla="*/ 173 w 207"/>
              <a:gd name="T15" fmla="*/ 29 h 61"/>
              <a:gd name="T16" fmla="*/ 185 w 207"/>
              <a:gd name="T17" fmla="*/ 18 h 61"/>
              <a:gd name="T18" fmla="*/ 207 w 207"/>
              <a:gd name="T19" fmla="*/ 1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61">
                <a:moveTo>
                  <a:pt x="0" y="47"/>
                </a:moveTo>
                <a:cubicBezTo>
                  <a:pt x="0" y="47"/>
                  <a:pt x="6" y="32"/>
                  <a:pt x="19" y="37"/>
                </a:cubicBezTo>
                <a:cubicBezTo>
                  <a:pt x="31" y="41"/>
                  <a:pt x="36" y="61"/>
                  <a:pt x="43" y="59"/>
                </a:cubicBezTo>
                <a:cubicBezTo>
                  <a:pt x="49" y="57"/>
                  <a:pt x="65" y="0"/>
                  <a:pt x="79" y="7"/>
                </a:cubicBezTo>
                <a:cubicBezTo>
                  <a:pt x="92" y="13"/>
                  <a:pt x="150" y="54"/>
                  <a:pt x="153" y="42"/>
                </a:cubicBezTo>
                <a:cubicBezTo>
                  <a:pt x="155" y="29"/>
                  <a:pt x="156" y="28"/>
                  <a:pt x="152" y="24"/>
                </a:cubicBezTo>
                <a:cubicBezTo>
                  <a:pt x="148" y="19"/>
                  <a:pt x="141" y="8"/>
                  <a:pt x="151" y="12"/>
                </a:cubicBezTo>
                <a:cubicBezTo>
                  <a:pt x="160" y="15"/>
                  <a:pt x="169" y="18"/>
                  <a:pt x="173" y="29"/>
                </a:cubicBezTo>
                <a:cubicBezTo>
                  <a:pt x="177" y="40"/>
                  <a:pt x="185" y="23"/>
                  <a:pt x="185" y="18"/>
                </a:cubicBezTo>
                <a:cubicBezTo>
                  <a:pt x="185" y="13"/>
                  <a:pt x="207" y="11"/>
                  <a:pt x="207" y="11"/>
                </a:cubicBezTo>
              </a:path>
            </a:pathLst>
          </a:custGeom>
          <a:noFill/>
          <a:ln w="34925" cap="rnd">
            <a:gradFill flip="none" rotWithShape="1">
              <a:gsLst>
                <a:gs pos="28000">
                  <a:schemeClr val="accent1">
                    <a:lumMod val="50000"/>
                  </a:schemeClr>
                </a:gs>
                <a:gs pos="100000">
                  <a:schemeClr val="accent1">
                    <a:lumMod val="50000"/>
                  </a:schemeClr>
                </a:gs>
              </a:gsLst>
              <a:lin ang="0" scaled="1"/>
              <a:tileRect/>
            </a:gra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0" name="Picture 49" descr="A screenshot of a video game&#10;&#10;Description automatically generated with low confidence">
            <a:extLst>
              <a:ext uri="{FF2B5EF4-FFF2-40B4-BE49-F238E27FC236}">
                <a16:creationId xmlns:a16="http://schemas.microsoft.com/office/drawing/2014/main" id="{56C091DA-B269-417A-B8A1-CD836F2E1770}"/>
              </a:ext>
            </a:extLst>
          </p:cNvPr>
          <p:cNvPicPr>
            <a:picLocks noChangeAspect="1"/>
          </p:cNvPicPr>
          <p:nvPr/>
        </p:nvPicPr>
        <p:blipFill rotWithShape="1">
          <a:blip r:embed="rId4"/>
          <a:srcRect l="13095" t="47831" r="75357" b="25714"/>
          <a:stretch/>
        </p:blipFill>
        <p:spPr>
          <a:xfrm>
            <a:off x="158443" y="1183976"/>
            <a:ext cx="1326102" cy="1708893"/>
          </a:xfrm>
          <a:prstGeom prst="rect">
            <a:avLst/>
          </a:prstGeom>
        </p:spPr>
      </p:pic>
      <p:pic>
        <p:nvPicPr>
          <p:cNvPr id="55" name="Picture 54">
            <a:extLst>
              <a:ext uri="{FF2B5EF4-FFF2-40B4-BE49-F238E27FC236}">
                <a16:creationId xmlns:a16="http://schemas.microsoft.com/office/drawing/2014/main" id="{D517F015-2675-4D3B-B972-207132E6DEC8}"/>
              </a:ext>
            </a:extLst>
          </p:cNvPr>
          <p:cNvPicPr>
            <a:picLocks noChangeAspect="1"/>
          </p:cNvPicPr>
          <p:nvPr/>
        </p:nvPicPr>
        <p:blipFill>
          <a:blip r:embed="rId5"/>
          <a:stretch>
            <a:fillRect/>
          </a:stretch>
        </p:blipFill>
        <p:spPr>
          <a:xfrm>
            <a:off x="2485979" y="2682606"/>
            <a:ext cx="1386340" cy="1310027"/>
          </a:xfrm>
          <a:prstGeom prst="rect">
            <a:avLst/>
          </a:prstGeom>
        </p:spPr>
      </p:pic>
      <p:pic>
        <p:nvPicPr>
          <p:cNvPr id="27" name="Picture 26" descr="A screenshot of a video game&#10;&#10;Description automatically generated with medium confidence">
            <a:extLst>
              <a:ext uri="{FF2B5EF4-FFF2-40B4-BE49-F238E27FC236}">
                <a16:creationId xmlns:a16="http://schemas.microsoft.com/office/drawing/2014/main" id="{1FBE56A6-BEA2-47F2-8FB3-79010EEBC405}"/>
              </a:ext>
            </a:extLst>
          </p:cNvPr>
          <p:cNvPicPr>
            <a:picLocks noChangeAspect="1"/>
          </p:cNvPicPr>
          <p:nvPr/>
        </p:nvPicPr>
        <p:blipFill>
          <a:blip r:embed="rId6"/>
          <a:stretch>
            <a:fillRect/>
          </a:stretch>
        </p:blipFill>
        <p:spPr>
          <a:xfrm>
            <a:off x="5081812" y="891969"/>
            <a:ext cx="1077878" cy="1352247"/>
          </a:xfrm>
          <a:prstGeom prst="rect">
            <a:avLst/>
          </a:prstGeom>
        </p:spPr>
      </p:pic>
      <p:pic>
        <p:nvPicPr>
          <p:cNvPr id="29" name="Picture 28" descr="A picture containing text&#10;&#10;Description automatically generated">
            <a:extLst>
              <a:ext uri="{FF2B5EF4-FFF2-40B4-BE49-F238E27FC236}">
                <a16:creationId xmlns:a16="http://schemas.microsoft.com/office/drawing/2014/main" id="{73D622D5-5114-4BF0-9D22-3F9141FA6364}"/>
              </a:ext>
            </a:extLst>
          </p:cNvPr>
          <p:cNvPicPr>
            <a:picLocks noChangeAspect="1"/>
          </p:cNvPicPr>
          <p:nvPr/>
        </p:nvPicPr>
        <p:blipFill>
          <a:blip r:embed="rId7"/>
          <a:stretch>
            <a:fillRect/>
          </a:stretch>
        </p:blipFill>
        <p:spPr>
          <a:xfrm>
            <a:off x="7115620" y="2620496"/>
            <a:ext cx="1285142" cy="1659976"/>
          </a:xfrm>
          <a:prstGeom prst="rect">
            <a:avLst/>
          </a:prstGeom>
        </p:spPr>
      </p:pic>
    </p:spTree>
    <p:extLst>
      <p:ext uri="{BB962C8B-B14F-4D97-AF65-F5344CB8AC3E}">
        <p14:creationId xmlns:p14="http://schemas.microsoft.com/office/powerpoint/2010/main" val="745143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Picture 88" descr="Background pattern&#10;&#10;Description automatically generated">
            <a:extLst>
              <a:ext uri="{FF2B5EF4-FFF2-40B4-BE49-F238E27FC236}">
                <a16:creationId xmlns:a16="http://schemas.microsoft.com/office/drawing/2014/main" id="{4965E489-752C-485C-B7CE-D8DDDB720741}"/>
              </a:ext>
            </a:extLst>
          </p:cNvPr>
          <p:cNvPicPr>
            <a:picLocks noChangeAspect="1"/>
          </p:cNvPicPr>
          <p:nvPr/>
        </p:nvPicPr>
        <p:blipFill>
          <a:blip r:embed="rId3"/>
          <a:stretch>
            <a:fillRect/>
          </a:stretch>
        </p:blipFill>
        <p:spPr>
          <a:xfrm>
            <a:off x="0" y="0"/>
            <a:ext cx="12192000" cy="6858000"/>
          </a:xfrm>
          <a:prstGeom prst="rect">
            <a:avLst/>
          </a:prstGeom>
        </p:spPr>
      </p:pic>
      <p:grpSp>
        <p:nvGrpSpPr>
          <p:cNvPr id="11" name="Group 10">
            <a:extLst>
              <a:ext uri="{FF2B5EF4-FFF2-40B4-BE49-F238E27FC236}">
                <a16:creationId xmlns:a16="http://schemas.microsoft.com/office/drawing/2014/main" id="{65063738-24B4-4899-9697-573F209D82E8}"/>
              </a:ext>
            </a:extLst>
          </p:cNvPr>
          <p:cNvGrpSpPr/>
          <p:nvPr/>
        </p:nvGrpSpPr>
        <p:grpSpPr>
          <a:xfrm>
            <a:off x="4061506" y="1959776"/>
            <a:ext cx="4068989" cy="2938448"/>
            <a:chOff x="4236811" y="1861457"/>
            <a:chExt cx="4068989" cy="2938448"/>
          </a:xfrm>
        </p:grpSpPr>
        <p:sp>
          <p:nvSpPr>
            <p:cNvPr id="6" name="Rectangle 5">
              <a:extLst>
                <a:ext uri="{FF2B5EF4-FFF2-40B4-BE49-F238E27FC236}">
                  <a16:creationId xmlns:a16="http://schemas.microsoft.com/office/drawing/2014/main" id="{549CBE6F-4C66-49FC-A276-56FBE80A2A11}"/>
                </a:ext>
              </a:extLst>
            </p:cNvPr>
            <p:cNvSpPr/>
            <p:nvPr/>
          </p:nvSpPr>
          <p:spPr>
            <a:xfrm>
              <a:off x="4762501" y="2775177"/>
              <a:ext cx="3543299" cy="1028700"/>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5" name="TextBox 4">
              <a:extLst>
                <a:ext uri="{FF2B5EF4-FFF2-40B4-BE49-F238E27FC236}">
                  <a16:creationId xmlns:a16="http://schemas.microsoft.com/office/drawing/2014/main" id="{663B71B5-7BE6-47A9-B0DB-169D0AE42B15}"/>
                </a:ext>
              </a:extLst>
            </p:cNvPr>
            <p:cNvSpPr txBox="1"/>
            <p:nvPr/>
          </p:nvSpPr>
          <p:spPr>
            <a:xfrm>
              <a:off x="4236811" y="1861457"/>
              <a:ext cx="2135413" cy="883640"/>
            </a:xfrm>
            <a:prstGeom prst="rect">
              <a:avLst/>
            </a:prstGeom>
            <a:noFill/>
          </p:spPr>
          <p:txBody>
            <a:bodyPr wrap="square" lIns="0" tIns="0" rIns="0" bIns="0" rtlCol="0">
              <a:spAutoFit/>
            </a:bodyPr>
            <a:lstStyle/>
            <a:p>
              <a:pPr>
                <a:lnSpc>
                  <a:spcPct val="87000"/>
                </a:lnSpc>
                <a:spcAft>
                  <a:spcPts val="1200"/>
                </a:spcAft>
              </a:pPr>
              <a:r>
                <a:rPr lang="en-US" sz="6600" b="1" kern="100">
                  <a:solidFill>
                    <a:schemeClr val="bg1"/>
                  </a:solidFill>
                  <a:latin typeface="Fidelity Sans XBd" panose="020B0803030202020204" pitchFamily="34" charset="0"/>
                </a:rPr>
                <a:t>FIVE</a:t>
              </a:r>
            </a:p>
          </p:txBody>
        </p:sp>
        <p:sp>
          <p:nvSpPr>
            <p:cNvPr id="8" name="TextBox 7">
              <a:extLst>
                <a:ext uri="{FF2B5EF4-FFF2-40B4-BE49-F238E27FC236}">
                  <a16:creationId xmlns:a16="http://schemas.microsoft.com/office/drawing/2014/main" id="{2F92B5E2-C442-496C-AFC7-116F27A1B005}"/>
                </a:ext>
              </a:extLst>
            </p:cNvPr>
            <p:cNvSpPr txBox="1"/>
            <p:nvPr/>
          </p:nvSpPr>
          <p:spPr>
            <a:xfrm>
              <a:off x="4913086" y="2890983"/>
              <a:ext cx="3267528" cy="883640"/>
            </a:xfrm>
            <a:prstGeom prst="rect">
              <a:avLst/>
            </a:prstGeom>
            <a:noFill/>
          </p:spPr>
          <p:txBody>
            <a:bodyPr wrap="square" lIns="0" tIns="0" rIns="0" bIns="0" rtlCol="0">
              <a:spAutoFit/>
            </a:bodyPr>
            <a:lstStyle/>
            <a:p>
              <a:pPr>
                <a:lnSpc>
                  <a:spcPct val="87000"/>
                </a:lnSpc>
                <a:spcAft>
                  <a:spcPts val="1200"/>
                </a:spcAft>
              </a:pPr>
              <a:r>
                <a:rPr lang="en-US" sz="6600" b="1" kern="100">
                  <a:solidFill>
                    <a:srgbClr val="66A731"/>
                  </a:solidFill>
                  <a:latin typeface="Fidelity Sans XBd" panose="020B0803030202020204" pitchFamily="34" charset="0"/>
                </a:rPr>
                <a:t>MONEY</a:t>
              </a:r>
            </a:p>
          </p:txBody>
        </p:sp>
        <p:sp>
          <p:nvSpPr>
            <p:cNvPr id="10" name="TextBox 9">
              <a:extLst>
                <a:ext uri="{FF2B5EF4-FFF2-40B4-BE49-F238E27FC236}">
                  <a16:creationId xmlns:a16="http://schemas.microsoft.com/office/drawing/2014/main" id="{C7B4CD29-72D7-44C6-9295-0B716F611C5E}"/>
                </a:ext>
              </a:extLst>
            </p:cNvPr>
            <p:cNvSpPr txBox="1"/>
            <p:nvPr/>
          </p:nvSpPr>
          <p:spPr>
            <a:xfrm>
              <a:off x="4713060" y="3916265"/>
              <a:ext cx="3049814" cy="883640"/>
            </a:xfrm>
            <a:prstGeom prst="rect">
              <a:avLst/>
            </a:prstGeom>
            <a:noFill/>
          </p:spPr>
          <p:txBody>
            <a:bodyPr wrap="square" lIns="0" tIns="0" rIns="0" bIns="0" rtlCol="0">
              <a:spAutoFit/>
            </a:bodyPr>
            <a:lstStyle/>
            <a:p>
              <a:pPr>
                <a:lnSpc>
                  <a:spcPct val="87000"/>
                </a:lnSpc>
                <a:spcAft>
                  <a:spcPts val="1200"/>
                </a:spcAft>
              </a:pPr>
              <a:r>
                <a:rPr lang="en-US" sz="6600" b="1" kern="100">
                  <a:solidFill>
                    <a:schemeClr val="bg1"/>
                  </a:solidFill>
                  <a:latin typeface="Fidelity Sans XBd" panose="020B0803030202020204" pitchFamily="34" charset="0"/>
                </a:rPr>
                <a:t>MUSTS</a:t>
              </a:r>
            </a:p>
          </p:txBody>
        </p:sp>
      </p:grpSp>
      <p:sp>
        <p:nvSpPr>
          <p:cNvPr id="20" name="Freeform 7">
            <a:extLst>
              <a:ext uri="{FF2B5EF4-FFF2-40B4-BE49-F238E27FC236}">
                <a16:creationId xmlns:a16="http://schemas.microsoft.com/office/drawing/2014/main" id="{B0C52A8D-2FCF-45A1-9024-B8C768F40528}"/>
              </a:ext>
            </a:extLst>
          </p:cNvPr>
          <p:cNvSpPr>
            <a:spLocks/>
          </p:cNvSpPr>
          <p:nvPr/>
        </p:nvSpPr>
        <p:spPr bwMode="auto">
          <a:xfrm>
            <a:off x="7755169" y="2918238"/>
            <a:ext cx="564799" cy="1152954"/>
          </a:xfrm>
          <a:custGeom>
            <a:avLst/>
            <a:gdLst>
              <a:gd name="T0" fmla="*/ 0 w 266"/>
              <a:gd name="T1" fmla="*/ 543 h 543"/>
              <a:gd name="T2" fmla="*/ 266 w 266"/>
              <a:gd name="T3" fmla="*/ 543 h 543"/>
              <a:gd name="T4" fmla="*/ 266 w 266"/>
              <a:gd name="T5" fmla="*/ 0 h 543"/>
            </a:gdLst>
            <a:ahLst/>
            <a:cxnLst>
              <a:cxn ang="0">
                <a:pos x="T0" y="T1"/>
              </a:cxn>
              <a:cxn ang="0">
                <a:pos x="T2" y="T3"/>
              </a:cxn>
              <a:cxn ang="0">
                <a:pos x="T4" y="T5"/>
              </a:cxn>
            </a:cxnLst>
            <a:rect l="0" t="0" r="r" b="b"/>
            <a:pathLst>
              <a:path w="266" h="543">
                <a:moveTo>
                  <a:pt x="0" y="543"/>
                </a:moveTo>
                <a:lnTo>
                  <a:pt x="266" y="543"/>
                </a:lnTo>
                <a:lnTo>
                  <a:pt x="266" y="0"/>
                </a:lnTo>
              </a:path>
            </a:pathLst>
          </a:cu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21" name="Freeform 8">
            <a:extLst>
              <a:ext uri="{FF2B5EF4-FFF2-40B4-BE49-F238E27FC236}">
                <a16:creationId xmlns:a16="http://schemas.microsoft.com/office/drawing/2014/main" id="{F925FC96-70BD-44EF-AC23-1F97887CCB33}"/>
              </a:ext>
            </a:extLst>
          </p:cNvPr>
          <p:cNvSpPr>
            <a:spLocks/>
          </p:cNvSpPr>
          <p:nvPr/>
        </p:nvSpPr>
        <p:spPr bwMode="auto">
          <a:xfrm>
            <a:off x="7949277" y="3489407"/>
            <a:ext cx="521962" cy="717677"/>
          </a:xfrm>
          <a:custGeom>
            <a:avLst/>
            <a:gdLst>
              <a:gd name="T0" fmla="*/ 0 w 335"/>
              <a:gd name="T1" fmla="*/ 338 h 338"/>
              <a:gd name="T2" fmla="*/ 335 w 335"/>
              <a:gd name="T3" fmla="*/ 338 h 338"/>
              <a:gd name="T4" fmla="*/ 335 w 335"/>
              <a:gd name="T5" fmla="*/ 0 h 338"/>
            </a:gdLst>
            <a:ahLst/>
            <a:cxnLst>
              <a:cxn ang="0">
                <a:pos x="T0" y="T1"/>
              </a:cxn>
              <a:cxn ang="0">
                <a:pos x="T2" y="T3"/>
              </a:cxn>
              <a:cxn ang="0">
                <a:pos x="T4" y="T5"/>
              </a:cxn>
            </a:cxnLst>
            <a:rect l="0" t="0" r="r" b="b"/>
            <a:pathLst>
              <a:path w="335" h="338">
                <a:moveTo>
                  <a:pt x="0" y="338"/>
                </a:moveTo>
                <a:lnTo>
                  <a:pt x="335" y="338"/>
                </a:lnTo>
                <a:lnTo>
                  <a:pt x="335" y="0"/>
                </a:lnTo>
              </a:path>
            </a:pathLst>
          </a:cu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22" name="Line 9">
            <a:extLst>
              <a:ext uri="{FF2B5EF4-FFF2-40B4-BE49-F238E27FC236}">
                <a16:creationId xmlns:a16="http://schemas.microsoft.com/office/drawing/2014/main" id="{87A554B7-F5DE-4369-B351-32F7F3EFBFF6}"/>
              </a:ext>
            </a:extLst>
          </p:cNvPr>
          <p:cNvSpPr>
            <a:spLocks noChangeShapeType="1"/>
          </p:cNvSpPr>
          <p:nvPr/>
        </p:nvSpPr>
        <p:spPr bwMode="auto">
          <a:xfrm>
            <a:off x="8471239" y="3105089"/>
            <a:ext cx="0" cy="191097"/>
          </a:xfrm>
          <a:prstGeom prst="line">
            <a:avLst/>
          </a:prstGeom>
          <a:ln w="50800" cap="rnd">
            <a:solidFill>
              <a:schemeClr val="bg1">
                <a:alpha val="60000"/>
              </a:schemeClr>
            </a:solidFill>
            <a:prstDash val="sysDot"/>
            <a:roun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grpSp>
        <p:nvGrpSpPr>
          <p:cNvPr id="43" name="Group 42">
            <a:extLst>
              <a:ext uri="{FF2B5EF4-FFF2-40B4-BE49-F238E27FC236}">
                <a16:creationId xmlns:a16="http://schemas.microsoft.com/office/drawing/2014/main" id="{4ED8211E-0EA3-4C7D-9D21-4E8CA84F998A}"/>
              </a:ext>
            </a:extLst>
          </p:cNvPr>
          <p:cNvGrpSpPr>
            <a:grpSpLocks noChangeAspect="1"/>
          </p:cNvGrpSpPr>
          <p:nvPr/>
        </p:nvGrpSpPr>
        <p:grpSpPr bwMode="auto">
          <a:xfrm>
            <a:off x="6041661" y="1818816"/>
            <a:ext cx="789869" cy="789869"/>
            <a:chOff x="3453" y="1773"/>
            <a:chExt cx="779" cy="779"/>
          </a:xfrm>
        </p:grpSpPr>
        <p:sp>
          <p:nvSpPr>
            <p:cNvPr id="44" name="Line 26">
              <a:extLst>
                <a:ext uri="{FF2B5EF4-FFF2-40B4-BE49-F238E27FC236}">
                  <a16:creationId xmlns:a16="http://schemas.microsoft.com/office/drawing/2014/main" id="{CF20FCB7-F6B3-4BC0-830B-1E16C4EA7836}"/>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Line 27">
              <a:extLst>
                <a:ext uri="{FF2B5EF4-FFF2-40B4-BE49-F238E27FC236}">
                  <a16:creationId xmlns:a16="http://schemas.microsoft.com/office/drawing/2014/main" id="{F82627FC-608A-4DE6-A6CA-9B920D9EE693}"/>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Line 28">
              <a:extLst>
                <a:ext uri="{FF2B5EF4-FFF2-40B4-BE49-F238E27FC236}">
                  <a16:creationId xmlns:a16="http://schemas.microsoft.com/office/drawing/2014/main" id="{62F53ED1-EDAD-46D0-B487-46EBD8426EED}"/>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Line 29">
              <a:extLst>
                <a:ext uri="{FF2B5EF4-FFF2-40B4-BE49-F238E27FC236}">
                  <a16:creationId xmlns:a16="http://schemas.microsoft.com/office/drawing/2014/main" id="{BEC6B1D7-15C8-4FE7-805D-2745F259A469}"/>
                </a:ext>
              </a:extLst>
            </p:cNvPr>
            <p:cNvSpPr>
              <a:spLocks noChangeShapeType="1"/>
            </p:cNvSpPr>
            <p:nvPr/>
          </p:nvSpPr>
          <p:spPr bwMode="auto">
            <a:xfrm flipV="1">
              <a:off x="3778" y="2098"/>
              <a:ext cx="454" cy="45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Line 30">
              <a:extLst>
                <a:ext uri="{FF2B5EF4-FFF2-40B4-BE49-F238E27FC236}">
                  <a16:creationId xmlns:a16="http://schemas.microsoft.com/office/drawing/2014/main" id="{B08BCBBD-48D9-44F8-BB98-548383977FA8}"/>
                </a:ext>
              </a:extLst>
            </p:cNvPr>
            <p:cNvSpPr>
              <a:spLocks noChangeShapeType="1"/>
            </p:cNvSpPr>
            <p:nvPr/>
          </p:nvSpPr>
          <p:spPr bwMode="auto">
            <a:xfrm flipH="1">
              <a:off x="3615" y="1935"/>
              <a:ext cx="617" cy="61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Line 31">
              <a:extLst>
                <a:ext uri="{FF2B5EF4-FFF2-40B4-BE49-F238E27FC236}">
                  <a16:creationId xmlns:a16="http://schemas.microsoft.com/office/drawing/2014/main" id="{C1345A3E-0CB4-4A0D-BFB1-17A97AFDCAA0}"/>
                </a:ext>
              </a:extLst>
            </p:cNvPr>
            <p:cNvSpPr>
              <a:spLocks noChangeShapeType="1"/>
            </p:cNvSpPr>
            <p:nvPr/>
          </p:nvSpPr>
          <p:spPr bwMode="auto">
            <a:xfrm flipV="1">
              <a:off x="3943" y="2260"/>
              <a:ext cx="289" cy="29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Line 34">
              <a:extLst>
                <a:ext uri="{FF2B5EF4-FFF2-40B4-BE49-F238E27FC236}">
                  <a16:creationId xmlns:a16="http://schemas.microsoft.com/office/drawing/2014/main" id="{04BCEB7C-7381-4B4F-B95D-BB94785B1E04}"/>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Line 35">
              <a:extLst>
                <a:ext uri="{FF2B5EF4-FFF2-40B4-BE49-F238E27FC236}">
                  <a16:creationId xmlns:a16="http://schemas.microsoft.com/office/drawing/2014/main" id="{9092C2C0-EE43-42D3-B668-388D7C4AEB24}"/>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Line 38">
              <a:extLst>
                <a:ext uri="{FF2B5EF4-FFF2-40B4-BE49-F238E27FC236}">
                  <a16:creationId xmlns:a16="http://schemas.microsoft.com/office/drawing/2014/main" id="{DA948AF9-DF93-4ECC-A549-60C086608C2C}"/>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3" name="Group 52">
            <a:extLst>
              <a:ext uri="{FF2B5EF4-FFF2-40B4-BE49-F238E27FC236}">
                <a16:creationId xmlns:a16="http://schemas.microsoft.com/office/drawing/2014/main" id="{315439F8-0A26-487E-A623-EB037630947C}"/>
              </a:ext>
            </a:extLst>
          </p:cNvPr>
          <p:cNvGrpSpPr/>
          <p:nvPr/>
        </p:nvGrpSpPr>
        <p:grpSpPr>
          <a:xfrm>
            <a:off x="4110014" y="4906169"/>
            <a:ext cx="1993692" cy="353821"/>
            <a:chOff x="-119920" y="850958"/>
            <a:chExt cx="1993692" cy="353821"/>
          </a:xfrm>
        </p:grpSpPr>
        <p:sp>
          <p:nvSpPr>
            <p:cNvPr id="55" name="Freeform 5">
              <a:extLst>
                <a:ext uri="{FF2B5EF4-FFF2-40B4-BE49-F238E27FC236}">
                  <a16:creationId xmlns:a16="http://schemas.microsoft.com/office/drawing/2014/main" id="{A7802E8C-0C3D-47F4-81A5-A6F803B7B2DE}"/>
                </a:ext>
              </a:extLst>
            </p:cNvPr>
            <p:cNvSpPr>
              <a:spLocks/>
            </p:cNvSpPr>
            <p:nvPr/>
          </p:nvSpPr>
          <p:spPr bwMode="auto">
            <a:xfrm>
              <a:off x="-119920" y="105207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56" name="Freeform 5">
              <a:extLst>
                <a:ext uri="{FF2B5EF4-FFF2-40B4-BE49-F238E27FC236}">
                  <a16:creationId xmlns:a16="http://schemas.microsoft.com/office/drawing/2014/main" id="{46B1639B-D7EB-4FF1-96E2-A288F776D2E7}"/>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sp>
        <p:nvSpPr>
          <p:cNvPr id="59" name="Freeform 20">
            <a:extLst>
              <a:ext uri="{FF2B5EF4-FFF2-40B4-BE49-F238E27FC236}">
                <a16:creationId xmlns:a16="http://schemas.microsoft.com/office/drawing/2014/main" id="{5AAD6FFC-7A1D-4017-B800-83B7AB7C1445}"/>
              </a:ext>
            </a:extLst>
          </p:cNvPr>
          <p:cNvSpPr>
            <a:spLocks noEditPoints="1"/>
          </p:cNvSpPr>
          <p:nvPr/>
        </p:nvSpPr>
        <p:spPr bwMode="auto">
          <a:xfrm>
            <a:off x="1181330" y="5569020"/>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22">
            <a:extLst>
              <a:ext uri="{FF2B5EF4-FFF2-40B4-BE49-F238E27FC236}">
                <a16:creationId xmlns:a16="http://schemas.microsoft.com/office/drawing/2014/main" id="{348DCE9B-079C-4A06-A7E4-1A2E7EA8F638}"/>
              </a:ext>
            </a:extLst>
          </p:cNvPr>
          <p:cNvSpPr>
            <a:spLocks noEditPoints="1"/>
          </p:cNvSpPr>
          <p:nvPr/>
        </p:nvSpPr>
        <p:spPr bwMode="auto">
          <a:xfrm rot="780693">
            <a:off x="7968321" y="5562026"/>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21">
            <a:extLst>
              <a:ext uri="{FF2B5EF4-FFF2-40B4-BE49-F238E27FC236}">
                <a16:creationId xmlns:a16="http://schemas.microsoft.com/office/drawing/2014/main" id="{12A5FF29-0D2D-479E-B540-1AC7F20FBBD4}"/>
              </a:ext>
            </a:extLst>
          </p:cNvPr>
          <p:cNvSpPr>
            <a:spLocks noEditPoints="1"/>
          </p:cNvSpPr>
          <p:nvPr/>
        </p:nvSpPr>
        <p:spPr bwMode="auto">
          <a:xfrm rot="1317634">
            <a:off x="7690157" y="1981001"/>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9">
            <a:extLst>
              <a:ext uri="{FF2B5EF4-FFF2-40B4-BE49-F238E27FC236}">
                <a16:creationId xmlns:a16="http://schemas.microsoft.com/office/drawing/2014/main" id="{199ED056-E033-4615-B1AC-D96EBD796C16}"/>
              </a:ext>
            </a:extLst>
          </p:cNvPr>
          <p:cNvSpPr>
            <a:spLocks noEditPoints="1"/>
          </p:cNvSpPr>
          <p:nvPr/>
        </p:nvSpPr>
        <p:spPr bwMode="auto">
          <a:xfrm rot="19913815">
            <a:off x="11025047" y="4042012"/>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22">
            <a:extLst>
              <a:ext uri="{FF2B5EF4-FFF2-40B4-BE49-F238E27FC236}">
                <a16:creationId xmlns:a16="http://schemas.microsoft.com/office/drawing/2014/main" id="{59EA9F55-8236-4492-AA01-240F8E17537D}"/>
              </a:ext>
            </a:extLst>
          </p:cNvPr>
          <p:cNvSpPr>
            <a:spLocks noEditPoints="1"/>
          </p:cNvSpPr>
          <p:nvPr/>
        </p:nvSpPr>
        <p:spPr bwMode="auto">
          <a:xfrm rot="2905657">
            <a:off x="897827" y="1038247"/>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9">
            <a:extLst>
              <a:ext uri="{FF2B5EF4-FFF2-40B4-BE49-F238E27FC236}">
                <a16:creationId xmlns:a16="http://schemas.microsoft.com/office/drawing/2014/main" id="{1B0A0E1E-1AF8-4E18-9076-2C699F75211D}"/>
              </a:ext>
            </a:extLst>
          </p:cNvPr>
          <p:cNvSpPr>
            <a:spLocks noEditPoints="1"/>
          </p:cNvSpPr>
          <p:nvPr/>
        </p:nvSpPr>
        <p:spPr bwMode="auto">
          <a:xfrm rot="2401285">
            <a:off x="2770646" y="2143706"/>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42">
            <a:extLst>
              <a:ext uri="{FF2B5EF4-FFF2-40B4-BE49-F238E27FC236}">
                <a16:creationId xmlns:a16="http://schemas.microsoft.com/office/drawing/2014/main" id="{D4FAA822-A13F-432A-B28A-8894594F376F}"/>
              </a:ext>
            </a:extLst>
          </p:cNvPr>
          <p:cNvSpPr>
            <a:spLocks noEditPoints="1"/>
          </p:cNvSpPr>
          <p:nvPr/>
        </p:nvSpPr>
        <p:spPr bwMode="auto">
          <a:xfrm rot="10641890">
            <a:off x="10160880" y="3436641"/>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22">
            <a:extLst>
              <a:ext uri="{FF2B5EF4-FFF2-40B4-BE49-F238E27FC236}">
                <a16:creationId xmlns:a16="http://schemas.microsoft.com/office/drawing/2014/main" id="{C8307422-8150-4ED0-97CC-1064F10EC2F0}"/>
              </a:ext>
            </a:extLst>
          </p:cNvPr>
          <p:cNvSpPr>
            <a:spLocks noEditPoints="1"/>
          </p:cNvSpPr>
          <p:nvPr/>
        </p:nvSpPr>
        <p:spPr bwMode="auto">
          <a:xfrm rot="20985761">
            <a:off x="9657078" y="1262747"/>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20">
            <a:extLst>
              <a:ext uri="{FF2B5EF4-FFF2-40B4-BE49-F238E27FC236}">
                <a16:creationId xmlns:a16="http://schemas.microsoft.com/office/drawing/2014/main" id="{A3689175-AEED-46F9-B09A-3594BDB393CB}"/>
              </a:ext>
            </a:extLst>
          </p:cNvPr>
          <p:cNvSpPr>
            <a:spLocks noEditPoints="1"/>
          </p:cNvSpPr>
          <p:nvPr/>
        </p:nvSpPr>
        <p:spPr bwMode="auto">
          <a:xfrm>
            <a:off x="3458161" y="1507669"/>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42">
            <a:extLst>
              <a:ext uri="{FF2B5EF4-FFF2-40B4-BE49-F238E27FC236}">
                <a16:creationId xmlns:a16="http://schemas.microsoft.com/office/drawing/2014/main" id="{DB005454-59FE-4593-A251-6521B11039B0}"/>
              </a:ext>
            </a:extLst>
          </p:cNvPr>
          <p:cNvSpPr>
            <a:spLocks noEditPoints="1"/>
          </p:cNvSpPr>
          <p:nvPr/>
        </p:nvSpPr>
        <p:spPr bwMode="auto">
          <a:xfrm rot="10958110" flipV="1">
            <a:off x="2272608" y="4194508"/>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21">
            <a:extLst>
              <a:ext uri="{FF2B5EF4-FFF2-40B4-BE49-F238E27FC236}">
                <a16:creationId xmlns:a16="http://schemas.microsoft.com/office/drawing/2014/main" id="{449E32EB-1ABE-432E-8328-4487CE3C7CEE}"/>
              </a:ext>
            </a:extLst>
          </p:cNvPr>
          <p:cNvSpPr>
            <a:spLocks noEditPoints="1"/>
          </p:cNvSpPr>
          <p:nvPr/>
        </p:nvSpPr>
        <p:spPr bwMode="auto">
          <a:xfrm>
            <a:off x="10530367" y="5829033"/>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42">
            <a:extLst>
              <a:ext uri="{FF2B5EF4-FFF2-40B4-BE49-F238E27FC236}">
                <a16:creationId xmlns:a16="http://schemas.microsoft.com/office/drawing/2014/main" id="{50D0953C-FB72-4D12-A28F-DE243D5B6F88}"/>
              </a:ext>
            </a:extLst>
          </p:cNvPr>
          <p:cNvSpPr>
            <a:spLocks noEditPoints="1"/>
          </p:cNvSpPr>
          <p:nvPr/>
        </p:nvSpPr>
        <p:spPr bwMode="auto">
          <a:xfrm rot="10958110" flipV="1">
            <a:off x="5894305" y="831569"/>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9">
            <a:extLst>
              <a:ext uri="{FF2B5EF4-FFF2-40B4-BE49-F238E27FC236}">
                <a16:creationId xmlns:a16="http://schemas.microsoft.com/office/drawing/2014/main" id="{302FDE90-97FC-4E21-B0B9-7FD177188A1A}"/>
              </a:ext>
            </a:extLst>
          </p:cNvPr>
          <p:cNvSpPr>
            <a:spLocks noEditPoints="1"/>
          </p:cNvSpPr>
          <p:nvPr/>
        </p:nvSpPr>
        <p:spPr bwMode="auto">
          <a:xfrm rot="19784600">
            <a:off x="4235620" y="6013052"/>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20">
            <a:extLst>
              <a:ext uri="{FF2B5EF4-FFF2-40B4-BE49-F238E27FC236}">
                <a16:creationId xmlns:a16="http://schemas.microsoft.com/office/drawing/2014/main" id="{B1EDF6FB-0645-4494-8404-14A5B7297A18}"/>
              </a:ext>
            </a:extLst>
          </p:cNvPr>
          <p:cNvSpPr>
            <a:spLocks noEditPoints="1"/>
          </p:cNvSpPr>
          <p:nvPr/>
        </p:nvSpPr>
        <p:spPr bwMode="auto">
          <a:xfrm>
            <a:off x="11370260" y="306458"/>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082523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B3BB95D0-5178-4451-86B8-1D1767002B68}"/>
              </a:ext>
            </a:extLst>
          </p:cNvPr>
          <p:cNvPicPr>
            <a:picLocks noChangeAspect="1"/>
          </p:cNvPicPr>
          <p:nvPr/>
        </p:nvPicPr>
        <p:blipFill>
          <a:blip r:embed="rId3"/>
          <a:stretch>
            <a:fillRect/>
          </a:stretch>
        </p:blipFill>
        <p:spPr>
          <a:xfrm>
            <a:off x="-2803573" y="0"/>
            <a:ext cx="5791200" cy="6858000"/>
          </a:xfrm>
          <a:prstGeom prst="rect">
            <a:avLst/>
          </a:prstGeom>
        </p:spPr>
      </p:pic>
      <p:grpSp>
        <p:nvGrpSpPr>
          <p:cNvPr id="36" name="Group 35">
            <a:extLst>
              <a:ext uri="{FF2B5EF4-FFF2-40B4-BE49-F238E27FC236}">
                <a16:creationId xmlns:a16="http://schemas.microsoft.com/office/drawing/2014/main" id="{C4E88161-7F0B-4001-ADD3-B9680EBBFB18}"/>
              </a:ext>
            </a:extLst>
          </p:cNvPr>
          <p:cNvGrpSpPr/>
          <p:nvPr/>
        </p:nvGrpSpPr>
        <p:grpSpPr>
          <a:xfrm>
            <a:off x="626591" y="0"/>
            <a:ext cx="5791200" cy="6937178"/>
            <a:chOff x="6400800" y="0"/>
            <a:chExt cx="5791200" cy="6937178"/>
          </a:xfrm>
        </p:grpSpPr>
        <p:pic>
          <p:nvPicPr>
            <p:cNvPr id="40" name="Picture 39">
              <a:extLst>
                <a:ext uri="{FF2B5EF4-FFF2-40B4-BE49-F238E27FC236}">
                  <a16:creationId xmlns:a16="http://schemas.microsoft.com/office/drawing/2014/main" id="{9217A034-ADFE-4198-83A1-B301AF874942}"/>
                </a:ext>
              </a:extLst>
            </p:cNvPr>
            <p:cNvPicPr>
              <a:picLocks noChangeAspect="1"/>
            </p:cNvPicPr>
            <p:nvPr/>
          </p:nvPicPr>
          <p:blipFill>
            <a:blip r:embed="rId3"/>
            <a:stretch>
              <a:fillRect/>
            </a:stretch>
          </p:blipFill>
          <p:spPr>
            <a:xfrm>
              <a:off x="6400800" y="0"/>
              <a:ext cx="5791200" cy="6858000"/>
            </a:xfrm>
            <a:prstGeom prst="rect">
              <a:avLst/>
            </a:prstGeom>
          </p:spPr>
        </p:pic>
        <p:pic>
          <p:nvPicPr>
            <p:cNvPr id="43" name="Picture 42">
              <a:extLst>
                <a:ext uri="{FF2B5EF4-FFF2-40B4-BE49-F238E27FC236}">
                  <a16:creationId xmlns:a16="http://schemas.microsoft.com/office/drawing/2014/main" id="{EEE162CB-C4FB-4C76-9727-DBA93FF9A3D9}"/>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498624" y="164042"/>
              <a:ext cx="3748604" cy="6773136"/>
            </a:xfrm>
            <a:prstGeom prst="rect">
              <a:avLst/>
            </a:prstGeom>
          </p:spPr>
        </p:pic>
      </p:grpSp>
      <p:grpSp>
        <p:nvGrpSpPr>
          <p:cNvPr id="2" name="Group 1">
            <a:extLst>
              <a:ext uri="{FF2B5EF4-FFF2-40B4-BE49-F238E27FC236}">
                <a16:creationId xmlns:a16="http://schemas.microsoft.com/office/drawing/2014/main" id="{A49F2787-B6B4-4DA7-9BC9-DE116865839F}"/>
              </a:ext>
            </a:extLst>
          </p:cNvPr>
          <p:cNvGrpSpPr/>
          <p:nvPr/>
        </p:nvGrpSpPr>
        <p:grpSpPr>
          <a:xfrm>
            <a:off x="4056755" y="0"/>
            <a:ext cx="5791200" cy="6937178"/>
            <a:chOff x="6400800" y="0"/>
            <a:chExt cx="5791200" cy="6937178"/>
          </a:xfrm>
        </p:grpSpPr>
        <p:pic>
          <p:nvPicPr>
            <p:cNvPr id="41" name="Picture 40">
              <a:extLst>
                <a:ext uri="{FF2B5EF4-FFF2-40B4-BE49-F238E27FC236}">
                  <a16:creationId xmlns:a16="http://schemas.microsoft.com/office/drawing/2014/main" id="{E91DF989-C333-2041-8F53-A091F4B88A37}"/>
                </a:ext>
              </a:extLst>
            </p:cNvPr>
            <p:cNvPicPr>
              <a:picLocks noChangeAspect="1"/>
            </p:cNvPicPr>
            <p:nvPr/>
          </p:nvPicPr>
          <p:blipFill>
            <a:blip r:embed="rId3"/>
            <a:stretch>
              <a:fillRect/>
            </a:stretch>
          </p:blipFill>
          <p:spPr>
            <a:xfrm>
              <a:off x="6400800" y="0"/>
              <a:ext cx="5791200" cy="6858000"/>
            </a:xfrm>
            <a:prstGeom prst="rect">
              <a:avLst/>
            </a:prstGeom>
          </p:spPr>
        </p:pic>
        <p:pic>
          <p:nvPicPr>
            <p:cNvPr id="42" name="Picture 41">
              <a:extLst>
                <a:ext uri="{FF2B5EF4-FFF2-40B4-BE49-F238E27FC236}">
                  <a16:creationId xmlns:a16="http://schemas.microsoft.com/office/drawing/2014/main" id="{A5B0008E-7A0A-4C4D-9567-05CE66A34279}"/>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498624" y="164042"/>
              <a:ext cx="3748604" cy="6773136"/>
            </a:xfrm>
            <a:prstGeom prst="rect">
              <a:avLst/>
            </a:prstGeom>
          </p:spPr>
        </p:pic>
      </p:grpSp>
      <p:grpSp>
        <p:nvGrpSpPr>
          <p:cNvPr id="74" name="Group 73">
            <a:extLst>
              <a:ext uri="{FF2B5EF4-FFF2-40B4-BE49-F238E27FC236}">
                <a16:creationId xmlns:a16="http://schemas.microsoft.com/office/drawing/2014/main" id="{46866E90-7A6D-448E-A53E-D401092393B8}"/>
              </a:ext>
            </a:extLst>
          </p:cNvPr>
          <p:cNvGrpSpPr/>
          <p:nvPr/>
        </p:nvGrpSpPr>
        <p:grpSpPr>
          <a:xfrm>
            <a:off x="11670686" y="536504"/>
            <a:ext cx="2691904" cy="5788332"/>
            <a:chOff x="4811621" y="536504"/>
            <a:chExt cx="2691904" cy="5788332"/>
          </a:xfrm>
        </p:grpSpPr>
        <p:sp>
          <p:nvSpPr>
            <p:cNvPr id="75" name="Rectangle: Top Corners Rounded 16">
              <a:extLst>
                <a:ext uri="{FF2B5EF4-FFF2-40B4-BE49-F238E27FC236}">
                  <a16:creationId xmlns:a16="http://schemas.microsoft.com/office/drawing/2014/main" id="{F0E637DC-5678-49B9-976E-769CB2D62692}"/>
                </a:ext>
              </a:extLst>
            </p:cNvPr>
            <p:cNvSpPr/>
            <p:nvPr/>
          </p:nvSpPr>
          <p:spPr>
            <a:xfrm rot="10800000">
              <a:off x="4815399" y="5710915"/>
              <a:ext cx="2688125" cy="613921"/>
            </a:xfrm>
            <a:prstGeom prst="round2SameRect">
              <a:avLst>
                <a:gd name="adj1" fmla="val 48293"/>
                <a:gd name="adj2" fmla="val 0"/>
              </a:avLst>
            </a:prstGeom>
            <a:solidFill>
              <a:srgbClr val="FAFAFA"/>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76" name="Rectangle: Top Corners Rounded 14">
              <a:extLst>
                <a:ext uri="{FF2B5EF4-FFF2-40B4-BE49-F238E27FC236}">
                  <a16:creationId xmlns:a16="http://schemas.microsoft.com/office/drawing/2014/main" id="{C904D300-E30D-4EB2-B3DD-4E3E680CAC01}"/>
                </a:ext>
              </a:extLst>
            </p:cNvPr>
            <p:cNvSpPr/>
            <p:nvPr/>
          </p:nvSpPr>
          <p:spPr>
            <a:xfrm>
              <a:off x="4811621" y="536504"/>
              <a:ext cx="2691904" cy="653502"/>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grpSp>
        <p:nvGrpSpPr>
          <p:cNvPr id="44" name="Group 43">
            <a:extLst>
              <a:ext uri="{FF2B5EF4-FFF2-40B4-BE49-F238E27FC236}">
                <a16:creationId xmlns:a16="http://schemas.microsoft.com/office/drawing/2014/main" id="{F837BA01-A641-414B-AB17-8618D8E0C5D6}"/>
              </a:ext>
            </a:extLst>
          </p:cNvPr>
          <p:cNvGrpSpPr/>
          <p:nvPr/>
        </p:nvGrpSpPr>
        <p:grpSpPr>
          <a:xfrm>
            <a:off x="7494668" y="0"/>
            <a:ext cx="5791200" cy="6937178"/>
            <a:chOff x="6400800" y="0"/>
            <a:chExt cx="5791200" cy="6937178"/>
          </a:xfrm>
        </p:grpSpPr>
        <p:pic>
          <p:nvPicPr>
            <p:cNvPr id="45" name="Picture 44">
              <a:extLst>
                <a:ext uri="{FF2B5EF4-FFF2-40B4-BE49-F238E27FC236}">
                  <a16:creationId xmlns:a16="http://schemas.microsoft.com/office/drawing/2014/main" id="{6C68043F-AE49-4B9F-BC11-B2810222644D}"/>
                </a:ext>
              </a:extLst>
            </p:cNvPr>
            <p:cNvPicPr>
              <a:picLocks noChangeAspect="1"/>
            </p:cNvPicPr>
            <p:nvPr/>
          </p:nvPicPr>
          <p:blipFill>
            <a:blip r:embed="rId3"/>
            <a:stretch>
              <a:fillRect/>
            </a:stretch>
          </p:blipFill>
          <p:spPr>
            <a:xfrm>
              <a:off x="6400800" y="0"/>
              <a:ext cx="5791200" cy="6858000"/>
            </a:xfrm>
            <a:prstGeom prst="rect">
              <a:avLst/>
            </a:prstGeom>
          </p:spPr>
        </p:pic>
        <p:pic>
          <p:nvPicPr>
            <p:cNvPr id="46" name="Picture 45">
              <a:extLst>
                <a:ext uri="{FF2B5EF4-FFF2-40B4-BE49-F238E27FC236}">
                  <a16:creationId xmlns:a16="http://schemas.microsoft.com/office/drawing/2014/main" id="{71C396D3-291B-4D39-9214-95094B9F5F9E}"/>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498624" y="164042"/>
              <a:ext cx="3748604" cy="6773136"/>
            </a:xfrm>
            <a:prstGeom prst="rect">
              <a:avLst/>
            </a:prstGeom>
          </p:spPr>
        </p:pic>
      </p:grpSp>
      <p:grpSp>
        <p:nvGrpSpPr>
          <p:cNvPr id="35" name="Group 34">
            <a:extLst>
              <a:ext uri="{FF2B5EF4-FFF2-40B4-BE49-F238E27FC236}">
                <a16:creationId xmlns:a16="http://schemas.microsoft.com/office/drawing/2014/main" id="{6C63705F-910D-4FEA-A2B7-ABFEFD0557EF}"/>
              </a:ext>
            </a:extLst>
          </p:cNvPr>
          <p:cNvGrpSpPr/>
          <p:nvPr/>
        </p:nvGrpSpPr>
        <p:grpSpPr>
          <a:xfrm>
            <a:off x="10932581" y="0"/>
            <a:ext cx="5791200" cy="6937178"/>
            <a:chOff x="6400800" y="0"/>
            <a:chExt cx="5791200" cy="6937178"/>
          </a:xfrm>
        </p:grpSpPr>
        <p:pic>
          <p:nvPicPr>
            <p:cNvPr id="56" name="Picture 55">
              <a:extLst>
                <a:ext uri="{FF2B5EF4-FFF2-40B4-BE49-F238E27FC236}">
                  <a16:creationId xmlns:a16="http://schemas.microsoft.com/office/drawing/2014/main" id="{ED117AA4-0AF4-48C0-AC1D-96940EF877DA}"/>
                </a:ext>
              </a:extLst>
            </p:cNvPr>
            <p:cNvPicPr>
              <a:picLocks noChangeAspect="1"/>
            </p:cNvPicPr>
            <p:nvPr/>
          </p:nvPicPr>
          <p:blipFill>
            <a:blip r:embed="rId3"/>
            <a:stretch>
              <a:fillRect/>
            </a:stretch>
          </p:blipFill>
          <p:spPr>
            <a:xfrm>
              <a:off x="6400800" y="0"/>
              <a:ext cx="5791200" cy="6858000"/>
            </a:xfrm>
            <a:prstGeom prst="rect">
              <a:avLst/>
            </a:prstGeom>
          </p:spPr>
        </p:pic>
        <p:pic>
          <p:nvPicPr>
            <p:cNvPr id="58" name="Picture 57">
              <a:extLst>
                <a:ext uri="{FF2B5EF4-FFF2-40B4-BE49-F238E27FC236}">
                  <a16:creationId xmlns:a16="http://schemas.microsoft.com/office/drawing/2014/main" id="{228A86CB-E913-4783-8DDB-DFAB69700EDE}"/>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498624" y="164042"/>
              <a:ext cx="3748604" cy="6773136"/>
            </a:xfrm>
            <a:prstGeom prst="rect">
              <a:avLst/>
            </a:prstGeom>
          </p:spPr>
        </p:pic>
      </p:grpSp>
      <p:pic>
        <p:nvPicPr>
          <p:cNvPr id="12" name="Picture 11">
            <a:extLst>
              <a:ext uri="{FF2B5EF4-FFF2-40B4-BE49-F238E27FC236}">
                <a16:creationId xmlns:a16="http://schemas.microsoft.com/office/drawing/2014/main" id="{6ABDA9ED-988B-4A5C-957B-ED0E7530C3DA}"/>
              </a:ext>
            </a:extLst>
          </p:cNvPr>
          <p:cNvPicPr>
            <a:picLocks noChangeAspect="1"/>
          </p:cNvPicPr>
          <p:nvPr/>
        </p:nvPicPr>
        <p:blipFill>
          <a:blip r:embed="rId5"/>
          <a:stretch>
            <a:fillRect/>
          </a:stretch>
        </p:blipFill>
        <p:spPr>
          <a:xfrm>
            <a:off x="8158059" y="1124512"/>
            <a:ext cx="2804403" cy="4608975"/>
          </a:xfrm>
          <a:prstGeom prst="rect">
            <a:avLst/>
          </a:prstGeom>
        </p:spPr>
      </p:pic>
      <p:pic>
        <p:nvPicPr>
          <p:cNvPr id="13" name="Picture 12">
            <a:extLst>
              <a:ext uri="{FF2B5EF4-FFF2-40B4-BE49-F238E27FC236}">
                <a16:creationId xmlns:a16="http://schemas.microsoft.com/office/drawing/2014/main" id="{605AF37B-F48B-46B2-B1A8-B8D78ED0AE27}"/>
              </a:ext>
            </a:extLst>
          </p:cNvPr>
          <p:cNvPicPr>
            <a:picLocks noChangeAspect="1"/>
          </p:cNvPicPr>
          <p:nvPr/>
        </p:nvPicPr>
        <p:blipFill>
          <a:blip r:embed="rId6"/>
          <a:stretch>
            <a:fillRect/>
          </a:stretch>
        </p:blipFill>
        <p:spPr>
          <a:xfrm>
            <a:off x="4774667" y="1124512"/>
            <a:ext cx="2798307" cy="4608975"/>
          </a:xfrm>
          <a:prstGeom prst="rect">
            <a:avLst/>
          </a:prstGeom>
        </p:spPr>
      </p:pic>
      <p:pic>
        <p:nvPicPr>
          <p:cNvPr id="14" name="Picture 13">
            <a:extLst>
              <a:ext uri="{FF2B5EF4-FFF2-40B4-BE49-F238E27FC236}">
                <a16:creationId xmlns:a16="http://schemas.microsoft.com/office/drawing/2014/main" id="{B5741FCB-992E-4BD3-ADA7-A8F44CC8854D}"/>
              </a:ext>
            </a:extLst>
          </p:cNvPr>
          <p:cNvPicPr>
            <a:picLocks noChangeAspect="1"/>
          </p:cNvPicPr>
          <p:nvPr/>
        </p:nvPicPr>
        <p:blipFill>
          <a:blip r:embed="rId7"/>
          <a:stretch>
            <a:fillRect/>
          </a:stretch>
        </p:blipFill>
        <p:spPr>
          <a:xfrm>
            <a:off x="1315924" y="1124512"/>
            <a:ext cx="2798307" cy="4608975"/>
          </a:xfrm>
          <a:prstGeom prst="rect">
            <a:avLst/>
          </a:prstGeom>
        </p:spPr>
      </p:pic>
      <p:pic>
        <p:nvPicPr>
          <p:cNvPr id="19" name="Picture 18">
            <a:extLst>
              <a:ext uri="{FF2B5EF4-FFF2-40B4-BE49-F238E27FC236}">
                <a16:creationId xmlns:a16="http://schemas.microsoft.com/office/drawing/2014/main" id="{93E7B8F5-D6B4-4780-99AA-016872C4BC04}"/>
              </a:ext>
            </a:extLst>
          </p:cNvPr>
          <p:cNvPicPr>
            <a:picLocks noChangeAspect="1"/>
          </p:cNvPicPr>
          <p:nvPr/>
        </p:nvPicPr>
        <p:blipFill>
          <a:blip r:embed="rId8"/>
          <a:srcRect/>
          <a:stretch/>
        </p:blipFill>
        <p:spPr>
          <a:xfrm>
            <a:off x="-2035793" y="1121464"/>
            <a:ext cx="2687338" cy="4615072"/>
          </a:xfrm>
          <a:prstGeom prst="rect">
            <a:avLst/>
          </a:prstGeom>
        </p:spPr>
      </p:pic>
      <p:pic>
        <p:nvPicPr>
          <p:cNvPr id="20" name="Picture 19">
            <a:extLst>
              <a:ext uri="{FF2B5EF4-FFF2-40B4-BE49-F238E27FC236}">
                <a16:creationId xmlns:a16="http://schemas.microsoft.com/office/drawing/2014/main" id="{916F291D-182A-4644-B48D-3FDD75FF2D12}"/>
              </a:ext>
            </a:extLst>
          </p:cNvPr>
          <p:cNvPicPr>
            <a:picLocks noChangeAspect="1"/>
          </p:cNvPicPr>
          <p:nvPr/>
        </p:nvPicPr>
        <p:blipFill>
          <a:blip r:embed="rId9"/>
          <a:srcRect/>
          <a:stretch/>
        </p:blipFill>
        <p:spPr>
          <a:xfrm>
            <a:off x="11649693" y="1121464"/>
            <a:ext cx="2687338" cy="4615072"/>
          </a:xfrm>
          <a:prstGeom prst="rect">
            <a:avLst/>
          </a:prstGeom>
        </p:spPr>
      </p:pic>
      <p:grpSp>
        <p:nvGrpSpPr>
          <p:cNvPr id="68" name="filler">
            <a:extLst>
              <a:ext uri="{FF2B5EF4-FFF2-40B4-BE49-F238E27FC236}">
                <a16:creationId xmlns:a16="http://schemas.microsoft.com/office/drawing/2014/main" id="{53EFC5A8-6B55-4C46-B53D-35AFF0D28BB1}"/>
              </a:ext>
            </a:extLst>
          </p:cNvPr>
          <p:cNvGrpSpPr/>
          <p:nvPr/>
        </p:nvGrpSpPr>
        <p:grpSpPr>
          <a:xfrm>
            <a:off x="8225179" y="536504"/>
            <a:ext cx="2691904" cy="5788332"/>
            <a:chOff x="1355061" y="551018"/>
            <a:chExt cx="2691904" cy="5788332"/>
          </a:xfrm>
        </p:grpSpPr>
        <p:sp>
          <p:nvSpPr>
            <p:cNvPr id="69" name="Rectangle: Top Corners Rounded 16">
              <a:extLst>
                <a:ext uri="{FF2B5EF4-FFF2-40B4-BE49-F238E27FC236}">
                  <a16:creationId xmlns:a16="http://schemas.microsoft.com/office/drawing/2014/main" id="{E5A252DC-580A-491F-8D90-FA472E9665EF}"/>
                </a:ext>
              </a:extLst>
            </p:cNvPr>
            <p:cNvSpPr/>
            <p:nvPr/>
          </p:nvSpPr>
          <p:spPr>
            <a:xfrm rot="10800000">
              <a:off x="1358838" y="5705702"/>
              <a:ext cx="2688125" cy="633648"/>
            </a:xfrm>
            <a:prstGeom prst="round2SameRect">
              <a:avLst>
                <a:gd name="adj1" fmla="val 48293"/>
                <a:gd name="adj2" fmla="val 0"/>
              </a:avLst>
            </a:prstGeom>
            <a:solidFill>
              <a:srgbClr val="FAFAFA"/>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70" name="Rectangle: Top Corners Rounded 14">
              <a:extLst>
                <a:ext uri="{FF2B5EF4-FFF2-40B4-BE49-F238E27FC236}">
                  <a16:creationId xmlns:a16="http://schemas.microsoft.com/office/drawing/2014/main" id="{DEDBD5D1-6609-4ED9-B8A8-E2ABA585B9FF}"/>
                </a:ext>
              </a:extLst>
            </p:cNvPr>
            <p:cNvSpPr/>
            <p:nvPr/>
          </p:nvSpPr>
          <p:spPr>
            <a:xfrm>
              <a:off x="1355061" y="551018"/>
              <a:ext cx="2691904" cy="653502"/>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grpSp>
        <p:nvGrpSpPr>
          <p:cNvPr id="88" name="filler">
            <a:extLst>
              <a:ext uri="{FF2B5EF4-FFF2-40B4-BE49-F238E27FC236}">
                <a16:creationId xmlns:a16="http://schemas.microsoft.com/office/drawing/2014/main" id="{AA5A1D56-C09D-419F-95EE-CA735EC3442A}"/>
              </a:ext>
            </a:extLst>
          </p:cNvPr>
          <p:cNvGrpSpPr/>
          <p:nvPr/>
        </p:nvGrpSpPr>
        <p:grpSpPr>
          <a:xfrm>
            <a:off x="11666865" y="536504"/>
            <a:ext cx="2691904" cy="5788332"/>
            <a:chOff x="1355061" y="551018"/>
            <a:chExt cx="2691904" cy="5788332"/>
          </a:xfrm>
        </p:grpSpPr>
        <p:sp>
          <p:nvSpPr>
            <p:cNvPr id="91" name="Rectangle: Top Corners Rounded 16">
              <a:extLst>
                <a:ext uri="{FF2B5EF4-FFF2-40B4-BE49-F238E27FC236}">
                  <a16:creationId xmlns:a16="http://schemas.microsoft.com/office/drawing/2014/main" id="{4398F3A2-ACF3-444E-8494-39DB6741B4B9}"/>
                </a:ext>
              </a:extLst>
            </p:cNvPr>
            <p:cNvSpPr/>
            <p:nvPr/>
          </p:nvSpPr>
          <p:spPr>
            <a:xfrm rot="10800000">
              <a:off x="1358838" y="5705702"/>
              <a:ext cx="2688125" cy="633648"/>
            </a:xfrm>
            <a:prstGeom prst="round2SameRect">
              <a:avLst>
                <a:gd name="adj1" fmla="val 48293"/>
                <a:gd name="adj2" fmla="val 0"/>
              </a:avLst>
            </a:prstGeom>
            <a:solidFill>
              <a:srgbClr val="FAFAFA"/>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92" name="Rectangle: Top Corners Rounded 14">
              <a:extLst>
                <a:ext uri="{FF2B5EF4-FFF2-40B4-BE49-F238E27FC236}">
                  <a16:creationId xmlns:a16="http://schemas.microsoft.com/office/drawing/2014/main" id="{BD4ECBDA-234B-49B7-A574-CD3FAA8C6CC9}"/>
                </a:ext>
              </a:extLst>
            </p:cNvPr>
            <p:cNvSpPr/>
            <p:nvPr/>
          </p:nvSpPr>
          <p:spPr>
            <a:xfrm>
              <a:off x="1355061" y="551018"/>
              <a:ext cx="2691904" cy="653502"/>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grpSp>
        <p:nvGrpSpPr>
          <p:cNvPr id="93" name="filler">
            <a:extLst>
              <a:ext uri="{FF2B5EF4-FFF2-40B4-BE49-F238E27FC236}">
                <a16:creationId xmlns:a16="http://schemas.microsoft.com/office/drawing/2014/main" id="{CCCB720A-F27F-491D-A6EF-C524A3F7CC9D}"/>
              </a:ext>
            </a:extLst>
          </p:cNvPr>
          <p:cNvGrpSpPr/>
          <p:nvPr/>
        </p:nvGrpSpPr>
        <p:grpSpPr>
          <a:xfrm>
            <a:off x="4788466" y="536504"/>
            <a:ext cx="2691904" cy="5788332"/>
            <a:chOff x="1355061" y="551018"/>
            <a:chExt cx="2691904" cy="5788332"/>
          </a:xfrm>
        </p:grpSpPr>
        <p:sp>
          <p:nvSpPr>
            <p:cNvPr id="94" name="Rectangle: Top Corners Rounded 16">
              <a:extLst>
                <a:ext uri="{FF2B5EF4-FFF2-40B4-BE49-F238E27FC236}">
                  <a16:creationId xmlns:a16="http://schemas.microsoft.com/office/drawing/2014/main" id="{8B0AF49C-9E5A-4BFD-9401-64EB266ECD47}"/>
                </a:ext>
              </a:extLst>
            </p:cNvPr>
            <p:cNvSpPr/>
            <p:nvPr/>
          </p:nvSpPr>
          <p:spPr>
            <a:xfrm rot="10800000">
              <a:off x="1358838" y="5705702"/>
              <a:ext cx="2688125" cy="633648"/>
            </a:xfrm>
            <a:prstGeom prst="round2SameRect">
              <a:avLst>
                <a:gd name="adj1" fmla="val 48293"/>
                <a:gd name="adj2" fmla="val 0"/>
              </a:avLst>
            </a:prstGeom>
            <a:solidFill>
              <a:srgbClr val="FAFAFA"/>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95" name="Rectangle: Top Corners Rounded 14">
              <a:extLst>
                <a:ext uri="{FF2B5EF4-FFF2-40B4-BE49-F238E27FC236}">
                  <a16:creationId xmlns:a16="http://schemas.microsoft.com/office/drawing/2014/main" id="{D6DD22CA-1BE2-4AF4-8376-EBCC54DCD91F}"/>
                </a:ext>
              </a:extLst>
            </p:cNvPr>
            <p:cNvSpPr/>
            <p:nvPr/>
          </p:nvSpPr>
          <p:spPr>
            <a:xfrm>
              <a:off x="1355061" y="551018"/>
              <a:ext cx="2691904" cy="653502"/>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grpSp>
        <p:nvGrpSpPr>
          <p:cNvPr id="96" name="filler">
            <a:extLst>
              <a:ext uri="{FF2B5EF4-FFF2-40B4-BE49-F238E27FC236}">
                <a16:creationId xmlns:a16="http://schemas.microsoft.com/office/drawing/2014/main" id="{A4889BF0-8339-4181-8F64-FEAFBF045928}"/>
              </a:ext>
            </a:extLst>
          </p:cNvPr>
          <p:cNvGrpSpPr/>
          <p:nvPr/>
        </p:nvGrpSpPr>
        <p:grpSpPr>
          <a:xfrm>
            <a:off x="1364294" y="536504"/>
            <a:ext cx="2691904" cy="5788332"/>
            <a:chOff x="1355061" y="551018"/>
            <a:chExt cx="2691904" cy="5788332"/>
          </a:xfrm>
        </p:grpSpPr>
        <p:sp>
          <p:nvSpPr>
            <p:cNvPr id="97" name="Rectangle: Top Corners Rounded 16">
              <a:extLst>
                <a:ext uri="{FF2B5EF4-FFF2-40B4-BE49-F238E27FC236}">
                  <a16:creationId xmlns:a16="http://schemas.microsoft.com/office/drawing/2014/main" id="{E5BB442A-4F81-4846-8EC5-90488B23A609}"/>
                </a:ext>
              </a:extLst>
            </p:cNvPr>
            <p:cNvSpPr/>
            <p:nvPr/>
          </p:nvSpPr>
          <p:spPr>
            <a:xfrm rot="10800000">
              <a:off x="1358838" y="5705702"/>
              <a:ext cx="2688125" cy="633648"/>
            </a:xfrm>
            <a:prstGeom prst="round2SameRect">
              <a:avLst>
                <a:gd name="adj1" fmla="val 48293"/>
                <a:gd name="adj2" fmla="val 0"/>
              </a:avLst>
            </a:prstGeom>
            <a:solidFill>
              <a:srgbClr val="FAFAFA"/>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98" name="Rectangle: Top Corners Rounded 14">
              <a:extLst>
                <a:ext uri="{FF2B5EF4-FFF2-40B4-BE49-F238E27FC236}">
                  <a16:creationId xmlns:a16="http://schemas.microsoft.com/office/drawing/2014/main" id="{12D700DC-4EC5-4298-8E82-E8A467A638D6}"/>
                </a:ext>
              </a:extLst>
            </p:cNvPr>
            <p:cNvSpPr/>
            <p:nvPr/>
          </p:nvSpPr>
          <p:spPr>
            <a:xfrm>
              <a:off x="1355061" y="551018"/>
              <a:ext cx="2691904" cy="653502"/>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grpSp>
        <p:nvGrpSpPr>
          <p:cNvPr id="99" name="filler">
            <a:extLst>
              <a:ext uri="{FF2B5EF4-FFF2-40B4-BE49-F238E27FC236}">
                <a16:creationId xmlns:a16="http://schemas.microsoft.com/office/drawing/2014/main" id="{9D8647F6-64D8-40A2-94B8-168515634909}"/>
              </a:ext>
            </a:extLst>
          </p:cNvPr>
          <p:cNvGrpSpPr/>
          <p:nvPr/>
        </p:nvGrpSpPr>
        <p:grpSpPr>
          <a:xfrm>
            <a:off x="-2040152" y="536504"/>
            <a:ext cx="2691904" cy="5788332"/>
            <a:chOff x="1355061" y="551018"/>
            <a:chExt cx="2691904" cy="5788332"/>
          </a:xfrm>
        </p:grpSpPr>
        <p:sp>
          <p:nvSpPr>
            <p:cNvPr id="100" name="Rectangle: Top Corners Rounded 16">
              <a:extLst>
                <a:ext uri="{FF2B5EF4-FFF2-40B4-BE49-F238E27FC236}">
                  <a16:creationId xmlns:a16="http://schemas.microsoft.com/office/drawing/2014/main" id="{29736EB4-4362-4F57-B541-F2D992DF7D15}"/>
                </a:ext>
              </a:extLst>
            </p:cNvPr>
            <p:cNvSpPr/>
            <p:nvPr/>
          </p:nvSpPr>
          <p:spPr>
            <a:xfrm rot="10800000">
              <a:off x="1358838" y="5705702"/>
              <a:ext cx="2688125" cy="633648"/>
            </a:xfrm>
            <a:prstGeom prst="round2SameRect">
              <a:avLst>
                <a:gd name="adj1" fmla="val 48293"/>
                <a:gd name="adj2" fmla="val 0"/>
              </a:avLst>
            </a:prstGeom>
            <a:solidFill>
              <a:srgbClr val="FAFAFA"/>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01" name="Rectangle: Top Corners Rounded 14">
              <a:extLst>
                <a:ext uri="{FF2B5EF4-FFF2-40B4-BE49-F238E27FC236}">
                  <a16:creationId xmlns:a16="http://schemas.microsoft.com/office/drawing/2014/main" id="{D854B4F1-CBE1-41CA-AFDD-BD61CD2574E9}"/>
                </a:ext>
              </a:extLst>
            </p:cNvPr>
            <p:cNvSpPr/>
            <p:nvPr/>
          </p:nvSpPr>
          <p:spPr>
            <a:xfrm>
              <a:off x="1355061" y="551018"/>
              <a:ext cx="2691904" cy="653502"/>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pic>
        <p:nvPicPr>
          <p:cNvPr id="52" name="Picture 51">
            <a:extLst>
              <a:ext uri="{FF2B5EF4-FFF2-40B4-BE49-F238E27FC236}">
                <a16:creationId xmlns:a16="http://schemas.microsoft.com/office/drawing/2014/main" id="{9F714535-3649-44DC-93B5-EE06E35DAE7C}"/>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2705749" y="164042"/>
            <a:ext cx="3748604" cy="6773136"/>
          </a:xfrm>
          <a:prstGeom prst="rect">
            <a:avLst/>
          </a:prstGeom>
        </p:spPr>
      </p:pic>
      <p:pic>
        <p:nvPicPr>
          <p:cNvPr id="57" name="Picture 56" descr="A picture containing shape&#10;&#10;Description automatically generated">
            <a:extLst>
              <a:ext uri="{FF2B5EF4-FFF2-40B4-BE49-F238E27FC236}">
                <a16:creationId xmlns:a16="http://schemas.microsoft.com/office/drawing/2014/main" id="{6C934B8C-017B-CA4E-9E3D-F7C16EFE54F3}"/>
              </a:ext>
            </a:extLst>
          </p:cNvPr>
          <p:cNvPicPr>
            <a:picLocks noChangeAspect="1"/>
          </p:cNvPicPr>
          <p:nvPr/>
        </p:nvPicPr>
        <p:blipFill rotWithShape="1">
          <a:blip r:embed="rId10"/>
          <a:srcRect l="39777" t="1548" r="39635" b="42766"/>
          <a:stretch/>
        </p:blipFill>
        <p:spPr>
          <a:xfrm>
            <a:off x="425835" y="-241141"/>
            <a:ext cx="4592796" cy="6987610"/>
          </a:xfrm>
          <a:prstGeom prst="rect">
            <a:avLst/>
          </a:prstGeom>
        </p:spPr>
      </p:pic>
      <p:pic>
        <p:nvPicPr>
          <p:cNvPr id="60" name="Picture 59" descr="A picture containing shape&#10;&#10;Description automatically generated">
            <a:extLst>
              <a:ext uri="{FF2B5EF4-FFF2-40B4-BE49-F238E27FC236}">
                <a16:creationId xmlns:a16="http://schemas.microsoft.com/office/drawing/2014/main" id="{AC459EC2-8CD6-F549-AA56-27BE1932BD4A}"/>
              </a:ext>
            </a:extLst>
          </p:cNvPr>
          <p:cNvPicPr>
            <a:picLocks noChangeAspect="1"/>
          </p:cNvPicPr>
          <p:nvPr/>
        </p:nvPicPr>
        <p:blipFill rotWithShape="1">
          <a:blip r:embed="rId10"/>
          <a:srcRect l="39777" t="1548" r="39635" b="42766"/>
          <a:stretch/>
        </p:blipFill>
        <p:spPr>
          <a:xfrm>
            <a:off x="3855999" y="-241141"/>
            <a:ext cx="4592796" cy="6987610"/>
          </a:xfrm>
          <a:prstGeom prst="rect">
            <a:avLst/>
          </a:prstGeom>
        </p:spPr>
      </p:pic>
      <p:pic>
        <p:nvPicPr>
          <p:cNvPr id="61" name="Picture 60" descr="A picture containing shape&#10;&#10;Description automatically generated">
            <a:extLst>
              <a:ext uri="{FF2B5EF4-FFF2-40B4-BE49-F238E27FC236}">
                <a16:creationId xmlns:a16="http://schemas.microsoft.com/office/drawing/2014/main" id="{FBC852A6-A7AF-DE44-AF0C-42574354FA37}"/>
              </a:ext>
            </a:extLst>
          </p:cNvPr>
          <p:cNvPicPr>
            <a:picLocks noChangeAspect="1"/>
          </p:cNvPicPr>
          <p:nvPr/>
        </p:nvPicPr>
        <p:blipFill rotWithShape="1">
          <a:blip r:embed="rId10"/>
          <a:srcRect l="39777" t="1548" r="39635" b="42766"/>
          <a:stretch/>
        </p:blipFill>
        <p:spPr>
          <a:xfrm>
            <a:off x="7286163" y="-241141"/>
            <a:ext cx="4592796" cy="6987610"/>
          </a:xfrm>
          <a:prstGeom prst="rect">
            <a:avLst/>
          </a:prstGeom>
        </p:spPr>
      </p:pic>
      <p:pic>
        <p:nvPicPr>
          <p:cNvPr id="39" name="Picture 38" descr="A picture containing shape&#10;&#10;Description automatically generated">
            <a:extLst>
              <a:ext uri="{FF2B5EF4-FFF2-40B4-BE49-F238E27FC236}">
                <a16:creationId xmlns:a16="http://schemas.microsoft.com/office/drawing/2014/main" id="{91A876F6-18A7-4A95-93D5-FB02F1BA6E09}"/>
              </a:ext>
            </a:extLst>
          </p:cNvPr>
          <p:cNvPicPr>
            <a:picLocks noChangeAspect="1"/>
          </p:cNvPicPr>
          <p:nvPr/>
        </p:nvPicPr>
        <p:blipFill rotWithShape="1">
          <a:blip r:embed="rId10"/>
          <a:srcRect l="39777" t="1548" r="39635" b="42766"/>
          <a:stretch/>
        </p:blipFill>
        <p:spPr>
          <a:xfrm>
            <a:off x="10724076" y="-241141"/>
            <a:ext cx="4592796" cy="6987610"/>
          </a:xfrm>
          <a:prstGeom prst="rect">
            <a:avLst/>
          </a:prstGeom>
        </p:spPr>
      </p:pic>
      <p:sp>
        <p:nvSpPr>
          <p:cNvPr id="47" name="TextBox 46">
            <a:extLst>
              <a:ext uri="{FF2B5EF4-FFF2-40B4-BE49-F238E27FC236}">
                <a16:creationId xmlns:a16="http://schemas.microsoft.com/office/drawing/2014/main" id="{28BFFFAE-C048-4409-9CE0-DC0A4E472C7C}"/>
              </a:ext>
            </a:extLst>
          </p:cNvPr>
          <p:cNvSpPr txBox="1"/>
          <p:nvPr/>
        </p:nvSpPr>
        <p:spPr>
          <a:xfrm>
            <a:off x="9754367" y="6505366"/>
            <a:ext cx="2362200" cy="276999"/>
          </a:xfrm>
          <a:prstGeom prst="rect">
            <a:avLst/>
          </a:prstGeom>
          <a:noFill/>
        </p:spPr>
        <p:txBody>
          <a:bodyPr wrap="square">
            <a:spAutoFit/>
          </a:bodyPr>
          <a:lstStyle/>
          <a:p>
            <a:r>
              <a:rPr lang="en-US" sz="1200" i="1" dirty="0">
                <a:solidFill>
                  <a:schemeClr val="accent2">
                    <a:lumMod val="60000"/>
                    <a:lumOff val="40000"/>
                  </a:schemeClr>
                </a:solidFill>
                <a:latin typeface="+mj-lt"/>
              </a:rPr>
              <a:t>For illustrative purposes only</a:t>
            </a:r>
            <a:endParaRPr lang="en-US" sz="1200" dirty="0"/>
          </a:p>
        </p:txBody>
      </p:sp>
    </p:spTree>
    <p:extLst>
      <p:ext uri="{BB962C8B-B14F-4D97-AF65-F5344CB8AC3E}">
        <p14:creationId xmlns:p14="http://schemas.microsoft.com/office/powerpoint/2010/main" val="243619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 name="Group 105">
            <a:extLst>
              <a:ext uri="{FF2B5EF4-FFF2-40B4-BE49-F238E27FC236}">
                <a16:creationId xmlns:a16="http://schemas.microsoft.com/office/drawing/2014/main" id="{4E0E4A29-A1E2-4A7E-BC64-F5FFA75CF53F}"/>
              </a:ext>
            </a:extLst>
          </p:cNvPr>
          <p:cNvGrpSpPr/>
          <p:nvPr/>
        </p:nvGrpSpPr>
        <p:grpSpPr>
          <a:xfrm>
            <a:off x="10457730" y="1542156"/>
            <a:ext cx="1993692" cy="593034"/>
            <a:chOff x="-119920" y="850958"/>
            <a:chExt cx="1993692" cy="593034"/>
          </a:xfrm>
        </p:grpSpPr>
        <p:sp>
          <p:nvSpPr>
            <p:cNvPr id="107" name="Freeform 5">
              <a:extLst>
                <a:ext uri="{FF2B5EF4-FFF2-40B4-BE49-F238E27FC236}">
                  <a16:creationId xmlns:a16="http://schemas.microsoft.com/office/drawing/2014/main" id="{D824DBFC-6B7A-4CA8-B160-73377EC4AEF4}"/>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108" name="Freeform 5">
              <a:extLst>
                <a:ext uri="{FF2B5EF4-FFF2-40B4-BE49-F238E27FC236}">
                  <a16:creationId xmlns:a16="http://schemas.microsoft.com/office/drawing/2014/main" id="{55AF3340-EFE8-4D2F-A0EE-EAD38E4E9C33}"/>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109" name="Freeform 5">
              <a:extLst>
                <a:ext uri="{FF2B5EF4-FFF2-40B4-BE49-F238E27FC236}">
                  <a16:creationId xmlns:a16="http://schemas.microsoft.com/office/drawing/2014/main" id="{32AFB08D-5C56-4CF5-AD67-ADD02687A6F2}"/>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6"/>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pic>
        <p:nvPicPr>
          <p:cNvPr id="99" name="Picture 98" descr="Shape, rectangle, square&#10;&#10;Description automatically generated">
            <a:extLst>
              <a:ext uri="{FF2B5EF4-FFF2-40B4-BE49-F238E27FC236}">
                <a16:creationId xmlns:a16="http://schemas.microsoft.com/office/drawing/2014/main" id="{4926F2EB-DF36-4A74-8E68-C2C68D83FC40}"/>
              </a:ext>
            </a:extLst>
          </p:cNvPr>
          <p:cNvPicPr>
            <a:picLocks noChangeAspect="1"/>
          </p:cNvPicPr>
          <p:nvPr/>
        </p:nvPicPr>
        <p:blipFill rotWithShape="1">
          <a:blip r:embed="rId3"/>
          <a:srcRect t="-1" b="97"/>
          <a:stretch/>
        </p:blipFill>
        <p:spPr>
          <a:xfrm>
            <a:off x="1345520" y="976992"/>
            <a:ext cx="9500961" cy="5881008"/>
          </a:xfrm>
          <a:prstGeom prst="rect">
            <a:avLst/>
          </a:prstGeom>
        </p:spPr>
      </p:pic>
      <p:sp>
        <p:nvSpPr>
          <p:cNvPr id="7" name="Rectangle: Rounded Corners 6">
            <a:extLst>
              <a:ext uri="{FF2B5EF4-FFF2-40B4-BE49-F238E27FC236}">
                <a16:creationId xmlns:a16="http://schemas.microsoft.com/office/drawing/2014/main" id="{B797836A-B854-4C9A-B5EE-E79BC60DA04B}"/>
              </a:ext>
            </a:extLst>
          </p:cNvPr>
          <p:cNvSpPr/>
          <p:nvPr/>
        </p:nvSpPr>
        <p:spPr>
          <a:xfrm rot="5400000">
            <a:off x="3626353" y="-1150303"/>
            <a:ext cx="4838697" cy="9158610"/>
          </a:xfrm>
          <a:prstGeom prst="roundRect">
            <a:avLst>
              <a:gd name="adj" fmla="val 1144"/>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3" name="Rectangle: Top Corners Rounded 22">
            <a:extLst>
              <a:ext uri="{FF2B5EF4-FFF2-40B4-BE49-F238E27FC236}">
                <a16:creationId xmlns:a16="http://schemas.microsoft.com/office/drawing/2014/main" id="{0FAF46E7-D332-4EEE-B1F7-C9FC60A0843D}"/>
              </a:ext>
            </a:extLst>
          </p:cNvPr>
          <p:cNvSpPr/>
          <p:nvPr/>
        </p:nvSpPr>
        <p:spPr>
          <a:xfrm rot="5400000">
            <a:off x="7350689" y="2574030"/>
            <a:ext cx="4705350" cy="1843289"/>
          </a:xfrm>
          <a:prstGeom prst="round2SameRect">
            <a:avLst>
              <a:gd name="adj1" fmla="val 4909"/>
              <a:gd name="adj2" fmla="val 0"/>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24" name="Picture 23">
            <a:extLst>
              <a:ext uri="{FF2B5EF4-FFF2-40B4-BE49-F238E27FC236}">
                <a16:creationId xmlns:a16="http://schemas.microsoft.com/office/drawing/2014/main" id="{ED857DB1-3CB1-47C2-ACD4-FD9256DC0D5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781720" y="1359699"/>
            <a:ext cx="1843289" cy="4011444"/>
          </a:xfrm>
          <a:prstGeom prst="rect">
            <a:avLst/>
          </a:prstGeom>
        </p:spPr>
      </p:pic>
      <p:sp>
        <p:nvSpPr>
          <p:cNvPr id="32" name="TextBox 31">
            <a:extLst>
              <a:ext uri="{FF2B5EF4-FFF2-40B4-BE49-F238E27FC236}">
                <a16:creationId xmlns:a16="http://schemas.microsoft.com/office/drawing/2014/main" id="{D40E6875-8455-4178-B560-08AC15E3ECC5}"/>
              </a:ext>
            </a:extLst>
          </p:cNvPr>
          <p:cNvSpPr txBox="1"/>
          <p:nvPr/>
        </p:nvSpPr>
        <p:spPr>
          <a:xfrm>
            <a:off x="9393562" y="4018210"/>
            <a:ext cx="586124" cy="276999"/>
          </a:xfrm>
          <a:prstGeom prst="rect">
            <a:avLst/>
          </a:prstGeom>
          <a:solidFill>
            <a:srgbClr val="F2F2F2"/>
          </a:solidFill>
        </p:spPr>
        <p:txBody>
          <a:bodyPr wrap="square" rtlCol="0" anchor="ctr">
            <a:spAutoFit/>
          </a:bodyPr>
          <a:lstStyle/>
          <a:p>
            <a:pPr algn="ctr"/>
            <a:r>
              <a:rPr lang="en-US" sz="1200" b="1" spc="50">
                <a:solidFill>
                  <a:srgbClr val="605C5C"/>
                </a:solidFill>
              </a:rPr>
              <a:t>$$$</a:t>
            </a:r>
          </a:p>
        </p:txBody>
      </p:sp>
      <p:sp>
        <p:nvSpPr>
          <p:cNvPr id="33" name="TextBox 32">
            <a:extLst>
              <a:ext uri="{FF2B5EF4-FFF2-40B4-BE49-F238E27FC236}">
                <a16:creationId xmlns:a16="http://schemas.microsoft.com/office/drawing/2014/main" id="{5AB30F10-BD7B-4591-834E-966860B621D3}"/>
              </a:ext>
            </a:extLst>
          </p:cNvPr>
          <p:cNvSpPr txBox="1"/>
          <p:nvPr/>
        </p:nvSpPr>
        <p:spPr>
          <a:xfrm>
            <a:off x="9226875" y="3035528"/>
            <a:ext cx="919498" cy="276999"/>
          </a:xfrm>
          <a:prstGeom prst="rect">
            <a:avLst/>
          </a:prstGeom>
          <a:solidFill>
            <a:srgbClr val="F2F2F2"/>
          </a:solidFill>
        </p:spPr>
        <p:txBody>
          <a:bodyPr wrap="square" rtlCol="0" anchor="ctr">
            <a:spAutoFit/>
          </a:bodyPr>
          <a:lstStyle/>
          <a:p>
            <a:pPr algn="ctr"/>
            <a:r>
              <a:rPr lang="en-US" sz="1200" b="1" spc="-20">
                <a:solidFill>
                  <a:srgbClr val="605C5C"/>
                </a:solidFill>
              </a:rPr>
              <a:t>Neutral</a:t>
            </a:r>
          </a:p>
        </p:txBody>
      </p:sp>
      <p:sp>
        <p:nvSpPr>
          <p:cNvPr id="34" name="TextBox 33">
            <a:extLst>
              <a:ext uri="{FF2B5EF4-FFF2-40B4-BE49-F238E27FC236}">
                <a16:creationId xmlns:a16="http://schemas.microsoft.com/office/drawing/2014/main" id="{789E9A35-773A-476E-BF23-73981F74C6F5}"/>
              </a:ext>
            </a:extLst>
          </p:cNvPr>
          <p:cNvSpPr txBox="1"/>
          <p:nvPr/>
        </p:nvSpPr>
        <p:spPr>
          <a:xfrm>
            <a:off x="9226875" y="3247287"/>
            <a:ext cx="919498" cy="230832"/>
          </a:xfrm>
          <a:prstGeom prst="rect">
            <a:avLst/>
          </a:prstGeom>
          <a:solidFill>
            <a:srgbClr val="F2F2F2"/>
          </a:solidFill>
        </p:spPr>
        <p:txBody>
          <a:bodyPr wrap="square" rtlCol="0" anchor="ctr">
            <a:spAutoFit/>
          </a:bodyPr>
          <a:lstStyle/>
          <a:p>
            <a:pPr algn="ctr"/>
            <a:r>
              <a:rPr lang="en-US" sz="900" spc="-30"/>
              <a:t>Happiness</a:t>
            </a:r>
          </a:p>
        </p:txBody>
      </p:sp>
      <p:sp>
        <p:nvSpPr>
          <p:cNvPr id="35" name="TextBox 34">
            <a:extLst>
              <a:ext uri="{FF2B5EF4-FFF2-40B4-BE49-F238E27FC236}">
                <a16:creationId xmlns:a16="http://schemas.microsoft.com/office/drawing/2014/main" id="{F86FBE1A-8177-4243-8A88-F84DDDC08C63}"/>
              </a:ext>
            </a:extLst>
          </p:cNvPr>
          <p:cNvSpPr txBox="1"/>
          <p:nvPr/>
        </p:nvSpPr>
        <p:spPr>
          <a:xfrm>
            <a:off x="9226875" y="4233476"/>
            <a:ext cx="919498" cy="230832"/>
          </a:xfrm>
          <a:prstGeom prst="rect">
            <a:avLst/>
          </a:prstGeom>
          <a:solidFill>
            <a:srgbClr val="F2F2F2"/>
          </a:solidFill>
        </p:spPr>
        <p:txBody>
          <a:bodyPr wrap="square" rtlCol="0" anchor="ctr">
            <a:spAutoFit/>
          </a:bodyPr>
          <a:lstStyle/>
          <a:p>
            <a:pPr algn="ctr"/>
            <a:r>
              <a:rPr lang="en-US" sz="900" spc="-30"/>
              <a:t>Total Cash</a:t>
            </a:r>
          </a:p>
        </p:txBody>
      </p:sp>
      <p:sp>
        <p:nvSpPr>
          <p:cNvPr id="36" name="TextBox 35">
            <a:extLst>
              <a:ext uri="{FF2B5EF4-FFF2-40B4-BE49-F238E27FC236}">
                <a16:creationId xmlns:a16="http://schemas.microsoft.com/office/drawing/2014/main" id="{9FCCF66B-F5D5-4208-828F-85EF7F9A0754}"/>
              </a:ext>
            </a:extLst>
          </p:cNvPr>
          <p:cNvSpPr txBox="1"/>
          <p:nvPr/>
        </p:nvSpPr>
        <p:spPr>
          <a:xfrm>
            <a:off x="9035422" y="2278647"/>
            <a:ext cx="1348124" cy="307777"/>
          </a:xfrm>
          <a:prstGeom prst="rect">
            <a:avLst/>
          </a:prstGeom>
          <a:solidFill>
            <a:srgbClr val="F2F2F2"/>
          </a:solidFill>
        </p:spPr>
        <p:txBody>
          <a:bodyPr wrap="square" rtlCol="0" anchor="ctr">
            <a:spAutoFit/>
          </a:bodyPr>
          <a:lstStyle/>
          <a:p>
            <a:pPr algn="ctr"/>
            <a:r>
              <a:rPr lang="en-US" sz="1400" b="1" spc="-20">
                <a:solidFill>
                  <a:srgbClr val="605C5C"/>
                </a:solidFill>
              </a:rPr>
              <a:t>Taylor’s Stats</a:t>
            </a:r>
          </a:p>
        </p:txBody>
      </p:sp>
      <p:pic>
        <p:nvPicPr>
          <p:cNvPr id="41" name="Picture 40">
            <a:extLst>
              <a:ext uri="{FF2B5EF4-FFF2-40B4-BE49-F238E27FC236}">
                <a16:creationId xmlns:a16="http://schemas.microsoft.com/office/drawing/2014/main" id="{679F0E6E-67AD-4115-BFDF-8F360F2DEAF4}"/>
              </a:ext>
            </a:extLst>
          </p:cNvPr>
          <p:cNvPicPr>
            <a:picLocks noChangeAspect="1"/>
          </p:cNvPicPr>
          <p:nvPr/>
        </p:nvPicPr>
        <p:blipFill rotWithShape="1">
          <a:blip r:embed="rId5"/>
          <a:srcRect l="5919" r="20830" b="71328"/>
          <a:stretch/>
        </p:blipFill>
        <p:spPr>
          <a:xfrm>
            <a:off x="3144525" y="1381545"/>
            <a:ext cx="4997758" cy="1280705"/>
          </a:xfrm>
          <a:prstGeom prst="rect">
            <a:avLst/>
          </a:prstGeom>
        </p:spPr>
      </p:pic>
      <p:sp>
        <p:nvSpPr>
          <p:cNvPr id="43" name="Rectangle: Single Corner Rounded 42">
            <a:extLst>
              <a:ext uri="{FF2B5EF4-FFF2-40B4-BE49-F238E27FC236}">
                <a16:creationId xmlns:a16="http://schemas.microsoft.com/office/drawing/2014/main" id="{277AED20-756E-4940-9E76-1AEB0879DC59}"/>
              </a:ext>
            </a:extLst>
          </p:cNvPr>
          <p:cNvSpPr/>
          <p:nvPr/>
        </p:nvSpPr>
        <p:spPr>
          <a:xfrm>
            <a:off x="3267237" y="2538630"/>
            <a:ext cx="5403719" cy="617217"/>
          </a:xfrm>
          <a:prstGeom prst="round1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42" name="TextBox 41">
            <a:extLst>
              <a:ext uri="{FF2B5EF4-FFF2-40B4-BE49-F238E27FC236}">
                <a16:creationId xmlns:a16="http://schemas.microsoft.com/office/drawing/2014/main" id="{FE0CF3DC-69A0-4474-A9B9-6650B2DE6D7E}"/>
              </a:ext>
            </a:extLst>
          </p:cNvPr>
          <p:cNvSpPr txBox="1"/>
          <p:nvPr/>
        </p:nvSpPr>
        <p:spPr>
          <a:xfrm>
            <a:off x="4192712" y="2662250"/>
            <a:ext cx="3690258" cy="461665"/>
          </a:xfrm>
          <a:prstGeom prst="rect">
            <a:avLst/>
          </a:prstGeom>
          <a:solidFill>
            <a:schemeClr val="bg1"/>
          </a:solidFill>
        </p:spPr>
        <p:txBody>
          <a:bodyPr wrap="square" rtlCol="0" anchor="ctr">
            <a:spAutoFit/>
          </a:bodyPr>
          <a:lstStyle/>
          <a:p>
            <a:pPr algn="ctr"/>
            <a:r>
              <a:rPr lang="en-US" sz="1200" b="0" i="0">
                <a:solidFill>
                  <a:srgbClr val="000000"/>
                </a:solidFill>
                <a:effectLst/>
                <a:latin typeface="FidelitySans-Regular" panose="020B0503030202020204" pitchFamily="34" charset="0"/>
              </a:rPr>
              <a:t>Help Taylor make smart money choices.</a:t>
            </a:r>
            <a:br>
              <a:rPr lang="en-US" sz="1200" b="0" i="0">
                <a:solidFill>
                  <a:srgbClr val="000000"/>
                </a:solidFill>
                <a:effectLst/>
                <a:latin typeface="FidelitySans-Regular" panose="020B0503030202020204" pitchFamily="34" charset="0"/>
              </a:rPr>
            </a:br>
            <a:r>
              <a:rPr lang="en-US" sz="1200"/>
              <a:t>Choose an option below.</a:t>
            </a:r>
          </a:p>
        </p:txBody>
      </p:sp>
      <p:pic>
        <p:nvPicPr>
          <p:cNvPr id="80" name="Picture 79">
            <a:extLst>
              <a:ext uri="{FF2B5EF4-FFF2-40B4-BE49-F238E27FC236}">
                <a16:creationId xmlns:a16="http://schemas.microsoft.com/office/drawing/2014/main" id="{BFF52DA8-A3F5-4D1E-A057-0477959FB3B8}"/>
              </a:ext>
            </a:extLst>
          </p:cNvPr>
          <p:cNvPicPr>
            <a:picLocks noChangeAspect="1"/>
          </p:cNvPicPr>
          <p:nvPr/>
        </p:nvPicPr>
        <p:blipFill rotWithShape="1">
          <a:blip r:embed="rId5"/>
          <a:srcRect l="11729" t="64628" r="15670" b="8325"/>
          <a:stretch/>
        </p:blipFill>
        <p:spPr>
          <a:xfrm>
            <a:off x="3557242" y="4163006"/>
            <a:ext cx="4953505" cy="1208137"/>
          </a:xfrm>
          <a:prstGeom prst="rect">
            <a:avLst/>
          </a:prstGeom>
        </p:spPr>
      </p:pic>
      <p:sp>
        <p:nvSpPr>
          <p:cNvPr id="81" name="TextBox 80">
            <a:extLst>
              <a:ext uri="{FF2B5EF4-FFF2-40B4-BE49-F238E27FC236}">
                <a16:creationId xmlns:a16="http://schemas.microsoft.com/office/drawing/2014/main" id="{3B5FA176-8953-460E-8407-2F5178C2916E}"/>
              </a:ext>
            </a:extLst>
          </p:cNvPr>
          <p:cNvSpPr txBox="1"/>
          <p:nvPr/>
        </p:nvSpPr>
        <p:spPr>
          <a:xfrm>
            <a:off x="3912745" y="3332750"/>
            <a:ext cx="746370" cy="230832"/>
          </a:xfrm>
          <a:prstGeom prst="rect">
            <a:avLst/>
          </a:prstGeom>
          <a:solidFill>
            <a:schemeClr val="bg1"/>
          </a:solidFill>
        </p:spPr>
        <p:txBody>
          <a:bodyPr wrap="square" rtlCol="0" anchor="ctr">
            <a:spAutoFit/>
          </a:bodyPr>
          <a:lstStyle/>
          <a:p>
            <a:pPr algn="ctr"/>
            <a:r>
              <a:rPr lang="en-US" sz="900" spc="-20">
                <a:solidFill>
                  <a:srgbClr val="605C5C"/>
                </a:solidFill>
              </a:rPr>
              <a:t>Title</a:t>
            </a:r>
          </a:p>
        </p:txBody>
      </p:sp>
      <p:sp>
        <p:nvSpPr>
          <p:cNvPr id="82" name="TextBox 81">
            <a:extLst>
              <a:ext uri="{FF2B5EF4-FFF2-40B4-BE49-F238E27FC236}">
                <a16:creationId xmlns:a16="http://schemas.microsoft.com/office/drawing/2014/main" id="{302FE2FD-5693-46E2-A3D8-D2AAE853286A}"/>
              </a:ext>
            </a:extLst>
          </p:cNvPr>
          <p:cNvSpPr txBox="1"/>
          <p:nvPr/>
        </p:nvSpPr>
        <p:spPr>
          <a:xfrm>
            <a:off x="3611869" y="3496673"/>
            <a:ext cx="1348122" cy="369332"/>
          </a:xfrm>
          <a:prstGeom prst="rect">
            <a:avLst/>
          </a:prstGeom>
          <a:solidFill>
            <a:schemeClr val="bg1"/>
          </a:solidFill>
        </p:spPr>
        <p:txBody>
          <a:bodyPr wrap="square" rtlCol="0" anchor="ctr">
            <a:spAutoFit/>
          </a:bodyPr>
          <a:lstStyle/>
          <a:p>
            <a:pPr algn="ctr"/>
            <a:r>
              <a:rPr lang="en-US" spc="-20"/>
              <a:t>Option A</a:t>
            </a:r>
          </a:p>
        </p:txBody>
      </p:sp>
      <p:sp>
        <p:nvSpPr>
          <p:cNvPr id="83" name="TextBox 82">
            <a:extLst>
              <a:ext uri="{FF2B5EF4-FFF2-40B4-BE49-F238E27FC236}">
                <a16:creationId xmlns:a16="http://schemas.microsoft.com/office/drawing/2014/main" id="{BCCA4C26-8B79-4D6E-AD08-08036DF225B3}"/>
              </a:ext>
            </a:extLst>
          </p:cNvPr>
          <p:cNvSpPr txBox="1"/>
          <p:nvPr/>
        </p:nvSpPr>
        <p:spPr>
          <a:xfrm>
            <a:off x="3414034" y="3860583"/>
            <a:ext cx="1564558" cy="230832"/>
          </a:xfrm>
          <a:prstGeom prst="rect">
            <a:avLst/>
          </a:prstGeom>
          <a:solidFill>
            <a:schemeClr val="bg1"/>
          </a:solidFill>
        </p:spPr>
        <p:txBody>
          <a:bodyPr wrap="square" rtlCol="0" anchor="ctr">
            <a:spAutoFit/>
          </a:bodyPr>
          <a:lstStyle/>
          <a:p>
            <a:pPr algn="ctr"/>
            <a:r>
              <a:rPr lang="en-US" sz="900" spc="-20">
                <a:solidFill>
                  <a:srgbClr val="605C5C"/>
                </a:solidFill>
              </a:rPr>
              <a:t>Subtext</a:t>
            </a:r>
          </a:p>
        </p:txBody>
      </p:sp>
      <p:pic>
        <p:nvPicPr>
          <p:cNvPr id="85" name="Picture 84">
            <a:extLst>
              <a:ext uri="{FF2B5EF4-FFF2-40B4-BE49-F238E27FC236}">
                <a16:creationId xmlns:a16="http://schemas.microsoft.com/office/drawing/2014/main" id="{47FCC52B-2B79-4180-9B87-E0CFC7FFA41C}"/>
              </a:ext>
            </a:extLst>
          </p:cNvPr>
          <p:cNvPicPr>
            <a:picLocks noChangeAspect="1"/>
          </p:cNvPicPr>
          <p:nvPr/>
        </p:nvPicPr>
        <p:blipFill rotWithShape="1">
          <a:blip r:embed="rId5"/>
          <a:srcRect l="29410" t="59202" r="66313" b="35814"/>
          <a:stretch/>
        </p:blipFill>
        <p:spPr>
          <a:xfrm>
            <a:off x="4418665" y="3845779"/>
            <a:ext cx="291835" cy="222628"/>
          </a:xfrm>
          <a:prstGeom prst="rect">
            <a:avLst/>
          </a:prstGeom>
        </p:spPr>
      </p:pic>
      <p:sp>
        <p:nvSpPr>
          <p:cNvPr id="90" name="TextBox 89">
            <a:extLst>
              <a:ext uri="{FF2B5EF4-FFF2-40B4-BE49-F238E27FC236}">
                <a16:creationId xmlns:a16="http://schemas.microsoft.com/office/drawing/2014/main" id="{B81A4789-D101-4E80-9D0A-A8B97E5647F8}"/>
              </a:ext>
            </a:extLst>
          </p:cNvPr>
          <p:cNvSpPr txBox="1"/>
          <p:nvPr/>
        </p:nvSpPr>
        <p:spPr>
          <a:xfrm>
            <a:off x="5709132" y="3332750"/>
            <a:ext cx="746370" cy="230832"/>
          </a:xfrm>
          <a:prstGeom prst="rect">
            <a:avLst/>
          </a:prstGeom>
          <a:solidFill>
            <a:schemeClr val="bg1"/>
          </a:solidFill>
        </p:spPr>
        <p:txBody>
          <a:bodyPr wrap="square" rtlCol="0" anchor="ctr">
            <a:spAutoFit/>
          </a:bodyPr>
          <a:lstStyle/>
          <a:p>
            <a:pPr algn="ctr"/>
            <a:r>
              <a:rPr lang="en-US" sz="900" spc="-20">
                <a:solidFill>
                  <a:srgbClr val="605C5C"/>
                </a:solidFill>
              </a:rPr>
              <a:t>Title</a:t>
            </a:r>
          </a:p>
        </p:txBody>
      </p:sp>
      <p:sp>
        <p:nvSpPr>
          <p:cNvPr id="91" name="TextBox 90">
            <a:extLst>
              <a:ext uri="{FF2B5EF4-FFF2-40B4-BE49-F238E27FC236}">
                <a16:creationId xmlns:a16="http://schemas.microsoft.com/office/drawing/2014/main" id="{E2AD9E65-57E1-4382-A47F-73B6ED544277}"/>
              </a:ext>
            </a:extLst>
          </p:cNvPr>
          <p:cNvSpPr txBox="1"/>
          <p:nvPr/>
        </p:nvSpPr>
        <p:spPr>
          <a:xfrm>
            <a:off x="5408256" y="3496673"/>
            <a:ext cx="1348122" cy="369332"/>
          </a:xfrm>
          <a:prstGeom prst="rect">
            <a:avLst/>
          </a:prstGeom>
          <a:solidFill>
            <a:schemeClr val="bg1"/>
          </a:solidFill>
        </p:spPr>
        <p:txBody>
          <a:bodyPr wrap="square" rtlCol="0" anchor="ctr">
            <a:spAutoFit/>
          </a:bodyPr>
          <a:lstStyle/>
          <a:p>
            <a:pPr algn="ctr"/>
            <a:r>
              <a:rPr lang="en-US" spc="-20"/>
              <a:t>Option B</a:t>
            </a:r>
          </a:p>
        </p:txBody>
      </p:sp>
      <p:sp>
        <p:nvSpPr>
          <p:cNvPr id="92" name="TextBox 91">
            <a:extLst>
              <a:ext uri="{FF2B5EF4-FFF2-40B4-BE49-F238E27FC236}">
                <a16:creationId xmlns:a16="http://schemas.microsoft.com/office/drawing/2014/main" id="{527C23A0-BCFB-4DAF-9C75-730589C44514}"/>
              </a:ext>
            </a:extLst>
          </p:cNvPr>
          <p:cNvSpPr txBox="1"/>
          <p:nvPr/>
        </p:nvSpPr>
        <p:spPr>
          <a:xfrm>
            <a:off x="5210421" y="3860583"/>
            <a:ext cx="1564558" cy="230832"/>
          </a:xfrm>
          <a:prstGeom prst="rect">
            <a:avLst/>
          </a:prstGeom>
          <a:solidFill>
            <a:schemeClr val="bg1"/>
          </a:solidFill>
        </p:spPr>
        <p:txBody>
          <a:bodyPr wrap="square" rtlCol="0" anchor="ctr">
            <a:spAutoFit/>
          </a:bodyPr>
          <a:lstStyle/>
          <a:p>
            <a:pPr algn="ctr"/>
            <a:r>
              <a:rPr lang="en-US" sz="900" spc="-20">
                <a:solidFill>
                  <a:srgbClr val="605C5C"/>
                </a:solidFill>
              </a:rPr>
              <a:t>Subtext</a:t>
            </a:r>
          </a:p>
        </p:txBody>
      </p:sp>
      <p:pic>
        <p:nvPicPr>
          <p:cNvPr id="93" name="Picture 92">
            <a:extLst>
              <a:ext uri="{FF2B5EF4-FFF2-40B4-BE49-F238E27FC236}">
                <a16:creationId xmlns:a16="http://schemas.microsoft.com/office/drawing/2014/main" id="{38DC9A9A-5538-4962-AD24-EAC43C2DC034}"/>
              </a:ext>
            </a:extLst>
          </p:cNvPr>
          <p:cNvPicPr>
            <a:picLocks noChangeAspect="1"/>
          </p:cNvPicPr>
          <p:nvPr/>
        </p:nvPicPr>
        <p:blipFill rotWithShape="1">
          <a:blip r:embed="rId5"/>
          <a:srcRect l="29410" t="59202" r="66313" b="35814"/>
          <a:stretch/>
        </p:blipFill>
        <p:spPr>
          <a:xfrm>
            <a:off x="6215052" y="3845779"/>
            <a:ext cx="291835" cy="222628"/>
          </a:xfrm>
          <a:prstGeom prst="rect">
            <a:avLst/>
          </a:prstGeom>
        </p:spPr>
      </p:pic>
      <p:sp>
        <p:nvSpPr>
          <p:cNvPr id="94" name="TextBox 93">
            <a:extLst>
              <a:ext uri="{FF2B5EF4-FFF2-40B4-BE49-F238E27FC236}">
                <a16:creationId xmlns:a16="http://schemas.microsoft.com/office/drawing/2014/main" id="{A9D24315-F02E-46FA-BC94-CD7F258C56EE}"/>
              </a:ext>
            </a:extLst>
          </p:cNvPr>
          <p:cNvSpPr txBox="1"/>
          <p:nvPr/>
        </p:nvSpPr>
        <p:spPr>
          <a:xfrm>
            <a:off x="7461229" y="3332750"/>
            <a:ext cx="746370" cy="230832"/>
          </a:xfrm>
          <a:prstGeom prst="rect">
            <a:avLst/>
          </a:prstGeom>
          <a:solidFill>
            <a:schemeClr val="bg1"/>
          </a:solidFill>
        </p:spPr>
        <p:txBody>
          <a:bodyPr wrap="square" rtlCol="0" anchor="ctr">
            <a:spAutoFit/>
          </a:bodyPr>
          <a:lstStyle/>
          <a:p>
            <a:pPr algn="ctr"/>
            <a:r>
              <a:rPr lang="en-US" sz="900" spc="-20">
                <a:solidFill>
                  <a:srgbClr val="605C5C"/>
                </a:solidFill>
              </a:rPr>
              <a:t>Title</a:t>
            </a:r>
          </a:p>
        </p:txBody>
      </p:sp>
      <p:sp>
        <p:nvSpPr>
          <p:cNvPr id="95" name="TextBox 94">
            <a:extLst>
              <a:ext uri="{FF2B5EF4-FFF2-40B4-BE49-F238E27FC236}">
                <a16:creationId xmlns:a16="http://schemas.microsoft.com/office/drawing/2014/main" id="{7835B03A-08A2-4680-ABF7-E0D407C70B0A}"/>
              </a:ext>
            </a:extLst>
          </p:cNvPr>
          <p:cNvSpPr txBox="1"/>
          <p:nvPr/>
        </p:nvSpPr>
        <p:spPr>
          <a:xfrm>
            <a:off x="7160353" y="3496673"/>
            <a:ext cx="1348122" cy="369332"/>
          </a:xfrm>
          <a:prstGeom prst="rect">
            <a:avLst/>
          </a:prstGeom>
          <a:solidFill>
            <a:schemeClr val="bg1"/>
          </a:solidFill>
        </p:spPr>
        <p:txBody>
          <a:bodyPr wrap="square" rtlCol="0" anchor="ctr">
            <a:spAutoFit/>
          </a:bodyPr>
          <a:lstStyle/>
          <a:p>
            <a:pPr algn="ctr"/>
            <a:r>
              <a:rPr lang="en-US" spc="-20"/>
              <a:t>Option C</a:t>
            </a:r>
          </a:p>
        </p:txBody>
      </p:sp>
      <p:sp>
        <p:nvSpPr>
          <p:cNvPr id="96" name="TextBox 95">
            <a:extLst>
              <a:ext uri="{FF2B5EF4-FFF2-40B4-BE49-F238E27FC236}">
                <a16:creationId xmlns:a16="http://schemas.microsoft.com/office/drawing/2014/main" id="{6C1633E3-CC67-41A8-8532-C3F26E5736B3}"/>
              </a:ext>
            </a:extLst>
          </p:cNvPr>
          <p:cNvSpPr txBox="1"/>
          <p:nvPr/>
        </p:nvSpPr>
        <p:spPr>
          <a:xfrm>
            <a:off x="6962518" y="3860583"/>
            <a:ext cx="1564558" cy="230832"/>
          </a:xfrm>
          <a:prstGeom prst="rect">
            <a:avLst/>
          </a:prstGeom>
          <a:solidFill>
            <a:schemeClr val="bg1"/>
          </a:solidFill>
        </p:spPr>
        <p:txBody>
          <a:bodyPr wrap="square" rtlCol="0" anchor="ctr">
            <a:spAutoFit/>
          </a:bodyPr>
          <a:lstStyle/>
          <a:p>
            <a:pPr algn="ctr"/>
            <a:r>
              <a:rPr lang="en-US" sz="900" spc="-20">
                <a:solidFill>
                  <a:srgbClr val="605C5C"/>
                </a:solidFill>
              </a:rPr>
              <a:t>Subtext</a:t>
            </a:r>
          </a:p>
        </p:txBody>
      </p:sp>
      <p:pic>
        <p:nvPicPr>
          <p:cNvPr id="97" name="Picture 96">
            <a:extLst>
              <a:ext uri="{FF2B5EF4-FFF2-40B4-BE49-F238E27FC236}">
                <a16:creationId xmlns:a16="http://schemas.microsoft.com/office/drawing/2014/main" id="{F7D7D001-86E4-459A-8CB7-5950177DC7A9}"/>
              </a:ext>
            </a:extLst>
          </p:cNvPr>
          <p:cNvPicPr>
            <a:picLocks noChangeAspect="1"/>
          </p:cNvPicPr>
          <p:nvPr/>
        </p:nvPicPr>
        <p:blipFill rotWithShape="1">
          <a:blip r:embed="rId5"/>
          <a:srcRect l="29410" t="59202" r="66313" b="35814"/>
          <a:stretch/>
        </p:blipFill>
        <p:spPr>
          <a:xfrm>
            <a:off x="7967149" y="3845779"/>
            <a:ext cx="291835" cy="222628"/>
          </a:xfrm>
          <a:prstGeom prst="rect">
            <a:avLst/>
          </a:prstGeom>
        </p:spPr>
      </p:pic>
      <p:sp>
        <p:nvSpPr>
          <p:cNvPr id="103" name="Rectangle: Top Corners Rounded 102">
            <a:extLst>
              <a:ext uri="{FF2B5EF4-FFF2-40B4-BE49-F238E27FC236}">
                <a16:creationId xmlns:a16="http://schemas.microsoft.com/office/drawing/2014/main" id="{0F9B7148-CC50-4D26-8E72-5775C692FF19}"/>
              </a:ext>
            </a:extLst>
          </p:cNvPr>
          <p:cNvSpPr/>
          <p:nvPr/>
        </p:nvSpPr>
        <p:spPr>
          <a:xfrm rot="16200000" flipH="1">
            <a:off x="35367" y="2574031"/>
            <a:ext cx="4705350" cy="1843289"/>
          </a:xfrm>
          <a:prstGeom prst="round2SameRect">
            <a:avLst>
              <a:gd name="adj1" fmla="val 4909"/>
              <a:gd name="adj2" fmla="val 0"/>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02" name="Picture 101">
            <a:extLst>
              <a:ext uri="{FF2B5EF4-FFF2-40B4-BE49-F238E27FC236}">
                <a16:creationId xmlns:a16="http://schemas.microsoft.com/office/drawing/2014/main" id="{84C8D773-27D9-4964-993B-B82FCC8E037D}"/>
              </a:ext>
            </a:extLst>
          </p:cNvPr>
          <p:cNvPicPr>
            <a:picLocks noChangeAspect="1"/>
          </p:cNvPicPr>
          <p:nvPr/>
        </p:nvPicPr>
        <p:blipFill rotWithShape="1">
          <a:blip r:embed="rId6"/>
          <a:srcRect l="1486" t="9721" r="82376" b="30452"/>
          <a:stretch/>
        </p:blipFill>
        <p:spPr>
          <a:xfrm>
            <a:off x="1466396" y="1373586"/>
            <a:ext cx="1840930" cy="4102869"/>
          </a:xfrm>
          <a:prstGeom prst="rect">
            <a:avLst/>
          </a:prstGeom>
        </p:spPr>
      </p:pic>
      <p:sp>
        <p:nvSpPr>
          <p:cNvPr id="25" name="Rectangle: Top Corners Rounded 24">
            <a:extLst>
              <a:ext uri="{FF2B5EF4-FFF2-40B4-BE49-F238E27FC236}">
                <a16:creationId xmlns:a16="http://schemas.microsoft.com/office/drawing/2014/main" id="{6B1C5210-E35D-48DD-A8F1-4B67840CEF2C}"/>
              </a:ext>
            </a:extLst>
          </p:cNvPr>
          <p:cNvSpPr/>
          <p:nvPr/>
        </p:nvSpPr>
        <p:spPr>
          <a:xfrm>
            <a:off x="1466398" y="1009650"/>
            <a:ext cx="9158612" cy="362075"/>
          </a:xfrm>
          <a:prstGeom prst="round2SameRect">
            <a:avLst>
              <a:gd name="adj1" fmla="val 12658"/>
              <a:gd name="adj2" fmla="val 0"/>
            </a:avLst>
          </a:prstGeom>
          <a:solidFill>
            <a:schemeClr val="accent5">
              <a:lumMod val="7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17" name="Freeform 19">
            <a:extLst>
              <a:ext uri="{FF2B5EF4-FFF2-40B4-BE49-F238E27FC236}">
                <a16:creationId xmlns:a16="http://schemas.microsoft.com/office/drawing/2014/main" id="{CE99B78E-974E-4848-82C6-5D3F4185B74C}"/>
              </a:ext>
            </a:extLst>
          </p:cNvPr>
          <p:cNvSpPr>
            <a:spLocks noEditPoints="1"/>
          </p:cNvSpPr>
          <p:nvPr/>
        </p:nvSpPr>
        <p:spPr bwMode="auto">
          <a:xfrm rot="19913815">
            <a:off x="607202" y="4090138"/>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21">
            <a:extLst>
              <a:ext uri="{FF2B5EF4-FFF2-40B4-BE49-F238E27FC236}">
                <a16:creationId xmlns:a16="http://schemas.microsoft.com/office/drawing/2014/main" id="{24619493-E55A-4579-942A-D8C6DBA03CE4}"/>
              </a:ext>
            </a:extLst>
          </p:cNvPr>
          <p:cNvSpPr>
            <a:spLocks noEditPoints="1"/>
          </p:cNvSpPr>
          <p:nvPr/>
        </p:nvSpPr>
        <p:spPr bwMode="auto">
          <a:xfrm rot="730753">
            <a:off x="1366586" y="361093"/>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21">
            <a:extLst>
              <a:ext uri="{FF2B5EF4-FFF2-40B4-BE49-F238E27FC236}">
                <a16:creationId xmlns:a16="http://schemas.microsoft.com/office/drawing/2014/main" id="{CE7C03D9-28B9-41F4-9EC5-A522F3A1A4AA}"/>
              </a:ext>
            </a:extLst>
          </p:cNvPr>
          <p:cNvSpPr>
            <a:spLocks noEditPoints="1"/>
          </p:cNvSpPr>
          <p:nvPr/>
        </p:nvSpPr>
        <p:spPr bwMode="auto">
          <a:xfrm rot="14877821">
            <a:off x="2720199" y="5165880"/>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20">
            <a:extLst>
              <a:ext uri="{FF2B5EF4-FFF2-40B4-BE49-F238E27FC236}">
                <a16:creationId xmlns:a16="http://schemas.microsoft.com/office/drawing/2014/main" id="{9AEAA413-3282-4ED6-B050-634732501786}"/>
              </a:ext>
            </a:extLst>
          </p:cNvPr>
          <p:cNvSpPr>
            <a:spLocks noEditPoints="1"/>
          </p:cNvSpPr>
          <p:nvPr/>
        </p:nvSpPr>
        <p:spPr bwMode="auto">
          <a:xfrm>
            <a:off x="641306" y="101299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22">
            <a:extLst>
              <a:ext uri="{FF2B5EF4-FFF2-40B4-BE49-F238E27FC236}">
                <a16:creationId xmlns:a16="http://schemas.microsoft.com/office/drawing/2014/main" id="{688AFE8C-005A-49F7-9E17-B77FB01B65D8}"/>
              </a:ext>
            </a:extLst>
          </p:cNvPr>
          <p:cNvSpPr>
            <a:spLocks noEditPoints="1"/>
          </p:cNvSpPr>
          <p:nvPr/>
        </p:nvSpPr>
        <p:spPr bwMode="auto">
          <a:xfrm rot="780693">
            <a:off x="11312438" y="5225860"/>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23" name="Group 25">
            <a:extLst>
              <a:ext uri="{FF2B5EF4-FFF2-40B4-BE49-F238E27FC236}">
                <a16:creationId xmlns:a16="http://schemas.microsoft.com/office/drawing/2014/main" id="{BF556DC1-357C-4DDE-A95A-5CD100C4F0BF}"/>
              </a:ext>
            </a:extLst>
          </p:cNvPr>
          <p:cNvGrpSpPr>
            <a:grpSpLocks noChangeAspect="1"/>
          </p:cNvGrpSpPr>
          <p:nvPr/>
        </p:nvGrpSpPr>
        <p:grpSpPr bwMode="auto">
          <a:xfrm>
            <a:off x="-109790" y="5659437"/>
            <a:ext cx="1236663" cy="1236663"/>
            <a:chOff x="3453" y="1773"/>
            <a:chExt cx="779" cy="779"/>
          </a:xfrm>
        </p:grpSpPr>
        <p:sp>
          <p:nvSpPr>
            <p:cNvPr id="124" name="Line 26">
              <a:extLst>
                <a:ext uri="{FF2B5EF4-FFF2-40B4-BE49-F238E27FC236}">
                  <a16:creationId xmlns:a16="http://schemas.microsoft.com/office/drawing/2014/main" id="{9E57F217-A7F7-4ECE-83C7-B173CCD3412E}"/>
                </a:ext>
              </a:extLst>
            </p:cNvPr>
            <p:cNvSpPr>
              <a:spLocks noChangeShapeType="1"/>
            </p:cNvSpPr>
            <p:nvPr/>
          </p:nvSpPr>
          <p:spPr bwMode="auto">
            <a:xfrm flipV="1">
              <a:off x="3453" y="1773"/>
              <a:ext cx="449" cy="449"/>
            </a:xfrm>
            <a:prstGeom prst="line">
              <a:avLst/>
            </a:prstGeom>
            <a:noFill/>
            <a:ln w="38100" cap="rnd">
              <a:solidFill>
                <a:schemeClr val="accent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Line 27">
              <a:extLst>
                <a:ext uri="{FF2B5EF4-FFF2-40B4-BE49-F238E27FC236}">
                  <a16:creationId xmlns:a16="http://schemas.microsoft.com/office/drawing/2014/main" id="{35DE3B94-56C0-48A1-A6B0-31BF11190B6E}"/>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Line 28">
              <a:extLst>
                <a:ext uri="{FF2B5EF4-FFF2-40B4-BE49-F238E27FC236}">
                  <a16:creationId xmlns:a16="http://schemas.microsoft.com/office/drawing/2014/main" id="{E9809507-D318-4236-B55C-CB91FF26D901}"/>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Line 29">
              <a:extLst>
                <a:ext uri="{FF2B5EF4-FFF2-40B4-BE49-F238E27FC236}">
                  <a16:creationId xmlns:a16="http://schemas.microsoft.com/office/drawing/2014/main" id="{DDAB555D-B01C-4A58-9624-B9FE7D8165E5}"/>
                </a:ext>
              </a:extLst>
            </p:cNvPr>
            <p:cNvSpPr>
              <a:spLocks noChangeShapeType="1"/>
            </p:cNvSpPr>
            <p:nvPr/>
          </p:nvSpPr>
          <p:spPr bwMode="auto">
            <a:xfrm flipV="1">
              <a:off x="3778" y="2098"/>
              <a:ext cx="454" cy="454"/>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Line 30">
              <a:extLst>
                <a:ext uri="{FF2B5EF4-FFF2-40B4-BE49-F238E27FC236}">
                  <a16:creationId xmlns:a16="http://schemas.microsoft.com/office/drawing/2014/main" id="{9304A0D0-9B7F-43F2-8F31-C688C2BFCDED}"/>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Line 31">
              <a:extLst>
                <a:ext uri="{FF2B5EF4-FFF2-40B4-BE49-F238E27FC236}">
                  <a16:creationId xmlns:a16="http://schemas.microsoft.com/office/drawing/2014/main" id="{9892223D-5783-4E07-9B18-BA2ABB0B943E}"/>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Line 34">
              <a:extLst>
                <a:ext uri="{FF2B5EF4-FFF2-40B4-BE49-F238E27FC236}">
                  <a16:creationId xmlns:a16="http://schemas.microsoft.com/office/drawing/2014/main" id="{4A4604F5-3A38-4CD8-8D37-E161F00AEF72}"/>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 name="Line 35">
              <a:extLst>
                <a:ext uri="{FF2B5EF4-FFF2-40B4-BE49-F238E27FC236}">
                  <a16:creationId xmlns:a16="http://schemas.microsoft.com/office/drawing/2014/main" id="{9AA45AB8-E951-4008-9784-DE01A8DE5ABD}"/>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 name="Line 38">
              <a:extLst>
                <a:ext uri="{FF2B5EF4-FFF2-40B4-BE49-F238E27FC236}">
                  <a16:creationId xmlns:a16="http://schemas.microsoft.com/office/drawing/2014/main" id="{801D2526-6E7D-4F4D-ADA9-04E5DDAB4B99}"/>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34" name="Freeform 42">
            <a:extLst>
              <a:ext uri="{FF2B5EF4-FFF2-40B4-BE49-F238E27FC236}">
                <a16:creationId xmlns:a16="http://schemas.microsoft.com/office/drawing/2014/main" id="{58469B3B-C623-49FC-AA4A-A282C35440A2}"/>
              </a:ext>
            </a:extLst>
          </p:cNvPr>
          <p:cNvSpPr>
            <a:spLocks noEditPoints="1"/>
          </p:cNvSpPr>
          <p:nvPr/>
        </p:nvSpPr>
        <p:spPr bwMode="auto">
          <a:xfrm rot="5400000">
            <a:off x="10664851" y="6288893"/>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20">
            <a:extLst>
              <a:ext uri="{FF2B5EF4-FFF2-40B4-BE49-F238E27FC236}">
                <a16:creationId xmlns:a16="http://schemas.microsoft.com/office/drawing/2014/main" id="{4AC4B2C4-D1F9-4FE5-B929-E56AAAAEC262}"/>
              </a:ext>
            </a:extLst>
          </p:cNvPr>
          <p:cNvSpPr>
            <a:spLocks noEditPoints="1"/>
          </p:cNvSpPr>
          <p:nvPr/>
        </p:nvSpPr>
        <p:spPr bwMode="auto">
          <a:xfrm>
            <a:off x="9851430" y="36448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TextBox 50">
            <a:extLst>
              <a:ext uri="{FF2B5EF4-FFF2-40B4-BE49-F238E27FC236}">
                <a16:creationId xmlns:a16="http://schemas.microsoft.com/office/drawing/2014/main" id="{5E7FC55E-DA68-43F2-96FF-AFDA5D42BD41}"/>
              </a:ext>
            </a:extLst>
          </p:cNvPr>
          <p:cNvSpPr txBox="1"/>
          <p:nvPr/>
        </p:nvSpPr>
        <p:spPr>
          <a:xfrm>
            <a:off x="9754367" y="6505366"/>
            <a:ext cx="2362200" cy="276999"/>
          </a:xfrm>
          <a:prstGeom prst="rect">
            <a:avLst/>
          </a:prstGeom>
          <a:noFill/>
        </p:spPr>
        <p:txBody>
          <a:bodyPr wrap="square">
            <a:spAutoFit/>
          </a:bodyPr>
          <a:lstStyle/>
          <a:p>
            <a:r>
              <a:rPr lang="en-US" sz="1200" i="1" dirty="0">
                <a:solidFill>
                  <a:schemeClr val="accent2">
                    <a:lumMod val="60000"/>
                    <a:lumOff val="40000"/>
                  </a:schemeClr>
                </a:solidFill>
                <a:latin typeface="+mj-lt"/>
              </a:rPr>
              <a:t>For illustrative purposes only</a:t>
            </a:r>
            <a:endParaRPr lang="en-US" sz="1200" dirty="0"/>
          </a:p>
        </p:txBody>
      </p:sp>
      <p:sp>
        <p:nvSpPr>
          <p:cNvPr id="53" name="TextBox 52">
            <a:extLst>
              <a:ext uri="{FF2B5EF4-FFF2-40B4-BE49-F238E27FC236}">
                <a16:creationId xmlns:a16="http://schemas.microsoft.com/office/drawing/2014/main" id="{570C4D8C-C777-4BFC-9DCF-11D1758060DB}"/>
              </a:ext>
            </a:extLst>
          </p:cNvPr>
          <p:cNvSpPr txBox="1"/>
          <p:nvPr/>
        </p:nvSpPr>
        <p:spPr>
          <a:xfrm>
            <a:off x="1679829" y="5413523"/>
            <a:ext cx="1152271" cy="261610"/>
          </a:xfrm>
          <a:prstGeom prst="rect">
            <a:avLst/>
          </a:prstGeom>
          <a:noFill/>
        </p:spPr>
        <p:txBody>
          <a:bodyPr wrap="square">
            <a:spAutoFit/>
          </a:bodyPr>
          <a:lstStyle/>
          <a:p>
            <a:r>
              <a:rPr lang="en-US" sz="1100" b="0" i="0" dirty="0">
                <a:solidFill>
                  <a:srgbClr val="666666"/>
                </a:solidFill>
                <a:effectLst/>
                <a:latin typeface="FidelitySans-Regular" panose="020B0503030202020204"/>
              </a:rPr>
              <a:t>817536.6.0</a:t>
            </a:r>
            <a:endParaRPr lang="en-US" sz="1100" dirty="0"/>
          </a:p>
        </p:txBody>
      </p:sp>
    </p:spTree>
    <p:extLst>
      <p:ext uri="{BB962C8B-B14F-4D97-AF65-F5344CB8AC3E}">
        <p14:creationId xmlns:p14="http://schemas.microsoft.com/office/powerpoint/2010/main" val="44465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1418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534D6A3-BE27-4060-8564-E399AF81566C}"/>
              </a:ext>
            </a:extLst>
          </p:cNvPr>
          <p:cNvPicPr>
            <a:picLocks noChangeAspect="1"/>
          </p:cNvPicPr>
          <p:nvPr/>
        </p:nvPicPr>
        <p:blipFill>
          <a:blip r:embed="rId3"/>
          <a:stretch>
            <a:fillRect/>
          </a:stretch>
        </p:blipFill>
        <p:spPr>
          <a:xfrm>
            <a:off x="0" y="0"/>
            <a:ext cx="12192000" cy="6857999"/>
          </a:xfrm>
          <a:prstGeom prst="rect">
            <a:avLst/>
          </a:prstGeom>
        </p:spPr>
      </p:pic>
      <p:sp>
        <p:nvSpPr>
          <p:cNvPr id="13" name="Freeform 5">
            <a:extLst>
              <a:ext uri="{FF2B5EF4-FFF2-40B4-BE49-F238E27FC236}">
                <a16:creationId xmlns:a16="http://schemas.microsoft.com/office/drawing/2014/main" id="{62ED8954-A16A-4593-9D4E-4B0FF999390A}"/>
              </a:ext>
            </a:extLst>
          </p:cNvPr>
          <p:cNvSpPr>
            <a:spLocks noEditPoints="1"/>
          </p:cNvSpPr>
          <p:nvPr/>
        </p:nvSpPr>
        <p:spPr bwMode="auto">
          <a:xfrm>
            <a:off x="3624489" y="1333976"/>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5">
            <a:extLst>
              <a:ext uri="{FF2B5EF4-FFF2-40B4-BE49-F238E27FC236}">
                <a16:creationId xmlns:a16="http://schemas.microsoft.com/office/drawing/2014/main" id="{495897A6-7314-4214-95D0-1FD1FC0C7D66}"/>
              </a:ext>
            </a:extLst>
          </p:cNvPr>
          <p:cNvSpPr>
            <a:spLocks noEditPoints="1"/>
          </p:cNvSpPr>
          <p:nvPr/>
        </p:nvSpPr>
        <p:spPr bwMode="auto">
          <a:xfrm>
            <a:off x="2021794" y="2457926"/>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5">
            <a:extLst>
              <a:ext uri="{FF2B5EF4-FFF2-40B4-BE49-F238E27FC236}">
                <a16:creationId xmlns:a16="http://schemas.microsoft.com/office/drawing/2014/main" id="{FBC2D8AC-9FD2-424E-B2FB-4D807D2FD130}"/>
              </a:ext>
            </a:extLst>
          </p:cNvPr>
          <p:cNvSpPr>
            <a:spLocks noEditPoints="1"/>
          </p:cNvSpPr>
          <p:nvPr/>
        </p:nvSpPr>
        <p:spPr bwMode="auto">
          <a:xfrm>
            <a:off x="2226355" y="309086"/>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5">
            <a:extLst>
              <a:ext uri="{FF2B5EF4-FFF2-40B4-BE49-F238E27FC236}">
                <a16:creationId xmlns:a16="http://schemas.microsoft.com/office/drawing/2014/main" id="{C39E7717-DF82-4231-861C-AF3044949FDC}"/>
              </a:ext>
            </a:extLst>
          </p:cNvPr>
          <p:cNvSpPr>
            <a:spLocks noEditPoints="1"/>
          </p:cNvSpPr>
          <p:nvPr/>
        </p:nvSpPr>
        <p:spPr bwMode="auto">
          <a:xfrm>
            <a:off x="1140505" y="4328636"/>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5">
            <a:extLst>
              <a:ext uri="{FF2B5EF4-FFF2-40B4-BE49-F238E27FC236}">
                <a16:creationId xmlns:a16="http://schemas.microsoft.com/office/drawing/2014/main" id="{EC86E367-7529-4C68-8E6B-F73B82B5B481}"/>
              </a:ext>
            </a:extLst>
          </p:cNvPr>
          <p:cNvSpPr>
            <a:spLocks noEditPoints="1"/>
          </p:cNvSpPr>
          <p:nvPr/>
        </p:nvSpPr>
        <p:spPr bwMode="auto">
          <a:xfrm>
            <a:off x="592840" y="1543015"/>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5">
            <a:extLst>
              <a:ext uri="{FF2B5EF4-FFF2-40B4-BE49-F238E27FC236}">
                <a16:creationId xmlns:a16="http://schemas.microsoft.com/office/drawing/2014/main" id="{077B4938-417F-48A6-A1C6-66085051858D}"/>
              </a:ext>
            </a:extLst>
          </p:cNvPr>
          <p:cNvSpPr>
            <a:spLocks noEditPoints="1"/>
          </p:cNvSpPr>
          <p:nvPr/>
        </p:nvSpPr>
        <p:spPr bwMode="auto">
          <a:xfrm>
            <a:off x="6645955" y="233974"/>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5">
            <a:extLst>
              <a:ext uri="{FF2B5EF4-FFF2-40B4-BE49-F238E27FC236}">
                <a16:creationId xmlns:a16="http://schemas.microsoft.com/office/drawing/2014/main" id="{50774BBE-E721-482E-9211-3298B857152C}"/>
              </a:ext>
            </a:extLst>
          </p:cNvPr>
          <p:cNvSpPr>
            <a:spLocks noEditPoints="1"/>
          </p:cNvSpPr>
          <p:nvPr/>
        </p:nvSpPr>
        <p:spPr bwMode="auto">
          <a:xfrm>
            <a:off x="9332005" y="1354114"/>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5">
            <a:extLst>
              <a:ext uri="{FF2B5EF4-FFF2-40B4-BE49-F238E27FC236}">
                <a16:creationId xmlns:a16="http://schemas.microsoft.com/office/drawing/2014/main" id="{1BD95F79-69B0-44E5-A6D2-87A4CBB93C69}"/>
              </a:ext>
            </a:extLst>
          </p:cNvPr>
          <p:cNvSpPr>
            <a:spLocks noEditPoints="1"/>
          </p:cNvSpPr>
          <p:nvPr/>
        </p:nvSpPr>
        <p:spPr bwMode="auto">
          <a:xfrm>
            <a:off x="10189255" y="4544071"/>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5">
            <a:extLst>
              <a:ext uri="{FF2B5EF4-FFF2-40B4-BE49-F238E27FC236}">
                <a16:creationId xmlns:a16="http://schemas.microsoft.com/office/drawing/2014/main" id="{22FDCD17-DEBE-47EC-A3EE-457FC6D0B7F0}"/>
              </a:ext>
            </a:extLst>
          </p:cNvPr>
          <p:cNvSpPr>
            <a:spLocks noEditPoints="1"/>
          </p:cNvSpPr>
          <p:nvPr/>
        </p:nvSpPr>
        <p:spPr bwMode="auto">
          <a:xfrm>
            <a:off x="9046255" y="6104572"/>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5">
            <a:extLst>
              <a:ext uri="{FF2B5EF4-FFF2-40B4-BE49-F238E27FC236}">
                <a16:creationId xmlns:a16="http://schemas.microsoft.com/office/drawing/2014/main" id="{D73D3FD6-4F04-48F4-9D55-AC18F54C06DA}"/>
              </a:ext>
            </a:extLst>
          </p:cNvPr>
          <p:cNvSpPr>
            <a:spLocks noEditPoints="1"/>
          </p:cNvSpPr>
          <p:nvPr/>
        </p:nvSpPr>
        <p:spPr bwMode="auto">
          <a:xfrm>
            <a:off x="770731" y="5871686"/>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5">
            <a:extLst>
              <a:ext uri="{FF2B5EF4-FFF2-40B4-BE49-F238E27FC236}">
                <a16:creationId xmlns:a16="http://schemas.microsoft.com/office/drawing/2014/main" id="{397F99FB-0F82-483E-9DBA-9C07A888F30C}"/>
              </a:ext>
            </a:extLst>
          </p:cNvPr>
          <p:cNvSpPr>
            <a:spLocks noEditPoints="1"/>
          </p:cNvSpPr>
          <p:nvPr/>
        </p:nvSpPr>
        <p:spPr bwMode="auto">
          <a:xfrm>
            <a:off x="3825376" y="4936637"/>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5">
            <a:extLst>
              <a:ext uri="{FF2B5EF4-FFF2-40B4-BE49-F238E27FC236}">
                <a16:creationId xmlns:a16="http://schemas.microsoft.com/office/drawing/2014/main" id="{82882D58-7D17-464F-B031-E403093EFEF9}"/>
              </a:ext>
            </a:extLst>
          </p:cNvPr>
          <p:cNvSpPr>
            <a:spLocks noEditPoints="1"/>
          </p:cNvSpPr>
          <p:nvPr/>
        </p:nvSpPr>
        <p:spPr bwMode="auto">
          <a:xfrm>
            <a:off x="4588555" y="6161722"/>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5">
            <a:extLst>
              <a:ext uri="{FF2B5EF4-FFF2-40B4-BE49-F238E27FC236}">
                <a16:creationId xmlns:a16="http://schemas.microsoft.com/office/drawing/2014/main" id="{6940FBC3-7C5A-4082-82AD-05AA2C32F342}"/>
              </a:ext>
            </a:extLst>
          </p:cNvPr>
          <p:cNvSpPr>
            <a:spLocks noEditPoints="1"/>
          </p:cNvSpPr>
          <p:nvPr/>
        </p:nvSpPr>
        <p:spPr bwMode="auto">
          <a:xfrm>
            <a:off x="7579405" y="5113972"/>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5">
            <a:extLst>
              <a:ext uri="{FF2B5EF4-FFF2-40B4-BE49-F238E27FC236}">
                <a16:creationId xmlns:a16="http://schemas.microsoft.com/office/drawing/2014/main" id="{DFCC89AA-2878-4CC3-9B01-6F5C42657C38}"/>
              </a:ext>
            </a:extLst>
          </p:cNvPr>
          <p:cNvSpPr>
            <a:spLocks noEditPoints="1"/>
          </p:cNvSpPr>
          <p:nvPr/>
        </p:nvSpPr>
        <p:spPr bwMode="auto">
          <a:xfrm>
            <a:off x="11351305" y="877864"/>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5">
            <a:extLst>
              <a:ext uri="{FF2B5EF4-FFF2-40B4-BE49-F238E27FC236}">
                <a16:creationId xmlns:a16="http://schemas.microsoft.com/office/drawing/2014/main" id="{AB9EB31A-7F1A-44D9-BA0B-AEFBA7A2F9F9}"/>
              </a:ext>
            </a:extLst>
          </p:cNvPr>
          <p:cNvSpPr>
            <a:spLocks noEditPoints="1"/>
          </p:cNvSpPr>
          <p:nvPr/>
        </p:nvSpPr>
        <p:spPr bwMode="auto">
          <a:xfrm>
            <a:off x="11027455" y="2829571"/>
            <a:ext cx="177891" cy="301602"/>
          </a:xfrm>
          <a:custGeom>
            <a:avLst/>
            <a:gdLst>
              <a:gd name="T0" fmla="*/ 163 w 163"/>
              <a:gd name="T1" fmla="*/ 83 h 279"/>
              <a:gd name="T2" fmla="*/ 96 w 163"/>
              <a:gd name="T3" fmla="*/ 163 h 279"/>
              <a:gd name="T4" fmla="*/ 98 w 163"/>
              <a:gd name="T5" fmla="*/ 200 h 279"/>
              <a:gd name="T6" fmla="*/ 65 w 163"/>
              <a:gd name="T7" fmla="*/ 200 h 279"/>
              <a:gd name="T8" fmla="*/ 65 w 163"/>
              <a:gd name="T9" fmla="*/ 162 h 279"/>
              <a:gd name="T10" fmla="*/ 90 w 163"/>
              <a:gd name="T11" fmla="*/ 131 h 279"/>
              <a:gd name="T12" fmla="*/ 130 w 163"/>
              <a:gd name="T13" fmla="*/ 83 h 279"/>
              <a:gd name="T14" fmla="*/ 81 w 163"/>
              <a:gd name="T15" fmla="*/ 34 h 279"/>
              <a:gd name="T16" fmla="*/ 33 w 163"/>
              <a:gd name="T17" fmla="*/ 83 h 279"/>
              <a:gd name="T18" fmla="*/ 0 w 163"/>
              <a:gd name="T19" fmla="*/ 83 h 279"/>
              <a:gd name="T20" fmla="*/ 81 w 163"/>
              <a:gd name="T21" fmla="*/ 0 h 279"/>
              <a:gd name="T22" fmla="*/ 163 w 163"/>
              <a:gd name="T23" fmla="*/ 83 h 279"/>
              <a:gd name="T24" fmla="*/ 83 w 163"/>
              <a:gd name="T25" fmla="*/ 228 h 279"/>
              <a:gd name="T26" fmla="*/ 57 w 163"/>
              <a:gd name="T27" fmla="*/ 254 h 279"/>
              <a:gd name="T28" fmla="*/ 83 w 163"/>
              <a:gd name="T29" fmla="*/ 279 h 279"/>
              <a:gd name="T30" fmla="*/ 108 w 163"/>
              <a:gd name="T31" fmla="*/ 254 h 279"/>
              <a:gd name="T32" fmla="*/ 83 w 163"/>
              <a:gd name="T33" fmla="*/ 2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79">
                <a:moveTo>
                  <a:pt x="163" y="83"/>
                </a:moveTo>
                <a:cubicBezTo>
                  <a:pt x="163" y="122"/>
                  <a:pt x="135" y="156"/>
                  <a:pt x="96" y="163"/>
                </a:cubicBezTo>
                <a:cubicBezTo>
                  <a:pt x="98" y="200"/>
                  <a:pt x="98" y="200"/>
                  <a:pt x="98" y="200"/>
                </a:cubicBezTo>
                <a:cubicBezTo>
                  <a:pt x="65" y="200"/>
                  <a:pt x="65" y="200"/>
                  <a:pt x="65" y="200"/>
                </a:cubicBezTo>
                <a:cubicBezTo>
                  <a:pt x="65" y="162"/>
                  <a:pt x="65" y="162"/>
                  <a:pt x="65" y="162"/>
                </a:cubicBezTo>
                <a:cubicBezTo>
                  <a:pt x="65" y="146"/>
                  <a:pt x="75" y="133"/>
                  <a:pt x="90" y="131"/>
                </a:cubicBezTo>
                <a:cubicBezTo>
                  <a:pt x="113" y="126"/>
                  <a:pt x="130" y="106"/>
                  <a:pt x="130" y="83"/>
                </a:cubicBezTo>
                <a:cubicBezTo>
                  <a:pt x="130" y="56"/>
                  <a:pt x="108" y="34"/>
                  <a:pt x="81" y="34"/>
                </a:cubicBezTo>
                <a:cubicBezTo>
                  <a:pt x="55" y="34"/>
                  <a:pt x="33" y="56"/>
                  <a:pt x="33" y="83"/>
                </a:cubicBezTo>
                <a:cubicBezTo>
                  <a:pt x="0" y="83"/>
                  <a:pt x="0" y="83"/>
                  <a:pt x="0" y="83"/>
                </a:cubicBezTo>
                <a:cubicBezTo>
                  <a:pt x="0" y="37"/>
                  <a:pt x="36" y="0"/>
                  <a:pt x="81" y="0"/>
                </a:cubicBezTo>
                <a:cubicBezTo>
                  <a:pt x="126" y="0"/>
                  <a:pt x="163" y="37"/>
                  <a:pt x="163" y="83"/>
                </a:cubicBezTo>
                <a:close/>
                <a:moveTo>
                  <a:pt x="83" y="228"/>
                </a:moveTo>
                <a:cubicBezTo>
                  <a:pt x="68" y="228"/>
                  <a:pt x="57" y="239"/>
                  <a:pt x="57" y="254"/>
                </a:cubicBezTo>
                <a:cubicBezTo>
                  <a:pt x="57" y="268"/>
                  <a:pt x="68" y="279"/>
                  <a:pt x="83" y="279"/>
                </a:cubicBezTo>
                <a:cubicBezTo>
                  <a:pt x="97" y="279"/>
                  <a:pt x="108" y="268"/>
                  <a:pt x="108" y="254"/>
                </a:cubicBezTo>
                <a:cubicBezTo>
                  <a:pt x="108" y="239"/>
                  <a:pt x="97" y="228"/>
                  <a:pt x="83" y="228"/>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001309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with medium confidence">
            <a:extLst>
              <a:ext uri="{FF2B5EF4-FFF2-40B4-BE49-F238E27FC236}">
                <a16:creationId xmlns:a16="http://schemas.microsoft.com/office/drawing/2014/main" id="{B624F97F-4CC3-4DB7-973D-5466D8777D2F}"/>
              </a:ext>
            </a:extLst>
          </p:cNvPr>
          <p:cNvPicPr>
            <a:picLocks noChangeAspect="1"/>
          </p:cNvPicPr>
          <p:nvPr/>
        </p:nvPicPr>
        <p:blipFill>
          <a:blip r:embed="rId3"/>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906EEA65-54B0-4028-A900-991B58FA6870}"/>
              </a:ext>
            </a:extLst>
          </p:cNvPr>
          <p:cNvSpPr/>
          <p:nvPr/>
        </p:nvSpPr>
        <p:spPr>
          <a:xfrm>
            <a:off x="1706334" y="2272579"/>
            <a:ext cx="3551466"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7" name="TextBox 6">
            <a:extLst>
              <a:ext uri="{FF2B5EF4-FFF2-40B4-BE49-F238E27FC236}">
                <a16:creationId xmlns:a16="http://schemas.microsoft.com/office/drawing/2014/main" id="{1EC0C3EA-EF6E-462D-A437-F0F30B53C078}"/>
              </a:ext>
            </a:extLst>
          </p:cNvPr>
          <p:cNvSpPr txBox="1"/>
          <p:nvPr/>
        </p:nvSpPr>
        <p:spPr>
          <a:xfrm>
            <a:off x="1495007" y="1719112"/>
            <a:ext cx="3853749" cy="1589281"/>
          </a:xfrm>
          <a:prstGeom prst="rect">
            <a:avLst/>
          </a:prstGeom>
          <a:noFill/>
        </p:spPr>
        <p:txBody>
          <a:bodyPr wrap="square" lIns="0" tIns="0" rIns="0" bIns="0" rtlCol="0">
            <a:spAutoFit/>
          </a:bodyPr>
          <a:lstStyle/>
          <a:p>
            <a:pPr>
              <a:lnSpc>
                <a:spcPct val="110000"/>
              </a:lnSpc>
              <a:spcBef>
                <a:spcPts val="800"/>
              </a:spcBef>
              <a:spcAft>
                <a:spcPts val="400"/>
              </a:spcAft>
            </a:pPr>
            <a:r>
              <a:rPr lang="en-US" sz="3200" kern="100">
                <a:solidFill>
                  <a:schemeClr val="accent3">
                    <a:lumMod val="50000"/>
                  </a:schemeClr>
                </a:solidFill>
                <a:latin typeface="Fidelity Sans" panose="020B0503030202020204" pitchFamily="34" charset="0"/>
              </a:rPr>
              <a:t>What’s your </a:t>
            </a:r>
            <a:br>
              <a:rPr lang="en-US" sz="3200" kern="100">
                <a:solidFill>
                  <a:schemeClr val="accent3">
                    <a:lumMod val="50000"/>
                  </a:schemeClr>
                </a:solidFill>
                <a:latin typeface="Fidelity Sans" panose="020B0503030202020204" pitchFamily="34" charset="0"/>
              </a:rPr>
            </a:br>
            <a:r>
              <a:rPr lang="en-US" sz="3200" kern="100">
                <a:solidFill>
                  <a:schemeClr val="accent3">
                    <a:lumMod val="50000"/>
                  </a:schemeClr>
                </a:solidFill>
                <a:latin typeface="Fidelity Sans" panose="020B0503030202020204" pitchFamily="34" charset="0"/>
              </a:rPr>
              <a:t>   </a:t>
            </a:r>
            <a:r>
              <a:rPr lang="en-US" sz="3200" b="1" kern="100">
                <a:solidFill>
                  <a:schemeClr val="accent3"/>
                </a:solidFill>
                <a:latin typeface="Fidelity Sans" panose="020B0503030202020204" pitchFamily="34" charset="0"/>
              </a:rPr>
              <a:t>biggest takeaway</a:t>
            </a:r>
            <a:br>
              <a:rPr lang="en-US" sz="3200" kern="100">
                <a:solidFill>
                  <a:schemeClr val="accent3">
                    <a:lumMod val="50000"/>
                  </a:schemeClr>
                </a:solidFill>
                <a:latin typeface="Fidelity Sans" panose="020B0503030202020204" pitchFamily="34" charset="0"/>
              </a:rPr>
            </a:br>
            <a:r>
              <a:rPr lang="en-US" sz="3200" kern="100">
                <a:solidFill>
                  <a:schemeClr val="accent3">
                    <a:lumMod val="50000"/>
                  </a:schemeClr>
                </a:solidFill>
                <a:latin typeface="Fidelity Sans" panose="020B0503030202020204" pitchFamily="34" charset="0"/>
              </a:rPr>
              <a:t>   from this class? </a:t>
            </a:r>
          </a:p>
        </p:txBody>
      </p:sp>
      <p:sp>
        <p:nvSpPr>
          <p:cNvPr id="12" name="Rectangle 11">
            <a:extLst>
              <a:ext uri="{FF2B5EF4-FFF2-40B4-BE49-F238E27FC236}">
                <a16:creationId xmlns:a16="http://schemas.microsoft.com/office/drawing/2014/main" id="{4A81AAF6-04CB-4483-AEBE-6CD4DA622E46}"/>
              </a:ext>
            </a:extLst>
          </p:cNvPr>
          <p:cNvSpPr/>
          <p:nvPr/>
        </p:nvSpPr>
        <p:spPr>
          <a:xfrm>
            <a:off x="6855967" y="4192819"/>
            <a:ext cx="3551466"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13" name="TextBox 12">
            <a:extLst>
              <a:ext uri="{FF2B5EF4-FFF2-40B4-BE49-F238E27FC236}">
                <a16:creationId xmlns:a16="http://schemas.microsoft.com/office/drawing/2014/main" id="{D8DB7EB2-ABFE-4C7A-BAD9-83E88B27D63F}"/>
              </a:ext>
            </a:extLst>
          </p:cNvPr>
          <p:cNvSpPr txBox="1"/>
          <p:nvPr/>
        </p:nvSpPr>
        <p:spPr>
          <a:xfrm>
            <a:off x="6302792" y="3695700"/>
            <a:ext cx="4549358" cy="984885"/>
          </a:xfrm>
          <a:prstGeom prst="rect">
            <a:avLst/>
          </a:prstGeom>
          <a:noFill/>
        </p:spPr>
        <p:txBody>
          <a:bodyPr wrap="square" lIns="0" tIns="0" rIns="0" bIns="0" rtlCol="0">
            <a:spAutoFit/>
          </a:bodyPr>
          <a:lstStyle/>
          <a:p>
            <a:pPr marL="0" lvl="1"/>
            <a:r>
              <a:rPr lang="en-US" sz="3200" kern="100" dirty="0">
                <a:solidFill>
                  <a:schemeClr val="accent3">
                    <a:lumMod val="50000"/>
                  </a:schemeClr>
                </a:solidFill>
                <a:latin typeface="Fidelity Sans" panose="020B0503030202020204" pitchFamily="34" charset="0"/>
              </a:rPr>
              <a:t>What will you start </a:t>
            </a:r>
          </a:p>
          <a:p>
            <a:pPr marL="0" lvl="1"/>
            <a:r>
              <a:rPr lang="en-US" sz="3200" kern="100" dirty="0">
                <a:solidFill>
                  <a:schemeClr val="accent3">
                    <a:lumMod val="50000"/>
                  </a:schemeClr>
                </a:solidFill>
                <a:latin typeface="Fidelity Sans" panose="020B0503030202020204" pitchFamily="34" charset="0"/>
              </a:rPr>
              <a:t>      </a:t>
            </a:r>
            <a:r>
              <a:rPr lang="en-US" sz="3200" b="1" kern="100" dirty="0">
                <a:solidFill>
                  <a:schemeClr val="accent3"/>
                </a:solidFill>
                <a:latin typeface="Fidelity Sans" panose="020B0503030202020204" pitchFamily="34" charset="0"/>
              </a:rPr>
              <a:t>doing differently?</a:t>
            </a:r>
          </a:p>
        </p:txBody>
      </p:sp>
      <p:sp>
        <p:nvSpPr>
          <p:cNvPr id="17" name="Arc 16">
            <a:extLst>
              <a:ext uri="{FF2B5EF4-FFF2-40B4-BE49-F238E27FC236}">
                <a16:creationId xmlns:a16="http://schemas.microsoft.com/office/drawing/2014/main" id="{C3AE538A-7B72-4EAA-8C61-DBB97B9E037F}"/>
              </a:ext>
            </a:extLst>
          </p:cNvPr>
          <p:cNvSpPr/>
          <p:nvPr/>
        </p:nvSpPr>
        <p:spPr>
          <a:xfrm>
            <a:off x="5031239" y="880855"/>
            <a:ext cx="6797904" cy="6797900"/>
          </a:xfrm>
          <a:prstGeom prst="arc">
            <a:avLst>
              <a:gd name="adj1" fmla="val 16026546"/>
              <a:gd name="adj2" fmla="val 19648689"/>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19" name="Arc 18">
            <a:extLst>
              <a:ext uri="{FF2B5EF4-FFF2-40B4-BE49-F238E27FC236}">
                <a16:creationId xmlns:a16="http://schemas.microsoft.com/office/drawing/2014/main" id="{A48F385A-EAFB-44E3-8974-F86E331BD440}"/>
              </a:ext>
            </a:extLst>
          </p:cNvPr>
          <p:cNvSpPr/>
          <p:nvPr/>
        </p:nvSpPr>
        <p:spPr>
          <a:xfrm>
            <a:off x="4799011" y="648628"/>
            <a:ext cx="7262360" cy="7262354"/>
          </a:xfrm>
          <a:prstGeom prst="arc">
            <a:avLst>
              <a:gd name="adj1" fmla="val 16072912"/>
              <a:gd name="adj2" fmla="val 19795332"/>
            </a:avLst>
          </a:prstGeom>
          <a:ln w="50800" cap="rnd">
            <a:solidFill>
              <a:schemeClr val="accent5"/>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21" name="Arc 20">
            <a:extLst>
              <a:ext uri="{FF2B5EF4-FFF2-40B4-BE49-F238E27FC236}">
                <a16:creationId xmlns:a16="http://schemas.microsoft.com/office/drawing/2014/main" id="{B80EBB30-0F95-4487-8AF3-B0C6C3825913}"/>
              </a:ext>
            </a:extLst>
          </p:cNvPr>
          <p:cNvSpPr/>
          <p:nvPr/>
        </p:nvSpPr>
        <p:spPr>
          <a:xfrm>
            <a:off x="4588534" y="438150"/>
            <a:ext cx="7683314" cy="7683310"/>
          </a:xfrm>
          <a:prstGeom prst="arc">
            <a:avLst>
              <a:gd name="adj1" fmla="val 16609941"/>
              <a:gd name="adj2" fmla="val 17098132"/>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22" name="Arc 21">
            <a:extLst>
              <a:ext uri="{FF2B5EF4-FFF2-40B4-BE49-F238E27FC236}">
                <a16:creationId xmlns:a16="http://schemas.microsoft.com/office/drawing/2014/main" id="{C28590E4-8279-439C-92F2-7F6D54BA5A91}"/>
              </a:ext>
            </a:extLst>
          </p:cNvPr>
          <p:cNvSpPr/>
          <p:nvPr/>
        </p:nvSpPr>
        <p:spPr>
          <a:xfrm>
            <a:off x="4588534" y="438150"/>
            <a:ext cx="7683314" cy="7683310"/>
          </a:xfrm>
          <a:prstGeom prst="arc">
            <a:avLst>
              <a:gd name="adj1" fmla="val 17418444"/>
              <a:gd name="adj2" fmla="val 20098276"/>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23" name="Freeform 19">
            <a:extLst>
              <a:ext uri="{FF2B5EF4-FFF2-40B4-BE49-F238E27FC236}">
                <a16:creationId xmlns:a16="http://schemas.microsoft.com/office/drawing/2014/main" id="{EF1AB402-4010-4C4D-8980-9D83C66EB80D}"/>
              </a:ext>
            </a:extLst>
          </p:cNvPr>
          <p:cNvSpPr>
            <a:spLocks noEditPoints="1"/>
          </p:cNvSpPr>
          <p:nvPr/>
        </p:nvSpPr>
        <p:spPr bwMode="auto">
          <a:xfrm rot="1616168">
            <a:off x="11408840" y="489872"/>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0">
            <a:extLst>
              <a:ext uri="{FF2B5EF4-FFF2-40B4-BE49-F238E27FC236}">
                <a16:creationId xmlns:a16="http://schemas.microsoft.com/office/drawing/2014/main" id="{03EE24FA-EC77-44F7-8FAD-EE437748F515}"/>
              </a:ext>
            </a:extLst>
          </p:cNvPr>
          <p:cNvSpPr>
            <a:spLocks noEditPoints="1"/>
          </p:cNvSpPr>
          <p:nvPr/>
        </p:nvSpPr>
        <p:spPr bwMode="auto">
          <a:xfrm>
            <a:off x="3075419" y="6349371"/>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1">
            <a:extLst>
              <a:ext uri="{FF2B5EF4-FFF2-40B4-BE49-F238E27FC236}">
                <a16:creationId xmlns:a16="http://schemas.microsoft.com/office/drawing/2014/main" id="{DF613E66-4A28-44F3-902D-C2D13983041D}"/>
              </a:ext>
            </a:extLst>
          </p:cNvPr>
          <p:cNvSpPr>
            <a:spLocks noEditPoints="1"/>
          </p:cNvSpPr>
          <p:nvPr/>
        </p:nvSpPr>
        <p:spPr bwMode="auto">
          <a:xfrm rot="14877821">
            <a:off x="2387843" y="6015671"/>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6" name="Group 25">
            <a:extLst>
              <a:ext uri="{FF2B5EF4-FFF2-40B4-BE49-F238E27FC236}">
                <a16:creationId xmlns:a16="http://schemas.microsoft.com/office/drawing/2014/main" id="{37D06822-72FF-4924-A471-A80AA27DCA82}"/>
              </a:ext>
            </a:extLst>
          </p:cNvPr>
          <p:cNvGrpSpPr>
            <a:grpSpLocks noChangeAspect="1"/>
          </p:cNvGrpSpPr>
          <p:nvPr/>
        </p:nvGrpSpPr>
        <p:grpSpPr bwMode="auto">
          <a:xfrm>
            <a:off x="-118089" y="5682883"/>
            <a:ext cx="1236663" cy="1236663"/>
            <a:chOff x="3453" y="1773"/>
            <a:chExt cx="779" cy="779"/>
          </a:xfrm>
        </p:grpSpPr>
        <p:sp>
          <p:nvSpPr>
            <p:cNvPr id="27" name="Line 26">
              <a:extLst>
                <a:ext uri="{FF2B5EF4-FFF2-40B4-BE49-F238E27FC236}">
                  <a16:creationId xmlns:a16="http://schemas.microsoft.com/office/drawing/2014/main" id="{497C4FB6-DD55-4E9F-A305-D7DE1C211982}"/>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7">
              <a:extLst>
                <a:ext uri="{FF2B5EF4-FFF2-40B4-BE49-F238E27FC236}">
                  <a16:creationId xmlns:a16="http://schemas.microsoft.com/office/drawing/2014/main" id="{AFC38867-EA3F-4CBF-B879-ED0C16A5DE59}"/>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8">
              <a:extLst>
                <a:ext uri="{FF2B5EF4-FFF2-40B4-BE49-F238E27FC236}">
                  <a16:creationId xmlns:a16="http://schemas.microsoft.com/office/drawing/2014/main" id="{A16C30C4-EEC5-4DC4-A5E0-3B75A0D2323D}"/>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29">
              <a:extLst>
                <a:ext uri="{FF2B5EF4-FFF2-40B4-BE49-F238E27FC236}">
                  <a16:creationId xmlns:a16="http://schemas.microsoft.com/office/drawing/2014/main" id="{5E898104-A890-4AFD-BF9B-24E1FE162FE6}"/>
                </a:ext>
              </a:extLst>
            </p:cNvPr>
            <p:cNvSpPr>
              <a:spLocks noChangeShapeType="1"/>
            </p:cNvSpPr>
            <p:nvPr/>
          </p:nvSpPr>
          <p:spPr bwMode="auto">
            <a:xfrm flipV="1">
              <a:off x="3778" y="2098"/>
              <a:ext cx="454" cy="454"/>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30">
              <a:extLst>
                <a:ext uri="{FF2B5EF4-FFF2-40B4-BE49-F238E27FC236}">
                  <a16:creationId xmlns:a16="http://schemas.microsoft.com/office/drawing/2014/main" id="{5DE6B9C4-A780-4CDF-9092-972BD4F8C9BD}"/>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31">
              <a:extLst>
                <a:ext uri="{FF2B5EF4-FFF2-40B4-BE49-F238E27FC236}">
                  <a16:creationId xmlns:a16="http://schemas.microsoft.com/office/drawing/2014/main" id="{9E038E81-23BF-4AA8-A9B2-123BD3FCA2D3}"/>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34">
              <a:extLst>
                <a:ext uri="{FF2B5EF4-FFF2-40B4-BE49-F238E27FC236}">
                  <a16:creationId xmlns:a16="http://schemas.microsoft.com/office/drawing/2014/main" id="{DA581EA2-4E5E-4C7E-B4C1-DB7B9F519169}"/>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Line 35">
              <a:extLst>
                <a:ext uri="{FF2B5EF4-FFF2-40B4-BE49-F238E27FC236}">
                  <a16:creationId xmlns:a16="http://schemas.microsoft.com/office/drawing/2014/main" id="{76D274D8-6154-4C05-ACEE-605E24BFE450}"/>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38">
              <a:extLst>
                <a:ext uri="{FF2B5EF4-FFF2-40B4-BE49-F238E27FC236}">
                  <a16:creationId xmlns:a16="http://schemas.microsoft.com/office/drawing/2014/main" id="{4EAF289D-38ED-4067-9D1A-96659A6A12B8}"/>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6" name="TextBox 35">
            <a:extLst>
              <a:ext uri="{FF2B5EF4-FFF2-40B4-BE49-F238E27FC236}">
                <a16:creationId xmlns:a16="http://schemas.microsoft.com/office/drawing/2014/main" id="{F429664B-69EE-485E-9020-9E4C8CE2CC95}"/>
              </a:ext>
            </a:extLst>
          </p:cNvPr>
          <p:cNvSpPr txBox="1"/>
          <p:nvPr/>
        </p:nvSpPr>
        <p:spPr>
          <a:xfrm>
            <a:off x="3508202" y="918955"/>
            <a:ext cx="408125" cy="769441"/>
          </a:xfrm>
          <a:prstGeom prst="rect">
            <a:avLst/>
          </a:prstGeom>
          <a:noFill/>
        </p:spPr>
        <p:txBody>
          <a:bodyPr wrap="none" lIns="0" rtlCol="0" anchor="ctr">
            <a:spAutoFit/>
          </a:bodyPr>
          <a:lstStyle/>
          <a:p>
            <a:pPr>
              <a:spcBef>
                <a:spcPts val="600"/>
              </a:spcBef>
            </a:pPr>
            <a:r>
              <a:rPr lang="en-US" sz="4400" b="1">
                <a:solidFill>
                  <a:schemeClr val="bg1"/>
                </a:solidFill>
              </a:rPr>
              <a:t>1</a:t>
            </a:r>
          </a:p>
        </p:txBody>
      </p:sp>
      <p:sp>
        <p:nvSpPr>
          <p:cNvPr id="37" name="TextBox 36">
            <a:extLst>
              <a:ext uri="{FF2B5EF4-FFF2-40B4-BE49-F238E27FC236}">
                <a16:creationId xmlns:a16="http://schemas.microsoft.com/office/drawing/2014/main" id="{DEDC5937-7B5C-4C31-9847-40AF3A04E4D9}"/>
              </a:ext>
            </a:extLst>
          </p:cNvPr>
          <p:cNvSpPr txBox="1"/>
          <p:nvPr/>
        </p:nvSpPr>
        <p:spPr>
          <a:xfrm>
            <a:off x="8243435" y="2879710"/>
            <a:ext cx="408125" cy="769441"/>
          </a:xfrm>
          <a:prstGeom prst="rect">
            <a:avLst/>
          </a:prstGeom>
          <a:noFill/>
        </p:spPr>
        <p:txBody>
          <a:bodyPr wrap="none" lIns="0" rtlCol="0" anchor="ctr">
            <a:spAutoFit/>
          </a:bodyPr>
          <a:lstStyle/>
          <a:p>
            <a:pPr>
              <a:spcBef>
                <a:spcPts val="600"/>
              </a:spcBef>
            </a:pPr>
            <a:r>
              <a:rPr lang="en-US" sz="4400" b="1">
                <a:solidFill>
                  <a:schemeClr val="bg1"/>
                </a:solidFill>
              </a:rPr>
              <a:t>2</a:t>
            </a:r>
          </a:p>
        </p:txBody>
      </p:sp>
    </p:spTree>
    <p:extLst>
      <p:ext uri="{BB962C8B-B14F-4D97-AF65-F5344CB8AC3E}">
        <p14:creationId xmlns:p14="http://schemas.microsoft.com/office/powerpoint/2010/main" val="110015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F32AAF7-03D4-4B44-B03F-E540B87951A0}"/>
              </a:ext>
            </a:extLst>
          </p:cNvPr>
          <p:cNvPicPr>
            <a:picLocks noChangeAspect="1"/>
          </p:cNvPicPr>
          <p:nvPr/>
        </p:nvPicPr>
        <p:blipFill>
          <a:blip r:embed="rId3"/>
          <a:stretch>
            <a:fillRect/>
          </a:stretch>
        </p:blipFill>
        <p:spPr>
          <a:xfrm>
            <a:off x="0" y="0"/>
            <a:ext cx="4937760" cy="6858000"/>
          </a:xfrm>
          <a:prstGeom prst="rect">
            <a:avLst/>
          </a:prstGeom>
        </p:spPr>
      </p:pic>
      <p:sp>
        <p:nvSpPr>
          <p:cNvPr id="36" name="Rectangle 35">
            <a:extLst>
              <a:ext uri="{FF2B5EF4-FFF2-40B4-BE49-F238E27FC236}">
                <a16:creationId xmlns:a16="http://schemas.microsoft.com/office/drawing/2014/main" id="{AE6ABF20-DD05-4A19-A294-0C76822DB1D7}"/>
              </a:ext>
            </a:extLst>
          </p:cNvPr>
          <p:cNvSpPr/>
          <p:nvPr/>
        </p:nvSpPr>
        <p:spPr>
          <a:xfrm>
            <a:off x="463863" y="1874236"/>
            <a:ext cx="3282075"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marL="0" marR="0" lvl="0" indent="0" algn="l" defTabSz="914400" rtl="0" eaLnBrk="1" fontAlgn="auto" latinLnBrk="0" hangingPunct="1">
              <a:lnSpc>
                <a:spcPct val="120000"/>
              </a:lnSpc>
              <a:spcBef>
                <a:spcPts val="0"/>
              </a:spcBef>
              <a:spcAft>
                <a:spcPts val="1200"/>
              </a:spcAft>
              <a:buClrTx/>
              <a:buSzTx/>
              <a:buFontTx/>
              <a:buNone/>
              <a:tabLst/>
              <a:defRPr/>
            </a:pPr>
            <a:endParaRPr kumimoji="0" lang="en-US" sz="1400" b="0" i="0" u="none" strike="noStrike" kern="100" cap="none" spc="0" normalizeH="0" baseline="0" noProof="0" err="1">
              <a:ln>
                <a:noFill/>
              </a:ln>
              <a:solidFill>
                <a:srgbClr val="FFFFFF"/>
              </a:solidFill>
              <a:effectLst/>
              <a:uLnTx/>
              <a:uFillTx/>
              <a:latin typeface="Visby CF"/>
              <a:ea typeface="+mn-ea"/>
              <a:cs typeface="+mn-cs"/>
            </a:endParaRPr>
          </a:p>
        </p:txBody>
      </p:sp>
      <p:sp>
        <p:nvSpPr>
          <p:cNvPr id="37" name="TextBox 36">
            <a:extLst>
              <a:ext uri="{FF2B5EF4-FFF2-40B4-BE49-F238E27FC236}">
                <a16:creationId xmlns:a16="http://schemas.microsoft.com/office/drawing/2014/main" id="{94657DD9-0514-4CA2-8D53-60ABC46F6CE5}"/>
              </a:ext>
            </a:extLst>
          </p:cNvPr>
          <p:cNvSpPr txBox="1"/>
          <p:nvPr/>
        </p:nvSpPr>
        <p:spPr>
          <a:xfrm>
            <a:off x="597219" y="770856"/>
            <a:ext cx="4187621" cy="1589281"/>
          </a:xfrm>
          <a:prstGeom prst="rect">
            <a:avLst/>
          </a:prstGeom>
          <a:noFill/>
        </p:spPr>
        <p:txBody>
          <a:bodyPr wrap="none" lIns="0" tIns="0" rIns="0" bIns="0" rtlCol="0">
            <a:spAutoFit/>
          </a:body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t>You’ve finished this </a:t>
            </a:r>
            <a:b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br>
            <a: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t>session and earned a </a:t>
            </a:r>
            <a:br>
              <a:rPr kumimoji="0" lang="en-US" sz="3200" b="0" i="0" u="none" strike="noStrike" kern="100" cap="none" spc="0" normalizeH="0" baseline="0" noProof="0">
                <a:ln>
                  <a:noFill/>
                </a:ln>
                <a:solidFill>
                  <a:srgbClr val="598511"/>
                </a:solidFill>
                <a:effectLst/>
                <a:uLnTx/>
                <a:uFillTx/>
                <a:latin typeface="Fidelity Sans" panose="020B0503030202020204" pitchFamily="34" charset="0"/>
                <a:ea typeface="+mn-ea"/>
                <a:cs typeface="+mn-cs"/>
              </a:rPr>
            </a:br>
            <a:r>
              <a:rPr kumimoji="0" lang="en-US" sz="3200" b="1" i="0" u="none" strike="noStrike" kern="100" cap="none" spc="0" normalizeH="0" baseline="0" noProof="0">
                <a:ln>
                  <a:noFill/>
                </a:ln>
                <a:solidFill>
                  <a:schemeClr val="accent1">
                    <a:lumMod val="75000"/>
                  </a:schemeClr>
                </a:solidFill>
                <a:effectLst/>
                <a:uLnTx/>
                <a:uFillTx/>
                <a:latin typeface="Fidelity Sans" panose="020B0503030202020204" pitchFamily="34" charset="0"/>
                <a:ea typeface="+mn-ea"/>
                <a:cs typeface="+mn-cs"/>
              </a:rPr>
              <a:t>finance wiz pin! </a:t>
            </a:r>
          </a:p>
        </p:txBody>
      </p:sp>
      <p:sp>
        <p:nvSpPr>
          <p:cNvPr id="20" name="TextBox 19">
            <a:extLst>
              <a:ext uri="{FF2B5EF4-FFF2-40B4-BE49-F238E27FC236}">
                <a16:creationId xmlns:a16="http://schemas.microsoft.com/office/drawing/2014/main" id="{F832B38B-CB85-4CB7-BDAB-3049F25DB52C}"/>
              </a:ext>
            </a:extLst>
          </p:cNvPr>
          <p:cNvSpPr txBox="1"/>
          <p:nvPr/>
        </p:nvSpPr>
        <p:spPr>
          <a:xfrm>
            <a:off x="2590802" y="3473313"/>
            <a:ext cx="2194038" cy="167738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32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5 / 5 </a:t>
            </a:r>
            <a:br>
              <a:rPr kumimoji="0" lang="en-US" sz="32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br>
            <a:r>
              <a:rPr kumimoji="0" lang="en-US" sz="24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completed</a:t>
            </a:r>
            <a:r>
              <a:rPr lang="en-US" sz="2400" b="1" kern="100">
                <a:solidFill>
                  <a:schemeClr val="accent1">
                    <a:lumMod val="50000"/>
                  </a:schemeClr>
                </a:solidFill>
                <a:latin typeface="Fidelity Sans" panose="020B0503030202020204" pitchFamily="34" charset="0"/>
              </a:rPr>
              <a:t>!</a:t>
            </a:r>
            <a:endParaRPr kumimoji="0" lang="en-US" sz="24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You collected them all!</a:t>
            </a:r>
          </a:p>
        </p:txBody>
      </p:sp>
      <p:pic>
        <p:nvPicPr>
          <p:cNvPr id="32" name="Picture 31" descr="A screenshot of a video game&#10;&#10;Description automatically generated with low confidence">
            <a:extLst>
              <a:ext uri="{FF2B5EF4-FFF2-40B4-BE49-F238E27FC236}">
                <a16:creationId xmlns:a16="http://schemas.microsoft.com/office/drawing/2014/main" id="{510DAB3C-D4C9-4EB7-8512-41442B0D076D}"/>
              </a:ext>
            </a:extLst>
          </p:cNvPr>
          <p:cNvPicPr>
            <a:picLocks noChangeAspect="1"/>
          </p:cNvPicPr>
          <p:nvPr/>
        </p:nvPicPr>
        <p:blipFill rotWithShape="1">
          <a:blip r:embed="rId4"/>
          <a:srcRect l="13095" t="47831" r="75357" b="25714"/>
          <a:stretch/>
        </p:blipFill>
        <p:spPr>
          <a:xfrm>
            <a:off x="442019" y="5526505"/>
            <a:ext cx="796246" cy="1026089"/>
          </a:xfrm>
          <a:prstGeom prst="rect">
            <a:avLst/>
          </a:prstGeom>
        </p:spPr>
      </p:pic>
      <p:pic>
        <p:nvPicPr>
          <p:cNvPr id="33" name="Picture 32">
            <a:extLst>
              <a:ext uri="{FF2B5EF4-FFF2-40B4-BE49-F238E27FC236}">
                <a16:creationId xmlns:a16="http://schemas.microsoft.com/office/drawing/2014/main" id="{448BC621-DF37-498D-BD6E-9C714508A23F}"/>
              </a:ext>
            </a:extLst>
          </p:cNvPr>
          <p:cNvPicPr>
            <a:picLocks noChangeAspect="1"/>
          </p:cNvPicPr>
          <p:nvPr/>
        </p:nvPicPr>
        <p:blipFill>
          <a:blip r:embed="rId5"/>
          <a:stretch>
            <a:fillRect/>
          </a:stretch>
        </p:blipFill>
        <p:spPr>
          <a:xfrm>
            <a:off x="1376552" y="5693951"/>
            <a:ext cx="882367" cy="833796"/>
          </a:xfrm>
          <a:prstGeom prst="rect">
            <a:avLst/>
          </a:prstGeom>
        </p:spPr>
      </p:pic>
      <p:pic>
        <p:nvPicPr>
          <p:cNvPr id="34" name="Picture 33" descr="A screenshot of a video game&#10;&#10;Description automatically generated with medium confidence">
            <a:extLst>
              <a:ext uri="{FF2B5EF4-FFF2-40B4-BE49-F238E27FC236}">
                <a16:creationId xmlns:a16="http://schemas.microsoft.com/office/drawing/2014/main" id="{A75FF8BE-D3DD-42F2-966C-81AADB189D85}"/>
              </a:ext>
            </a:extLst>
          </p:cNvPr>
          <p:cNvPicPr>
            <a:picLocks noChangeAspect="1"/>
          </p:cNvPicPr>
          <p:nvPr/>
        </p:nvPicPr>
        <p:blipFill>
          <a:blip r:embed="rId6"/>
          <a:stretch>
            <a:fillRect/>
          </a:stretch>
        </p:blipFill>
        <p:spPr>
          <a:xfrm>
            <a:off x="2563909" y="5693951"/>
            <a:ext cx="631671" cy="792460"/>
          </a:xfrm>
          <a:prstGeom prst="rect">
            <a:avLst/>
          </a:prstGeom>
        </p:spPr>
      </p:pic>
      <p:pic>
        <p:nvPicPr>
          <p:cNvPr id="35" name="Picture 34" descr="A picture containing text&#10;&#10;Description automatically generated">
            <a:extLst>
              <a:ext uri="{FF2B5EF4-FFF2-40B4-BE49-F238E27FC236}">
                <a16:creationId xmlns:a16="http://schemas.microsoft.com/office/drawing/2014/main" id="{D4ACD743-FACF-4C61-9EF5-1B5A90617613}"/>
              </a:ext>
            </a:extLst>
          </p:cNvPr>
          <p:cNvPicPr>
            <a:picLocks noChangeAspect="1"/>
          </p:cNvPicPr>
          <p:nvPr/>
        </p:nvPicPr>
        <p:blipFill>
          <a:blip r:embed="rId7"/>
          <a:stretch>
            <a:fillRect/>
          </a:stretch>
        </p:blipFill>
        <p:spPr>
          <a:xfrm>
            <a:off x="3559021" y="5593570"/>
            <a:ext cx="731992" cy="945486"/>
          </a:xfrm>
          <a:prstGeom prst="rect">
            <a:avLst/>
          </a:prstGeom>
        </p:spPr>
      </p:pic>
      <p:pic>
        <p:nvPicPr>
          <p:cNvPr id="39" name="Picture 38">
            <a:extLst>
              <a:ext uri="{FF2B5EF4-FFF2-40B4-BE49-F238E27FC236}">
                <a16:creationId xmlns:a16="http://schemas.microsoft.com/office/drawing/2014/main" id="{C65479F0-89E4-4C4E-BDB6-A7ADF21D1DE8}"/>
              </a:ext>
            </a:extLst>
          </p:cNvPr>
          <p:cNvPicPr>
            <a:picLocks noChangeAspect="1"/>
          </p:cNvPicPr>
          <p:nvPr/>
        </p:nvPicPr>
        <p:blipFill>
          <a:blip r:embed="rId8"/>
          <a:stretch>
            <a:fillRect/>
          </a:stretch>
        </p:blipFill>
        <p:spPr>
          <a:xfrm>
            <a:off x="4937759" y="0"/>
            <a:ext cx="7254241" cy="6858000"/>
          </a:xfrm>
          <a:prstGeom prst="rect">
            <a:avLst/>
          </a:prstGeom>
        </p:spPr>
      </p:pic>
      <p:pic>
        <p:nvPicPr>
          <p:cNvPr id="12" name="Picture 11">
            <a:extLst>
              <a:ext uri="{FF2B5EF4-FFF2-40B4-BE49-F238E27FC236}">
                <a16:creationId xmlns:a16="http://schemas.microsoft.com/office/drawing/2014/main" id="{3F83C7F7-A4EF-4824-92B7-D6E0402EAC0E}"/>
              </a:ext>
            </a:extLst>
          </p:cNvPr>
          <p:cNvPicPr>
            <a:picLocks noChangeAspect="1"/>
          </p:cNvPicPr>
          <p:nvPr/>
        </p:nvPicPr>
        <p:blipFill>
          <a:blip r:embed="rId9"/>
          <a:stretch>
            <a:fillRect/>
          </a:stretch>
        </p:blipFill>
        <p:spPr>
          <a:xfrm>
            <a:off x="515488" y="3377550"/>
            <a:ext cx="1825127" cy="2005198"/>
          </a:xfrm>
          <a:prstGeom prst="rect">
            <a:avLst/>
          </a:prstGeom>
        </p:spPr>
      </p:pic>
    </p:spTree>
    <p:extLst>
      <p:ext uri="{BB962C8B-B14F-4D97-AF65-F5344CB8AC3E}">
        <p14:creationId xmlns:p14="http://schemas.microsoft.com/office/powerpoint/2010/main" val="1332953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11ED5C-938E-4290-B807-3E1CC70E3D79}"/>
              </a:ext>
            </a:extLst>
          </p:cNvPr>
          <p:cNvPicPr>
            <a:picLocks noChangeAspect="1"/>
          </p:cNvPicPr>
          <p:nvPr/>
        </p:nvPicPr>
        <p:blipFill>
          <a:blip r:embed="rId3"/>
          <a:stretch>
            <a:fillRect/>
          </a:stretch>
        </p:blipFill>
        <p:spPr>
          <a:xfrm>
            <a:off x="0" y="0"/>
            <a:ext cx="12192000" cy="6857999"/>
          </a:xfrm>
          <a:prstGeom prst="rect">
            <a:avLst/>
          </a:prstGeom>
        </p:spPr>
      </p:pic>
      <p:sp>
        <p:nvSpPr>
          <p:cNvPr id="43" name="Rectangle 42">
            <a:extLst>
              <a:ext uri="{FF2B5EF4-FFF2-40B4-BE49-F238E27FC236}">
                <a16:creationId xmlns:a16="http://schemas.microsoft.com/office/drawing/2014/main" id="{388A92AD-2BC0-45C2-A271-C4BC07D2F5B4}"/>
              </a:ext>
            </a:extLst>
          </p:cNvPr>
          <p:cNvSpPr/>
          <p:nvPr/>
        </p:nvSpPr>
        <p:spPr>
          <a:xfrm>
            <a:off x="509941" y="2035935"/>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TextBox 47">
            <a:extLst>
              <a:ext uri="{FF2B5EF4-FFF2-40B4-BE49-F238E27FC236}">
                <a16:creationId xmlns:a16="http://schemas.microsoft.com/office/drawing/2014/main" id="{9F3ABFA7-1C20-4A37-8F91-522D73B6C44E}"/>
              </a:ext>
            </a:extLst>
          </p:cNvPr>
          <p:cNvSpPr txBox="1"/>
          <p:nvPr/>
        </p:nvSpPr>
        <p:spPr>
          <a:xfrm>
            <a:off x="5155789" y="2213843"/>
            <a:ext cx="2022145" cy="1672253"/>
          </a:xfrm>
          <a:prstGeom prst="rect">
            <a:avLst/>
          </a:prstGeom>
          <a:noFill/>
        </p:spPr>
        <p:txBody>
          <a:bodyPr wrap="square" lIns="0" rtlCol="0" anchor="t" anchorCtr="0">
            <a:spAutoFit/>
          </a:bodyPr>
          <a:lstStyle/>
          <a:p>
            <a:pPr>
              <a:spcBef>
                <a:spcPts val="800"/>
              </a:spcBef>
            </a:pPr>
            <a:r>
              <a:rPr lang="en-US" sz="2800">
                <a:solidFill>
                  <a:schemeClr val="bg1"/>
                </a:solidFill>
              </a:rPr>
              <a:t>Build your roadmap</a:t>
            </a:r>
          </a:p>
          <a:p>
            <a:pPr>
              <a:spcBef>
                <a:spcPts val="800"/>
              </a:spcBef>
            </a:pPr>
            <a:r>
              <a:rPr lang="en-US" sz="2000">
                <a:solidFill>
                  <a:schemeClr val="accent1">
                    <a:lumMod val="50000"/>
                  </a:schemeClr>
                </a:solidFill>
              </a:rPr>
              <a:t>Strategy for spending smart</a:t>
            </a:r>
          </a:p>
        </p:txBody>
      </p:sp>
      <p:sp>
        <p:nvSpPr>
          <p:cNvPr id="4" name="TextBox 3">
            <a:extLst>
              <a:ext uri="{FF2B5EF4-FFF2-40B4-BE49-F238E27FC236}">
                <a16:creationId xmlns:a16="http://schemas.microsoft.com/office/drawing/2014/main" id="{E3C29D4E-331C-4DFC-A20D-A7CA136D3450}"/>
              </a:ext>
            </a:extLst>
          </p:cNvPr>
          <p:cNvSpPr txBox="1"/>
          <p:nvPr/>
        </p:nvSpPr>
        <p:spPr>
          <a:xfrm>
            <a:off x="561818" y="1989929"/>
            <a:ext cx="550792" cy="584775"/>
          </a:xfrm>
          <a:prstGeom prst="rect">
            <a:avLst/>
          </a:prstGeom>
          <a:noFill/>
        </p:spPr>
        <p:txBody>
          <a:bodyPr wrap="none" lIns="0" rtlCol="0" anchor="ctr">
            <a:spAutoFit/>
          </a:bodyPr>
          <a:lstStyle/>
          <a:p>
            <a:r>
              <a:rPr lang="en-US" sz="3200" b="1">
                <a:solidFill>
                  <a:schemeClr val="accent1"/>
                </a:solidFill>
              </a:rPr>
              <a:t>01</a:t>
            </a:r>
          </a:p>
        </p:txBody>
      </p:sp>
      <p:sp>
        <p:nvSpPr>
          <p:cNvPr id="26" name="TextBox 25">
            <a:extLst>
              <a:ext uri="{FF2B5EF4-FFF2-40B4-BE49-F238E27FC236}">
                <a16:creationId xmlns:a16="http://schemas.microsoft.com/office/drawing/2014/main" id="{B4DFE52A-F5BF-453C-9CF6-4C6EDF1A00D5}"/>
              </a:ext>
            </a:extLst>
          </p:cNvPr>
          <p:cNvSpPr txBox="1"/>
          <p:nvPr/>
        </p:nvSpPr>
        <p:spPr>
          <a:xfrm>
            <a:off x="561818" y="2759943"/>
            <a:ext cx="2022145" cy="2154436"/>
          </a:xfrm>
          <a:prstGeom prst="rect">
            <a:avLst/>
          </a:prstGeom>
          <a:noFill/>
        </p:spPr>
        <p:txBody>
          <a:bodyPr wrap="square" lIns="0" rtlCol="0" anchor="t" anchorCtr="0">
            <a:spAutoFit/>
          </a:bodyPr>
          <a:lstStyle/>
          <a:p>
            <a:pPr>
              <a:spcBef>
                <a:spcPts val="800"/>
              </a:spcBef>
            </a:pPr>
            <a:r>
              <a:rPr lang="en-US" sz="2800">
                <a:solidFill>
                  <a:schemeClr val="bg1"/>
                </a:solidFill>
              </a:rPr>
              <a:t>Let the adventure begin</a:t>
            </a:r>
          </a:p>
          <a:p>
            <a:pPr>
              <a:spcBef>
                <a:spcPts val="800"/>
              </a:spcBef>
            </a:pPr>
            <a:r>
              <a:rPr lang="en-US" sz="2000">
                <a:solidFill>
                  <a:schemeClr val="accent1">
                    <a:lumMod val="50000"/>
                  </a:schemeClr>
                </a:solidFill>
              </a:rPr>
              <a:t>Short-term / long-term goals</a:t>
            </a:r>
          </a:p>
        </p:txBody>
      </p:sp>
      <p:sp>
        <p:nvSpPr>
          <p:cNvPr id="28" name="TextBox 27">
            <a:extLst>
              <a:ext uri="{FF2B5EF4-FFF2-40B4-BE49-F238E27FC236}">
                <a16:creationId xmlns:a16="http://schemas.microsoft.com/office/drawing/2014/main" id="{E896F796-3C79-4E78-AC45-D1DB06C8B67E}"/>
              </a:ext>
            </a:extLst>
          </p:cNvPr>
          <p:cNvSpPr txBox="1"/>
          <p:nvPr/>
        </p:nvSpPr>
        <p:spPr>
          <a:xfrm>
            <a:off x="2859737" y="4062410"/>
            <a:ext cx="2296052" cy="1672253"/>
          </a:xfrm>
          <a:prstGeom prst="rect">
            <a:avLst/>
          </a:prstGeom>
          <a:noFill/>
        </p:spPr>
        <p:txBody>
          <a:bodyPr wrap="square" lIns="0" rtlCol="0" anchor="t" anchorCtr="0">
            <a:spAutoFit/>
          </a:bodyPr>
          <a:lstStyle/>
          <a:p>
            <a:pPr>
              <a:spcBef>
                <a:spcPts val="800"/>
              </a:spcBef>
            </a:pPr>
            <a:r>
              <a:rPr lang="en-US" sz="2800">
                <a:solidFill>
                  <a:schemeClr val="bg1"/>
                </a:solidFill>
              </a:rPr>
              <a:t>Lay of </a:t>
            </a:r>
            <a:br>
              <a:rPr lang="en-US" sz="2800">
                <a:solidFill>
                  <a:schemeClr val="bg1"/>
                </a:solidFill>
              </a:rPr>
            </a:br>
            <a:r>
              <a:rPr lang="en-US" sz="2800">
                <a:solidFill>
                  <a:schemeClr val="bg1"/>
                </a:solidFill>
              </a:rPr>
              <a:t>the land</a:t>
            </a:r>
          </a:p>
          <a:p>
            <a:pPr>
              <a:spcBef>
                <a:spcPts val="800"/>
              </a:spcBef>
            </a:pPr>
            <a:r>
              <a:rPr lang="en-US" sz="2000">
                <a:solidFill>
                  <a:schemeClr val="accent1">
                    <a:lumMod val="50000"/>
                  </a:schemeClr>
                </a:solidFill>
              </a:rPr>
              <a:t>Savvy saving habits</a:t>
            </a:r>
          </a:p>
        </p:txBody>
      </p:sp>
      <p:sp>
        <p:nvSpPr>
          <p:cNvPr id="32" name="TextBox 31">
            <a:extLst>
              <a:ext uri="{FF2B5EF4-FFF2-40B4-BE49-F238E27FC236}">
                <a16:creationId xmlns:a16="http://schemas.microsoft.com/office/drawing/2014/main" id="{D67FABA3-91EB-4702-9260-A29A9C89AAA9}"/>
              </a:ext>
            </a:extLst>
          </p:cNvPr>
          <p:cNvSpPr txBox="1"/>
          <p:nvPr/>
        </p:nvSpPr>
        <p:spPr>
          <a:xfrm>
            <a:off x="7414199" y="4264893"/>
            <a:ext cx="2037287" cy="1672253"/>
          </a:xfrm>
          <a:prstGeom prst="rect">
            <a:avLst/>
          </a:prstGeom>
          <a:noFill/>
        </p:spPr>
        <p:txBody>
          <a:bodyPr wrap="square" lIns="0" rtlCol="0" anchor="t" anchorCtr="0">
            <a:spAutoFit/>
          </a:bodyPr>
          <a:lstStyle/>
          <a:p>
            <a:pPr>
              <a:spcBef>
                <a:spcPts val="800"/>
              </a:spcBef>
            </a:pPr>
            <a:r>
              <a:rPr lang="en-US" sz="2800">
                <a:solidFill>
                  <a:schemeClr val="bg1"/>
                </a:solidFill>
              </a:rPr>
              <a:t>Boost </a:t>
            </a:r>
            <a:br>
              <a:rPr lang="en-US" sz="2800">
                <a:solidFill>
                  <a:schemeClr val="bg1"/>
                </a:solidFill>
              </a:rPr>
            </a:br>
            <a:r>
              <a:rPr lang="en-US" sz="2800">
                <a:solidFill>
                  <a:schemeClr val="bg1"/>
                </a:solidFill>
              </a:rPr>
              <a:t>your plan</a:t>
            </a:r>
          </a:p>
          <a:p>
            <a:pPr>
              <a:spcBef>
                <a:spcPts val="800"/>
              </a:spcBef>
            </a:pPr>
            <a:r>
              <a:rPr lang="en-US" sz="2000">
                <a:solidFill>
                  <a:schemeClr val="accent1">
                    <a:lumMod val="50000"/>
                  </a:schemeClr>
                </a:solidFill>
              </a:rPr>
              <a:t>Jump into investing</a:t>
            </a:r>
          </a:p>
        </p:txBody>
      </p:sp>
      <p:sp>
        <p:nvSpPr>
          <p:cNvPr id="34" name="TextBox 33">
            <a:extLst>
              <a:ext uri="{FF2B5EF4-FFF2-40B4-BE49-F238E27FC236}">
                <a16:creationId xmlns:a16="http://schemas.microsoft.com/office/drawing/2014/main" id="{806CB499-2962-41C7-91A7-5CCC61338409}"/>
              </a:ext>
            </a:extLst>
          </p:cNvPr>
          <p:cNvSpPr txBox="1"/>
          <p:nvPr/>
        </p:nvSpPr>
        <p:spPr>
          <a:xfrm>
            <a:off x="9689118" y="2213909"/>
            <a:ext cx="2022144" cy="1672253"/>
          </a:xfrm>
          <a:prstGeom prst="rect">
            <a:avLst/>
          </a:prstGeom>
          <a:noFill/>
        </p:spPr>
        <p:txBody>
          <a:bodyPr wrap="square" lIns="0" rtlCol="0" anchor="t" anchorCtr="0">
            <a:spAutoFit/>
          </a:bodyPr>
          <a:lstStyle/>
          <a:p>
            <a:pPr>
              <a:spcBef>
                <a:spcPts val="800"/>
              </a:spcBef>
            </a:pPr>
            <a:r>
              <a:rPr lang="en-US" sz="2800">
                <a:solidFill>
                  <a:schemeClr val="bg1"/>
                </a:solidFill>
              </a:rPr>
              <a:t>Adventure awaits</a:t>
            </a:r>
          </a:p>
          <a:p>
            <a:pPr>
              <a:spcBef>
                <a:spcPts val="800"/>
              </a:spcBef>
            </a:pPr>
            <a:r>
              <a:rPr lang="en-US" sz="2000">
                <a:solidFill>
                  <a:schemeClr val="accent1">
                    <a:lumMod val="50000"/>
                  </a:schemeClr>
                </a:solidFill>
              </a:rPr>
              <a:t>Financial know-how in action</a:t>
            </a:r>
          </a:p>
        </p:txBody>
      </p:sp>
      <p:sp>
        <p:nvSpPr>
          <p:cNvPr id="14" name="Freeform 5">
            <a:extLst>
              <a:ext uri="{FF2B5EF4-FFF2-40B4-BE49-F238E27FC236}">
                <a16:creationId xmlns:a16="http://schemas.microsoft.com/office/drawing/2014/main" id="{B7245555-E9BC-47CB-A584-7D2DD1F5618B}"/>
              </a:ext>
            </a:extLst>
          </p:cNvPr>
          <p:cNvSpPr>
            <a:spLocks noEditPoints="1"/>
          </p:cNvSpPr>
          <p:nvPr/>
        </p:nvSpPr>
        <p:spPr bwMode="auto">
          <a:xfrm>
            <a:off x="599918" y="1368227"/>
            <a:ext cx="225083" cy="292415"/>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0 h 64"/>
              <a:gd name="T12" fmla="*/ 9 w 49"/>
              <a:gd name="T13" fmla="*/ 25 h 64"/>
              <a:gd name="T14" fmla="*/ 25 w 49"/>
              <a:gd name="T15" fmla="*/ 9 h 64"/>
              <a:gd name="T16" fmla="*/ 41 w 49"/>
              <a:gd name="T17" fmla="*/ 25 h 64"/>
              <a:gd name="T18" fmla="*/ 25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8"/>
                  <a:pt x="25" y="64"/>
                  <a:pt x="25" y="64"/>
                </a:cubicBezTo>
                <a:cubicBezTo>
                  <a:pt x="25" y="64"/>
                  <a:pt x="49" y="38"/>
                  <a:pt x="49" y="25"/>
                </a:cubicBezTo>
                <a:cubicBezTo>
                  <a:pt x="49" y="11"/>
                  <a:pt x="38" y="0"/>
                  <a:pt x="25" y="0"/>
                </a:cubicBezTo>
                <a:close/>
                <a:moveTo>
                  <a:pt x="25" y="40"/>
                </a:moveTo>
                <a:cubicBezTo>
                  <a:pt x="16" y="40"/>
                  <a:pt x="9" y="33"/>
                  <a:pt x="9" y="25"/>
                </a:cubicBezTo>
                <a:cubicBezTo>
                  <a:pt x="9" y="16"/>
                  <a:pt x="16" y="9"/>
                  <a:pt x="25" y="9"/>
                </a:cubicBezTo>
                <a:cubicBezTo>
                  <a:pt x="34" y="9"/>
                  <a:pt x="41" y="16"/>
                  <a:pt x="41" y="25"/>
                </a:cubicBezTo>
                <a:cubicBezTo>
                  <a:pt x="41" y="33"/>
                  <a:pt x="34" y="40"/>
                  <a:pt x="25"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645B836A-9776-4A07-8FCA-F5D05ECA138C}"/>
              </a:ext>
            </a:extLst>
          </p:cNvPr>
          <p:cNvSpPr>
            <a:spLocks noEditPoints="1"/>
          </p:cNvSpPr>
          <p:nvPr/>
        </p:nvSpPr>
        <p:spPr bwMode="auto">
          <a:xfrm>
            <a:off x="7392801" y="2980358"/>
            <a:ext cx="223159" cy="294339"/>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8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8"/>
                  <a:pt x="24" y="8"/>
                </a:cubicBezTo>
                <a:cubicBezTo>
                  <a:pt x="33" y="8"/>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817DC970-3D86-440A-81AF-08806D26FF71}"/>
              </a:ext>
            </a:extLst>
          </p:cNvPr>
          <p:cNvSpPr>
            <a:spLocks/>
          </p:cNvSpPr>
          <p:nvPr/>
        </p:nvSpPr>
        <p:spPr bwMode="auto">
          <a:xfrm>
            <a:off x="832696" y="1450950"/>
            <a:ext cx="2129629" cy="1919937"/>
          </a:xfrm>
          <a:custGeom>
            <a:avLst/>
            <a:gdLst>
              <a:gd name="T0" fmla="*/ 0 w 466"/>
              <a:gd name="T1" fmla="*/ 47 h 419"/>
              <a:gd name="T2" fmla="*/ 125 w 466"/>
              <a:gd name="T3" fmla="*/ 47 h 419"/>
              <a:gd name="T4" fmla="*/ 237 w 466"/>
              <a:gd name="T5" fmla="*/ 14 h 419"/>
              <a:gd name="T6" fmla="*/ 244 w 466"/>
              <a:gd name="T7" fmla="*/ 96 h 419"/>
              <a:gd name="T8" fmla="*/ 321 w 466"/>
              <a:gd name="T9" fmla="*/ 49 h 419"/>
              <a:gd name="T10" fmla="*/ 313 w 466"/>
              <a:gd name="T11" fmla="*/ 174 h 419"/>
              <a:gd name="T12" fmla="*/ 358 w 466"/>
              <a:gd name="T13" fmla="*/ 184 h 419"/>
              <a:gd name="T14" fmla="*/ 403 w 466"/>
              <a:gd name="T15" fmla="*/ 188 h 419"/>
              <a:gd name="T16" fmla="*/ 440 w 466"/>
              <a:gd name="T17" fmla="*/ 237 h 419"/>
              <a:gd name="T18" fmla="*/ 425 w 466"/>
              <a:gd name="T19" fmla="*/ 366 h 419"/>
              <a:gd name="T20" fmla="*/ 466 w 466"/>
              <a:gd name="T21" fmla="*/ 41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419">
                <a:moveTo>
                  <a:pt x="0" y="47"/>
                </a:moveTo>
                <a:cubicBezTo>
                  <a:pt x="0" y="47"/>
                  <a:pt x="105" y="69"/>
                  <a:pt x="125" y="47"/>
                </a:cubicBezTo>
                <a:cubicBezTo>
                  <a:pt x="146" y="25"/>
                  <a:pt x="219" y="0"/>
                  <a:pt x="237" y="14"/>
                </a:cubicBezTo>
                <a:cubicBezTo>
                  <a:pt x="256" y="29"/>
                  <a:pt x="205" y="94"/>
                  <a:pt x="244" y="96"/>
                </a:cubicBezTo>
                <a:cubicBezTo>
                  <a:pt x="282" y="98"/>
                  <a:pt x="293" y="39"/>
                  <a:pt x="321" y="49"/>
                </a:cubicBezTo>
                <a:cubicBezTo>
                  <a:pt x="350" y="59"/>
                  <a:pt x="297" y="161"/>
                  <a:pt x="313" y="174"/>
                </a:cubicBezTo>
                <a:cubicBezTo>
                  <a:pt x="329" y="186"/>
                  <a:pt x="352" y="172"/>
                  <a:pt x="358" y="184"/>
                </a:cubicBezTo>
                <a:cubicBezTo>
                  <a:pt x="364" y="196"/>
                  <a:pt x="385" y="208"/>
                  <a:pt x="403" y="188"/>
                </a:cubicBezTo>
                <a:cubicBezTo>
                  <a:pt x="421" y="168"/>
                  <a:pt x="449" y="204"/>
                  <a:pt x="440" y="237"/>
                </a:cubicBezTo>
                <a:cubicBezTo>
                  <a:pt x="423" y="296"/>
                  <a:pt x="419" y="345"/>
                  <a:pt x="425" y="366"/>
                </a:cubicBezTo>
                <a:cubicBezTo>
                  <a:pt x="432" y="386"/>
                  <a:pt x="446" y="394"/>
                  <a:pt x="466" y="41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1">
            <a:extLst>
              <a:ext uri="{FF2B5EF4-FFF2-40B4-BE49-F238E27FC236}">
                <a16:creationId xmlns:a16="http://schemas.microsoft.com/office/drawing/2014/main" id="{7A39F1ED-B94C-41CE-90D2-5C4F288D2892}"/>
              </a:ext>
            </a:extLst>
          </p:cNvPr>
          <p:cNvSpPr>
            <a:spLocks/>
          </p:cNvSpPr>
          <p:nvPr/>
        </p:nvSpPr>
        <p:spPr bwMode="auto">
          <a:xfrm>
            <a:off x="5342047" y="1245105"/>
            <a:ext cx="2044983" cy="1694854"/>
          </a:xfrm>
          <a:custGeom>
            <a:avLst/>
            <a:gdLst>
              <a:gd name="T0" fmla="*/ 0 w 448"/>
              <a:gd name="T1" fmla="*/ 12 h 370"/>
              <a:gd name="T2" fmla="*/ 78 w 448"/>
              <a:gd name="T3" fmla="*/ 4 h 370"/>
              <a:gd name="T4" fmla="*/ 115 w 448"/>
              <a:gd name="T5" fmla="*/ 20 h 370"/>
              <a:gd name="T6" fmla="*/ 188 w 448"/>
              <a:gd name="T7" fmla="*/ 41 h 370"/>
              <a:gd name="T8" fmla="*/ 223 w 448"/>
              <a:gd name="T9" fmla="*/ 92 h 370"/>
              <a:gd name="T10" fmla="*/ 340 w 448"/>
              <a:gd name="T11" fmla="*/ 102 h 370"/>
              <a:gd name="T12" fmla="*/ 403 w 448"/>
              <a:gd name="T13" fmla="*/ 172 h 370"/>
              <a:gd name="T14" fmla="*/ 374 w 448"/>
              <a:gd name="T15" fmla="*/ 286 h 370"/>
              <a:gd name="T16" fmla="*/ 436 w 448"/>
              <a:gd name="T17" fmla="*/ 331 h 370"/>
              <a:gd name="T18" fmla="*/ 448 w 448"/>
              <a:gd name="T19" fmla="*/ 37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370">
                <a:moveTo>
                  <a:pt x="0" y="12"/>
                </a:moveTo>
                <a:cubicBezTo>
                  <a:pt x="0" y="12"/>
                  <a:pt x="54" y="0"/>
                  <a:pt x="78" y="4"/>
                </a:cubicBezTo>
                <a:cubicBezTo>
                  <a:pt x="103" y="8"/>
                  <a:pt x="104" y="5"/>
                  <a:pt x="115" y="20"/>
                </a:cubicBezTo>
                <a:cubicBezTo>
                  <a:pt x="141" y="59"/>
                  <a:pt x="164" y="25"/>
                  <a:pt x="188" y="41"/>
                </a:cubicBezTo>
                <a:cubicBezTo>
                  <a:pt x="213" y="57"/>
                  <a:pt x="180" y="92"/>
                  <a:pt x="223" y="92"/>
                </a:cubicBezTo>
                <a:cubicBezTo>
                  <a:pt x="266" y="92"/>
                  <a:pt x="321" y="47"/>
                  <a:pt x="340" y="102"/>
                </a:cubicBezTo>
                <a:cubicBezTo>
                  <a:pt x="346" y="122"/>
                  <a:pt x="394" y="144"/>
                  <a:pt x="403" y="172"/>
                </a:cubicBezTo>
                <a:cubicBezTo>
                  <a:pt x="420" y="222"/>
                  <a:pt x="346" y="258"/>
                  <a:pt x="374" y="286"/>
                </a:cubicBezTo>
                <a:cubicBezTo>
                  <a:pt x="403" y="315"/>
                  <a:pt x="428" y="294"/>
                  <a:pt x="436" y="331"/>
                </a:cubicBezTo>
                <a:cubicBezTo>
                  <a:pt x="444" y="368"/>
                  <a:pt x="448" y="370"/>
                  <a:pt x="448" y="370"/>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12">
            <a:extLst>
              <a:ext uri="{FF2B5EF4-FFF2-40B4-BE49-F238E27FC236}">
                <a16:creationId xmlns:a16="http://schemas.microsoft.com/office/drawing/2014/main" id="{22EA83A4-7806-4DFD-BC32-FDC32CCA06F4}"/>
              </a:ext>
            </a:extLst>
          </p:cNvPr>
          <p:cNvSpPr>
            <a:spLocks/>
          </p:cNvSpPr>
          <p:nvPr/>
        </p:nvSpPr>
        <p:spPr bwMode="auto">
          <a:xfrm>
            <a:off x="7629426" y="1093126"/>
            <a:ext cx="2037288" cy="2145020"/>
          </a:xfrm>
          <a:custGeom>
            <a:avLst/>
            <a:gdLst>
              <a:gd name="T0" fmla="*/ 0 w 446"/>
              <a:gd name="T1" fmla="*/ 468 h 468"/>
              <a:gd name="T2" fmla="*/ 39 w 446"/>
              <a:gd name="T3" fmla="*/ 440 h 468"/>
              <a:gd name="T4" fmla="*/ 55 w 446"/>
              <a:gd name="T5" fmla="*/ 346 h 468"/>
              <a:gd name="T6" fmla="*/ 120 w 446"/>
              <a:gd name="T7" fmla="*/ 354 h 468"/>
              <a:gd name="T8" fmla="*/ 202 w 446"/>
              <a:gd name="T9" fmla="*/ 387 h 468"/>
              <a:gd name="T10" fmla="*/ 235 w 446"/>
              <a:gd name="T11" fmla="*/ 321 h 468"/>
              <a:gd name="T12" fmla="*/ 241 w 446"/>
              <a:gd name="T13" fmla="*/ 252 h 468"/>
              <a:gd name="T14" fmla="*/ 227 w 446"/>
              <a:gd name="T15" fmla="*/ 88 h 468"/>
              <a:gd name="T16" fmla="*/ 274 w 446"/>
              <a:gd name="T17" fmla="*/ 84 h 468"/>
              <a:gd name="T18" fmla="*/ 317 w 446"/>
              <a:gd name="T19" fmla="*/ 123 h 468"/>
              <a:gd name="T20" fmla="*/ 358 w 446"/>
              <a:gd name="T21" fmla="*/ 105 h 468"/>
              <a:gd name="T22" fmla="*/ 358 w 446"/>
              <a:gd name="T23" fmla="*/ 70 h 468"/>
              <a:gd name="T24" fmla="*/ 386 w 446"/>
              <a:gd name="T25" fmla="*/ 43 h 468"/>
              <a:gd name="T26" fmla="*/ 446 w 446"/>
              <a:gd name="T27" fmla="*/ 49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6" h="468">
                <a:moveTo>
                  <a:pt x="0" y="468"/>
                </a:moveTo>
                <a:cubicBezTo>
                  <a:pt x="0" y="468"/>
                  <a:pt x="37" y="468"/>
                  <a:pt x="39" y="440"/>
                </a:cubicBezTo>
                <a:cubicBezTo>
                  <a:pt x="41" y="411"/>
                  <a:pt x="41" y="362"/>
                  <a:pt x="55" y="346"/>
                </a:cubicBezTo>
                <a:cubicBezTo>
                  <a:pt x="70" y="329"/>
                  <a:pt x="116" y="327"/>
                  <a:pt x="120" y="354"/>
                </a:cubicBezTo>
                <a:cubicBezTo>
                  <a:pt x="124" y="380"/>
                  <a:pt x="180" y="399"/>
                  <a:pt x="202" y="387"/>
                </a:cubicBezTo>
                <a:cubicBezTo>
                  <a:pt x="225" y="374"/>
                  <a:pt x="229" y="342"/>
                  <a:pt x="235" y="321"/>
                </a:cubicBezTo>
                <a:cubicBezTo>
                  <a:pt x="241" y="301"/>
                  <a:pt x="251" y="284"/>
                  <a:pt x="241" y="252"/>
                </a:cubicBezTo>
                <a:cubicBezTo>
                  <a:pt x="231" y="219"/>
                  <a:pt x="219" y="104"/>
                  <a:pt x="227" y="88"/>
                </a:cubicBezTo>
                <a:cubicBezTo>
                  <a:pt x="235" y="72"/>
                  <a:pt x="258" y="60"/>
                  <a:pt x="274" y="84"/>
                </a:cubicBezTo>
                <a:cubicBezTo>
                  <a:pt x="290" y="109"/>
                  <a:pt x="288" y="121"/>
                  <a:pt x="317" y="123"/>
                </a:cubicBezTo>
                <a:cubicBezTo>
                  <a:pt x="345" y="125"/>
                  <a:pt x="362" y="129"/>
                  <a:pt x="358" y="105"/>
                </a:cubicBezTo>
                <a:cubicBezTo>
                  <a:pt x="354" y="80"/>
                  <a:pt x="337" y="70"/>
                  <a:pt x="358" y="70"/>
                </a:cubicBezTo>
                <a:cubicBezTo>
                  <a:pt x="378" y="70"/>
                  <a:pt x="386" y="43"/>
                  <a:pt x="386" y="43"/>
                </a:cubicBezTo>
                <a:cubicBezTo>
                  <a:pt x="403" y="0"/>
                  <a:pt x="417" y="51"/>
                  <a:pt x="446" y="4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13">
            <a:extLst>
              <a:ext uri="{FF2B5EF4-FFF2-40B4-BE49-F238E27FC236}">
                <a16:creationId xmlns:a16="http://schemas.microsoft.com/office/drawing/2014/main" id="{A3D12228-691C-4B49-97CC-A438D4E9F9B2}"/>
              </a:ext>
            </a:extLst>
          </p:cNvPr>
          <p:cNvSpPr>
            <a:spLocks/>
          </p:cNvSpPr>
          <p:nvPr/>
        </p:nvSpPr>
        <p:spPr bwMode="auto">
          <a:xfrm>
            <a:off x="3121999" y="1272803"/>
            <a:ext cx="1968031" cy="2473221"/>
          </a:xfrm>
          <a:custGeom>
            <a:avLst/>
            <a:gdLst>
              <a:gd name="T0" fmla="*/ 0 w 431"/>
              <a:gd name="T1" fmla="*/ 557 h 557"/>
              <a:gd name="T2" fmla="*/ 53 w 431"/>
              <a:gd name="T3" fmla="*/ 477 h 557"/>
              <a:gd name="T4" fmla="*/ 53 w 431"/>
              <a:gd name="T5" fmla="*/ 476 h 557"/>
              <a:gd name="T6" fmla="*/ 76 w 431"/>
              <a:gd name="T7" fmla="*/ 419 h 557"/>
              <a:gd name="T8" fmla="*/ 94 w 431"/>
              <a:gd name="T9" fmla="*/ 399 h 557"/>
              <a:gd name="T10" fmla="*/ 143 w 431"/>
              <a:gd name="T11" fmla="*/ 381 h 557"/>
              <a:gd name="T12" fmla="*/ 190 w 431"/>
              <a:gd name="T13" fmla="*/ 373 h 557"/>
              <a:gd name="T14" fmla="*/ 233 w 431"/>
              <a:gd name="T15" fmla="*/ 379 h 557"/>
              <a:gd name="T16" fmla="*/ 282 w 431"/>
              <a:gd name="T17" fmla="*/ 313 h 557"/>
              <a:gd name="T18" fmla="*/ 327 w 431"/>
              <a:gd name="T19" fmla="*/ 348 h 557"/>
              <a:gd name="T20" fmla="*/ 378 w 431"/>
              <a:gd name="T21" fmla="*/ 303 h 557"/>
              <a:gd name="T22" fmla="*/ 376 w 431"/>
              <a:gd name="T23" fmla="*/ 244 h 557"/>
              <a:gd name="T24" fmla="*/ 383 w 431"/>
              <a:gd name="T25" fmla="*/ 181 h 557"/>
              <a:gd name="T26" fmla="*/ 370 w 431"/>
              <a:gd name="T27" fmla="*/ 34 h 557"/>
              <a:gd name="T28" fmla="*/ 431 w 431"/>
              <a:gd name="T29" fmla="*/ 27 h 557"/>
              <a:gd name="connsiteX0" fmla="*/ 0 w 10000"/>
              <a:gd name="connsiteY0" fmla="*/ 9689 h 9689"/>
              <a:gd name="connsiteX1" fmla="*/ 1230 w 10000"/>
              <a:gd name="connsiteY1" fmla="*/ 8253 h 9689"/>
              <a:gd name="connsiteX2" fmla="*/ 1230 w 10000"/>
              <a:gd name="connsiteY2" fmla="*/ 8235 h 9689"/>
              <a:gd name="connsiteX3" fmla="*/ 1763 w 10000"/>
              <a:gd name="connsiteY3" fmla="*/ 7211 h 9689"/>
              <a:gd name="connsiteX4" fmla="*/ 2181 w 10000"/>
              <a:gd name="connsiteY4" fmla="*/ 6852 h 9689"/>
              <a:gd name="connsiteX5" fmla="*/ 3318 w 10000"/>
              <a:gd name="connsiteY5" fmla="*/ 6529 h 9689"/>
              <a:gd name="connsiteX6" fmla="*/ 4408 w 10000"/>
              <a:gd name="connsiteY6" fmla="*/ 6386 h 9689"/>
              <a:gd name="connsiteX7" fmla="*/ 5406 w 10000"/>
              <a:gd name="connsiteY7" fmla="*/ 6493 h 9689"/>
              <a:gd name="connsiteX8" fmla="*/ 6543 w 10000"/>
              <a:gd name="connsiteY8" fmla="*/ 5308 h 9689"/>
              <a:gd name="connsiteX9" fmla="*/ 7587 w 10000"/>
              <a:gd name="connsiteY9" fmla="*/ 5937 h 9689"/>
              <a:gd name="connsiteX10" fmla="*/ 7841 w 10000"/>
              <a:gd name="connsiteY10" fmla="*/ 4741 h 9689"/>
              <a:gd name="connsiteX11" fmla="*/ 8724 w 10000"/>
              <a:gd name="connsiteY11" fmla="*/ 4070 h 9689"/>
              <a:gd name="connsiteX12" fmla="*/ 8886 w 10000"/>
              <a:gd name="connsiteY12" fmla="*/ 2939 h 9689"/>
              <a:gd name="connsiteX13" fmla="*/ 8585 w 10000"/>
              <a:gd name="connsiteY13" fmla="*/ 299 h 9689"/>
              <a:gd name="connsiteX14" fmla="*/ 10000 w 10000"/>
              <a:gd name="connsiteY14" fmla="*/ 174 h 9689"/>
              <a:gd name="connsiteX0" fmla="*/ 0 w 10000"/>
              <a:gd name="connsiteY0" fmla="*/ 9999 h 9999"/>
              <a:gd name="connsiteX1" fmla="*/ 1230 w 10000"/>
              <a:gd name="connsiteY1" fmla="*/ 8517 h 9999"/>
              <a:gd name="connsiteX2" fmla="*/ 1230 w 10000"/>
              <a:gd name="connsiteY2" fmla="*/ 8498 h 9999"/>
              <a:gd name="connsiteX3" fmla="*/ 1763 w 10000"/>
              <a:gd name="connsiteY3" fmla="*/ 7441 h 9999"/>
              <a:gd name="connsiteX4" fmla="*/ 2181 w 10000"/>
              <a:gd name="connsiteY4" fmla="*/ 7071 h 9999"/>
              <a:gd name="connsiteX5" fmla="*/ 3318 w 10000"/>
              <a:gd name="connsiteY5" fmla="*/ 6738 h 9999"/>
              <a:gd name="connsiteX6" fmla="*/ 4408 w 10000"/>
              <a:gd name="connsiteY6" fmla="*/ 6590 h 9999"/>
              <a:gd name="connsiteX7" fmla="*/ 5406 w 10000"/>
              <a:gd name="connsiteY7" fmla="*/ 6700 h 9999"/>
              <a:gd name="connsiteX8" fmla="*/ 6543 w 10000"/>
              <a:gd name="connsiteY8" fmla="*/ 5477 h 9999"/>
              <a:gd name="connsiteX9" fmla="*/ 7587 w 10000"/>
              <a:gd name="connsiteY9" fmla="*/ 6127 h 9999"/>
              <a:gd name="connsiteX10" fmla="*/ 7841 w 10000"/>
              <a:gd name="connsiteY10" fmla="*/ 4892 h 9999"/>
              <a:gd name="connsiteX11" fmla="*/ 7524 w 10000"/>
              <a:gd name="connsiteY11" fmla="*/ 3645 h 9999"/>
              <a:gd name="connsiteX12" fmla="*/ 8886 w 10000"/>
              <a:gd name="connsiteY12" fmla="*/ 3032 h 9999"/>
              <a:gd name="connsiteX13" fmla="*/ 8585 w 10000"/>
              <a:gd name="connsiteY13" fmla="*/ 308 h 9999"/>
              <a:gd name="connsiteX14" fmla="*/ 10000 w 10000"/>
              <a:gd name="connsiteY14" fmla="*/ 179 h 9999"/>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524 w 10000"/>
              <a:gd name="connsiteY11" fmla="*/ 3645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103 w 10000"/>
              <a:gd name="connsiteY9" fmla="*/ 4634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10000"/>
                </a:moveTo>
                <a:cubicBezTo>
                  <a:pt x="1462" y="10000"/>
                  <a:pt x="1323" y="8963"/>
                  <a:pt x="1230" y="8518"/>
                </a:cubicBezTo>
                <a:lnTo>
                  <a:pt x="1230" y="8499"/>
                </a:lnTo>
                <a:cubicBezTo>
                  <a:pt x="1160" y="8110"/>
                  <a:pt x="1369" y="7703"/>
                  <a:pt x="1763" y="7442"/>
                </a:cubicBezTo>
                <a:cubicBezTo>
                  <a:pt x="1879" y="7369"/>
                  <a:pt x="2019" y="7239"/>
                  <a:pt x="2181" y="7072"/>
                </a:cubicBezTo>
                <a:cubicBezTo>
                  <a:pt x="2761" y="6480"/>
                  <a:pt x="2761" y="6591"/>
                  <a:pt x="3318" y="6739"/>
                </a:cubicBezTo>
                <a:cubicBezTo>
                  <a:pt x="3898" y="6887"/>
                  <a:pt x="4176" y="6664"/>
                  <a:pt x="4408" y="6591"/>
                </a:cubicBezTo>
                <a:cubicBezTo>
                  <a:pt x="4640" y="6517"/>
                  <a:pt x="5147" y="7066"/>
                  <a:pt x="5406" y="6701"/>
                </a:cubicBezTo>
                <a:cubicBezTo>
                  <a:pt x="5665" y="6336"/>
                  <a:pt x="5730" y="4253"/>
                  <a:pt x="5962" y="4400"/>
                </a:cubicBezTo>
                <a:cubicBezTo>
                  <a:pt x="6504" y="4383"/>
                  <a:pt x="6399" y="4583"/>
                  <a:pt x="7103" y="4634"/>
                </a:cubicBezTo>
                <a:cubicBezTo>
                  <a:pt x="7846" y="4732"/>
                  <a:pt x="7422" y="4496"/>
                  <a:pt x="7561" y="3383"/>
                </a:cubicBezTo>
                <a:cubicBezTo>
                  <a:pt x="7608" y="3050"/>
                  <a:pt x="6592" y="2002"/>
                  <a:pt x="6662" y="1650"/>
                </a:cubicBezTo>
                <a:cubicBezTo>
                  <a:pt x="6708" y="1371"/>
                  <a:pt x="7288" y="1561"/>
                  <a:pt x="7608" y="1337"/>
                </a:cubicBezTo>
                <a:cubicBezTo>
                  <a:pt x="7929" y="1113"/>
                  <a:pt x="8121" y="715"/>
                  <a:pt x="8585" y="308"/>
                </a:cubicBezTo>
                <a:cubicBezTo>
                  <a:pt x="9281" y="-322"/>
                  <a:pt x="9350" y="216"/>
                  <a:pt x="10000" y="17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7">
            <a:extLst>
              <a:ext uri="{FF2B5EF4-FFF2-40B4-BE49-F238E27FC236}">
                <a16:creationId xmlns:a16="http://schemas.microsoft.com/office/drawing/2014/main" id="{FB7C68EC-8EC5-4550-8DCE-D3F6034B829B}"/>
              </a:ext>
            </a:extLst>
          </p:cNvPr>
          <p:cNvSpPr>
            <a:spLocks/>
          </p:cNvSpPr>
          <p:nvPr/>
        </p:nvSpPr>
        <p:spPr bwMode="auto">
          <a:xfrm>
            <a:off x="10002642" y="707481"/>
            <a:ext cx="2280798" cy="697547"/>
          </a:xfrm>
          <a:custGeom>
            <a:avLst/>
            <a:gdLst>
              <a:gd name="T0" fmla="*/ 0 w 207"/>
              <a:gd name="T1" fmla="*/ 47 h 61"/>
              <a:gd name="T2" fmla="*/ 19 w 207"/>
              <a:gd name="T3" fmla="*/ 37 h 61"/>
              <a:gd name="T4" fmla="*/ 43 w 207"/>
              <a:gd name="T5" fmla="*/ 59 h 61"/>
              <a:gd name="T6" fmla="*/ 79 w 207"/>
              <a:gd name="T7" fmla="*/ 7 h 61"/>
              <a:gd name="T8" fmla="*/ 153 w 207"/>
              <a:gd name="T9" fmla="*/ 42 h 61"/>
              <a:gd name="T10" fmla="*/ 152 w 207"/>
              <a:gd name="T11" fmla="*/ 24 h 61"/>
              <a:gd name="T12" fmla="*/ 151 w 207"/>
              <a:gd name="T13" fmla="*/ 12 h 61"/>
              <a:gd name="T14" fmla="*/ 173 w 207"/>
              <a:gd name="T15" fmla="*/ 29 h 61"/>
              <a:gd name="T16" fmla="*/ 185 w 207"/>
              <a:gd name="T17" fmla="*/ 18 h 61"/>
              <a:gd name="T18" fmla="*/ 207 w 207"/>
              <a:gd name="T19" fmla="*/ 1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61">
                <a:moveTo>
                  <a:pt x="0" y="47"/>
                </a:moveTo>
                <a:cubicBezTo>
                  <a:pt x="0" y="47"/>
                  <a:pt x="6" y="32"/>
                  <a:pt x="19" y="37"/>
                </a:cubicBezTo>
                <a:cubicBezTo>
                  <a:pt x="31" y="41"/>
                  <a:pt x="36" y="61"/>
                  <a:pt x="43" y="59"/>
                </a:cubicBezTo>
                <a:cubicBezTo>
                  <a:pt x="49" y="57"/>
                  <a:pt x="65" y="0"/>
                  <a:pt x="79" y="7"/>
                </a:cubicBezTo>
                <a:cubicBezTo>
                  <a:pt x="92" y="13"/>
                  <a:pt x="150" y="54"/>
                  <a:pt x="153" y="42"/>
                </a:cubicBezTo>
                <a:cubicBezTo>
                  <a:pt x="155" y="29"/>
                  <a:pt x="156" y="28"/>
                  <a:pt x="152" y="24"/>
                </a:cubicBezTo>
                <a:cubicBezTo>
                  <a:pt x="148" y="19"/>
                  <a:pt x="141" y="8"/>
                  <a:pt x="151" y="12"/>
                </a:cubicBezTo>
                <a:cubicBezTo>
                  <a:pt x="160" y="15"/>
                  <a:pt x="169" y="18"/>
                  <a:pt x="173" y="29"/>
                </a:cubicBezTo>
                <a:cubicBezTo>
                  <a:pt x="177" y="40"/>
                  <a:pt x="185" y="23"/>
                  <a:pt x="185" y="18"/>
                </a:cubicBezTo>
                <a:cubicBezTo>
                  <a:pt x="185" y="13"/>
                  <a:pt x="207" y="11"/>
                  <a:pt x="207" y="11"/>
                </a:cubicBezTo>
              </a:path>
            </a:pathLst>
          </a:custGeom>
          <a:noFill/>
          <a:ln w="34925" cap="rnd">
            <a:gradFill flip="none" rotWithShape="1">
              <a:gsLst>
                <a:gs pos="28000">
                  <a:schemeClr val="accent1">
                    <a:lumMod val="50000"/>
                  </a:schemeClr>
                </a:gs>
                <a:gs pos="100000">
                  <a:schemeClr val="accent1">
                    <a:lumMod val="50000"/>
                  </a:schemeClr>
                </a:gs>
              </a:gsLst>
              <a:lin ang="0" scaled="1"/>
              <a:tileRect/>
            </a:gra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0" name="Picture 49" descr="A screenshot of a video game&#10;&#10;Description automatically generated with low confidence">
            <a:extLst>
              <a:ext uri="{FF2B5EF4-FFF2-40B4-BE49-F238E27FC236}">
                <a16:creationId xmlns:a16="http://schemas.microsoft.com/office/drawing/2014/main" id="{56C091DA-B269-417A-B8A1-CD836F2E1770}"/>
              </a:ext>
            </a:extLst>
          </p:cNvPr>
          <p:cNvPicPr>
            <a:picLocks noChangeAspect="1"/>
          </p:cNvPicPr>
          <p:nvPr/>
        </p:nvPicPr>
        <p:blipFill rotWithShape="1">
          <a:blip r:embed="rId4"/>
          <a:srcRect l="13095" t="47831" r="75357" b="25714"/>
          <a:stretch/>
        </p:blipFill>
        <p:spPr>
          <a:xfrm>
            <a:off x="158443" y="1183976"/>
            <a:ext cx="1326102" cy="1708893"/>
          </a:xfrm>
          <a:prstGeom prst="rect">
            <a:avLst/>
          </a:prstGeom>
        </p:spPr>
      </p:pic>
      <p:pic>
        <p:nvPicPr>
          <p:cNvPr id="55" name="Picture 54">
            <a:extLst>
              <a:ext uri="{FF2B5EF4-FFF2-40B4-BE49-F238E27FC236}">
                <a16:creationId xmlns:a16="http://schemas.microsoft.com/office/drawing/2014/main" id="{D517F015-2675-4D3B-B972-207132E6DEC8}"/>
              </a:ext>
            </a:extLst>
          </p:cNvPr>
          <p:cNvPicPr>
            <a:picLocks noChangeAspect="1"/>
          </p:cNvPicPr>
          <p:nvPr/>
        </p:nvPicPr>
        <p:blipFill>
          <a:blip r:embed="rId5"/>
          <a:stretch>
            <a:fillRect/>
          </a:stretch>
        </p:blipFill>
        <p:spPr>
          <a:xfrm>
            <a:off x="2485979" y="2682606"/>
            <a:ext cx="1386340" cy="1310027"/>
          </a:xfrm>
          <a:prstGeom prst="rect">
            <a:avLst/>
          </a:prstGeom>
        </p:spPr>
      </p:pic>
      <p:pic>
        <p:nvPicPr>
          <p:cNvPr id="27" name="Picture 26" descr="A screenshot of a video game&#10;&#10;Description automatically generated with medium confidence">
            <a:extLst>
              <a:ext uri="{FF2B5EF4-FFF2-40B4-BE49-F238E27FC236}">
                <a16:creationId xmlns:a16="http://schemas.microsoft.com/office/drawing/2014/main" id="{1FBE56A6-BEA2-47F2-8FB3-79010EEBC405}"/>
              </a:ext>
            </a:extLst>
          </p:cNvPr>
          <p:cNvPicPr>
            <a:picLocks noChangeAspect="1"/>
          </p:cNvPicPr>
          <p:nvPr/>
        </p:nvPicPr>
        <p:blipFill>
          <a:blip r:embed="rId6"/>
          <a:stretch>
            <a:fillRect/>
          </a:stretch>
        </p:blipFill>
        <p:spPr>
          <a:xfrm>
            <a:off x="5081812" y="891969"/>
            <a:ext cx="1077878" cy="1352247"/>
          </a:xfrm>
          <a:prstGeom prst="rect">
            <a:avLst/>
          </a:prstGeom>
        </p:spPr>
      </p:pic>
      <p:pic>
        <p:nvPicPr>
          <p:cNvPr id="29" name="Picture 28" descr="A picture containing text&#10;&#10;Description automatically generated">
            <a:extLst>
              <a:ext uri="{FF2B5EF4-FFF2-40B4-BE49-F238E27FC236}">
                <a16:creationId xmlns:a16="http://schemas.microsoft.com/office/drawing/2014/main" id="{73D622D5-5114-4BF0-9D22-3F9141FA6364}"/>
              </a:ext>
            </a:extLst>
          </p:cNvPr>
          <p:cNvPicPr>
            <a:picLocks noChangeAspect="1"/>
          </p:cNvPicPr>
          <p:nvPr/>
        </p:nvPicPr>
        <p:blipFill>
          <a:blip r:embed="rId7"/>
          <a:stretch>
            <a:fillRect/>
          </a:stretch>
        </p:blipFill>
        <p:spPr>
          <a:xfrm>
            <a:off x="7115620" y="2620496"/>
            <a:ext cx="1285142" cy="1659976"/>
          </a:xfrm>
          <a:prstGeom prst="rect">
            <a:avLst/>
          </a:prstGeom>
        </p:spPr>
      </p:pic>
      <p:pic>
        <p:nvPicPr>
          <p:cNvPr id="31" name="Picture 30">
            <a:extLst>
              <a:ext uri="{FF2B5EF4-FFF2-40B4-BE49-F238E27FC236}">
                <a16:creationId xmlns:a16="http://schemas.microsoft.com/office/drawing/2014/main" id="{29FD4229-01C8-41EF-A33C-6ACFBBEAB385}"/>
              </a:ext>
            </a:extLst>
          </p:cNvPr>
          <p:cNvPicPr>
            <a:picLocks noChangeAspect="1"/>
          </p:cNvPicPr>
          <p:nvPr/>
        </p:nvPicPr>
        <p:blipFill>
          <a:blip r:embed="rId8"/>
          <a:stretch>
            <a:fillRect/>
          </a:stretch>
        </p:blipFill>
        <p:spPr>
          <a:xfrm>
            <a:off x="9492138" y="972805"/>
            <a:ext cx="1252135" cy="1375673"/>
          </a:xfrm>
          <a:prstGeom prst="rect">
            <a:avLst/>
          </a:prstGeom>
        </p:spPr>
      </p:pic>
    </p:spTree>
    <p:extLst>
      <p:ext uri="{BB962C8B-B14F-4D97-AF65-F5344CB8AC3E}">
        <p14:creationId xmlns:p14="http://schemas.microsoft.com/office/powerpoint/2010/main" val="68150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B56F12-CC9F-4433-A16F-7FE56E3E68B9}"/>
              </a:ext>
            </a:extLst>
          </p:cNvPr>
          <p:cNvSpPr txBox="1"/>
          <p:nvPr/>
        </p:nvSpPr>
        <p:spPr>
          <a:xfrm>
            <a:off x="1438656" y="1941413"/>
            <a:ext cx="10143744" cy="1487587"/>
          </a:xfrm>
          <a:prstGeom prst="rect">
            <a:avLst/>
          </a:prstGeom>
          <a:noFill/>
        </p:spPr>
        <p:txBody>
          <a:bodyPr wrap="square" anchor="b" anchorCtr="0">
            <a:spAutoFit/>
          </a:bodyPr>
          <a:lstStyle/>
          <a:p>
            <a:pPr marR="0">
              <a:spcBef>
                <a:spcPts val="200"/>
              </a:spcBef>
              <a:spcAft>
                <a:spcPts val="0"/>
              </a:spcAft>
            </a:pPr>
            <a:r>
              <a:rPr lang="en-US" sz="1400" i="1" dirty="0">
                <a:solidFill>
                  <a:schemeClr val="accent1">
                    <a:lumMod val="20000"/>
                    <a:lumOff val="80000"/>
                  </a:schemeClr>
                </a:solidFill>
                <a:latin typeface="+mj-lt"/>
              </a:rPr>
              <a:t>Investing involves risk, including risk of loss. </a:t>
            </a:r>
          </a:p>
          <a:p>
            <a:pPr marR="0">
              <a:spcBef>
                <a:spcPts val="200"/>
              </a:spcBef>
              <a:spcAft>
                <a:spcPts val="0"/>
              </a:spcAft>
            </a:pPr>
            <a:r>
              <a:rPr lang="en-US" sz="1400" i="1" dirty="0">
                <a:solidFill>
                  <a:schemeClr val="accent1">
                    <a:lumMod val="20000"/>
                    <a:lumOff val="80000"/>
                  </a:schemeClr>
                </a:solidFill>
                <a:latin typeface="+mj-lt"/>
              </a:rPr>
              <a:t>Views expressed are as of the date indicated, based on the information available at the time and may change.  Unless otherwise note, the opinions are those of the speaker and not necessarily those of Fidelity Investments. </a:t>
            </a:r>
          </a:p>
          <a:p>
            <a:pPr marR="0">
              <a:spcBef>
                <a:spcPts val="200"/>
              </a:spcBef>
              <a:spcAft>
                <a:spcPts val="0"/>
              </a:spcAft>
            </a:pPr>
            <a:r>
              <a:rPr lang="en-US" sz="1400" i="1" dirty="0">
                <a:solidFill>
                  <a:schemeClr val="accent1">
                    <a:lumMod val="20000"/>
                    <a:lumOff val="80000"/>
                  </a:schemeClr>
                </a:solidFill>
                <a:latin typeface="+mj-lt"/>
              </a:rPr>
              <a:t>Fidelity Brokerage Services LLC, Member NYSE, </a:t>
            </a:r>
            <a:r>
              <a:rPr lang="en-US" sz="1400" i="1" dirty="0">
                <a:solidFill>
                  <a:schemeClr val="accent1">
                    <a:lumMod val="20000"/>
                    <a:lumOff val="80000"/>
                  </a:schemeClr>
                </a:solidFill>
                <a:latin typeface="+mj-lt"/>
                <a:hlinkClick r:id="rId3">
                  <a:extLst>
                    <a:ext uri="{A12FA001-AC4F-418D-AE19-62706E023703}">
                      <ahyp:hlinkClr xmlns:ahyp="http://schemas.microsoft.com/office/drawing/2018/hyperlinkcolor" val="tx"/>
                    </a:ext>
                  </a:extLst>
                </a:hlinkClick>
              </a:rPr>
              <a:t>SIPC</a:t>
            </a:r>
            <a:r>
              <a:rPr lang="en-US" sz="1400" i="1" dirty="0">
                <a:solidFill>
                  <a:schemeClr val="accent1">
                    <a:lumMod val="20000"/>
                    <a:lumOff val="80000"/>
                  </a:schemeClr>
                </a:solidFill>
                <a:latin typeface="+mj-lt"/>
              </a:rPr>
              <a:t>, 900 Salem Street, Smithfield, RI 02917</a:t>
            </a:r>
          </a:p>
          <a:p>
            <a:pPr marR="0">
              <a:spcBef>
                <a:spcPts val="200"/>
              </a:spcBef>
              <a:spcAft>
                <a:spcPts val="0"/>
              </a:spcAft>
            </a:pPr>
            <a:r>
              <a:rPr lang="en-US" sz="1400" i="1" dirty="0">
                <a:solidFill>
                  <a:schemeClr val="accent1">
                    <a:lumMod val="20000"/>
                    <a:lumOff val="80000"/>
                  </a:schemeClr>
                </a:solidFill>
                <a:latin typeface="+mj-lt"/>
              </a:rPr>
              <a:t>© 2022 </a:t>
            </a:r>
            <a:r>
              <a:rPr lang="en-US" sz="1400" i="1" dirty="0" err="1">
                <a:solidFill>
                  <a:schemeClr val="accent1">
                    <a:lumMod val="20000"/>
                    <a:lumOff val="80000"/>
                  </a:schemeClr>
                </a:solidFill>
                <a:latin typeface="+mj-lt"/>
              </a:rPr>
              <a:t>FMR</a:t>
            </a:r>
            <a:r>
              <a:rPr lang="en-US" sz="1400" i="1" dirty="0">
                <a:solidFill>
                  <a:schemeClr val="accent1">
                    <a:lumMod val="20000"/>
                    <a:lumOff val="80000"/>
                  </a:schemeClr>
                </a:solidFill>
                <a:latin typeface="+mj-lt"/>
              </a:rPr>
              <a:t> LLC. All rights reserved.</a:t>
            </a:r>
          </a:p>
          <a:p>
            <a:pPr marR="0">
              <a:spcBef>
                <a:spcPts val="200"/>
              </a:spcBef>
              <a:spcAft>
                <a:spcPts val="0"/>
              </a:spcAft>
            </a:pPr>
            <a:r>
              <a:rPr lang="en-US" sz="1400" i="1" dirty="0">
                <a:solidFill>
                  <a:schemeClr val="accent1">
                    <a:lumMod val="20000"/>
                    <a:lumOff val="80000"/>
                  </a:schemeClr>
                </a:solidFill>
                <a:latin typeface="+mj-lt"/>
              </a:rPr>
              <a:t>1024860.3.0</a:t>
            </a:r>
          </a:p>
        </p:txBody>
      </p:sp>
      <p:pic>
        <p:nvPicPr>
          <p:cNvPr id="7" name="Picture 6" descr="A picture containing text, clock, gauge&#10;&#10;Description automatically generated">
            <a:extLst>
              <a:ext uri="{FF2B5EF4-FFF2-40B4-BE49-F238E27FC236}">
                <a16:creationId xmlns:a16="http://schemas.microsoft.com/office/drawing/2014/main" id="{9AB66300-ECD3-446C-8DF8-9B1586929689}"/>
              </a:ext>
            </a:extLst>
          </p:cNvPr>
          <p:cNvPicPr>
            <a:picLocks noChangeAspect="1"/>
          </p:cNvPicPr>
          <p:nvPr/>
        </p:nvPicPr>
        <p:blipFill>
          <a:blip r:embed="rId4"/>
          <a:stretch>
            <a:fillRect/>
          </a:stretch>
        </p:blipFill>
        <p:spPr>
          <a:xfrm>
            <a:off x="4484914" y="674738"/>
            <a:ext cx="3222171" cy="704877"/>
          </a:xfrm>
          <a:prstGeom prst="rect">
            <a:avLst/>
          </a:prstGeom>
        </p:spPr>
      </p:pic>
    </p:spTree>
    <p:extLst>
      <p:ext uri="{BB962C8B-B14F-4D97-AF65-F5344CB8AC3E}">
        <p14:creationId xmlns:p14="http://schemas.microsoft.com/office/powerpoint/2010/main" val="1217790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E4P_STYLE_ID" val="9245cb48-36f6-4855-a0c3-19564cc8b6bc"/>
</p:tagLst>
</file>

<file path=ppt/theme/theme1.xml><?xml version="1.0" encoding="utf-8"?>
<a:theme xmlns:a="http://schemas.openxmlformats.org/drawingml/2006/main" name="Fidelity 2018">
  <a:themeElements>
    <a:clrScheme name="Custom 5">
      <a:dk1>
        <a:sysClr val="windowText" lastClr="000000"/>
      </a:dk1>
      <a:lt1>
        <a:sysClr val="window" lastClr="FFFFFF"/>
      </a:lt1>
      <a:dk2>
        <a:srgbClr val="E01F26"/>
      </a:dk2>
      <a:lt2>
        <a:srgbClr val="D8D8D8"/>
      </a:lt2>
      <a:accent1>
        <a:srgbClr val="79BC42"/>
      </a:accent1>
      <a:accent2>
        <a:srgbClr val="5679EE"/>
      </a:accent2>
      <a:accent3>
        <a:srgbClr val="20CABA"/>
      </a:accent3>
      <a:accent4>
        <a:srgbClr val="F8B219"/>
      </a:accent4>
      <a:accent5>
        <a:srgbClr val="9E3FD3"/>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spPr>
      <a:bodyPr vert="horz" lIns="91440" tIns="45720" rIns="91440" bIns="45720" rtlCol="0" anchor="ctr">
        <a:noAutofit/>
      </a:bodyPr>
      <a:lstStyle>
        <a:defPPr>
          <a:lnSpc>
            <a:spcPct val="90000"/>
          </a:lnSpc>
          <a:spcBef>
            <a:spcPts val="800"/>
          </a:spcBef>
          <a:spcAft>
            <a:spcPts val="400"/>
          </a:spcAft>
          <a:buFont typeface="Tahoma" panose="020B0604030504040204" pitchFamily="34" charset="0"/>
          <a:buChar char="​"/>
          <a:defRPr sz="2000" kern="100" spc="20" dirty="0" err="1">
            <a:solidFill>
              <a:schemeClr val="bg1"/>
            </a:solidFill>
          </a:defRPr>
        </a:defPPr>
      </a:lstStyle>
    </a:spDef>
    <a:lnDef>
      <a:spPr>
        <a:noFill/>
        <a:ln w="31750" cap="rnd" cmpd="sng" algn="ctr">
          <a:solidFill>
            <a:srgbClr val="FFFFFF">
              <a:lumMod val="85000"/>
            </a:srgbClr>
          </a:solidFill>
          <a:prstDash val="solid"/>
          <a:round/>
        </a:ln>
        <a:effectLst/>
      </a:spPr>
      <a:bodyPr/>
      <a:lstStyle/>
    </a:lnDef>
    <a:txDef>
      <a:spPr>
        <a:noFill/>
      </a:spPr>
      <a:bodyPr wrap="square" rtlCol="0" anchor="ctr">
        <a:spAutoFit/>
      </a:bodyPr>
      <a:lstStyle>
        <a:defPPr>
          <a:defRPr dirty="0"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07 - WiseChoicesOld401K_SlideOutline_01_04_KH.pptx" id="{556EB4B1-052B-47EE-A31D-627E9A91AF13}" vid="{FD89C235-3120-4210-91A3-3A58FEAB8E1D}"/>
    </a:ext>
  </a:extLst>
</a:theme>
</file>

<file path=ppt/theme/theme2.xml><?xml version="1.0" encoding="utf-8"?>
<a:theme xmlns:a="http://schemas.openxmlformats.org/drawingml/2006/main" name="Office Theme">
  <a:themeElements>
    <a:clrScheme name="Fidelity Theme">
      <a:dk1>
        <a:sysClr val="windowText" lastClr="000000"/>
      </a:dk1>
      <a:lt1>
        <a:sysClr val="window" lastClr="FFFFFF"/>
      </a:lt1>
      <a:dk2>
        <a:srgbClr val="E01F26"/>
      </a:dk2>
      <a:lt2>
        <a:srgbClr val="D8D8D8"/>
      </a:lt2>
      <a:accent1>
        <a:srgbClr val="6F9824"/>
      </a:accent1>
      <a:accent2>
        <a:srgbClr val="C2CB03"/>
      </a:accent2>
      <a:accent3>
        <a:srgbClr val="024A7A"/>
      </a:accent3>
      <a:accent4>
        <a:srgbClr val="1DADE2"/>
      </a:accent4>
      <a:accent5>
        <a:srgbClr val="F39920"/>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Fidelity Theme">
      <a:dk1>
        <a:sysClr val="windowText" lastClr="000000"/>
      </a:dk1>
      <a:lt1>
        <a:sysClr val="window" lastClr="FFFFFF"/>
      </a:lt1>
      <a:dk2>
        <a:srgbClr val="E01F26"/>
      </a:dk2>
      <a:lt2>
        <a:srgbClr val="D8D8D8"/>
      </a:lt2>
      <a:accent1>
        <a:srgbClr val="6F9824"/>
      </a:accent1>
      <a:accent2>
        <a:srgbClr val="C2CB03"/>
      </a:accent2>
      <a:accent3>
        <a:srgbClr val="024A7A"/>
      </a:accent3>
      <a:accent4>
        <a:srgbClr val="1DADE2"/>
      </a:accent4>
      <a:accent5>
        <a:srgbClr val="F39920"/>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58D238EC434D4E98C287924096224D" ma:contentTypeVersion="12" ma:contentTypeDescription="Create a new document." ma:contentTypeScope="" ma:versionID="e2a8b8e257fee6b82f111e393fb40e39">
  <xsd:schema xmlns:xsd="http://www.w3.org/2001/XMLSchema" xmlns:xs="http://www.w3.org/2001/XMLSchema" xmlns:p="http://schemas.microsoft.com/office/2006/metadata/properties" xmlns:ns2="ca4142a3-0625-48b3-8cbe-ad1334d78a9c" xmlns:ns3="631abaad-89c4-4c03-b794-e19292b4fd07" targetNamespace="http://schemas.microsoft.com/office/2006/metadata/properties" ma:root="true" ma:fieldsID="5a9bc8a392a28420daccf89db00397d8" ns2:_="" ns3:_="">
    <xsd:import namespace="ca4142a3-0625-48b3-8cbe-ad1334d78a9c"/>
    <xsd:import namespace="631abaad-89c4-4c03-b794-e19292b4fd0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4142a3-0625-48b3-8cbe-ad1334d78a9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2f2e862-2e61-4b6b-ab8b-7d36d001bdb9}" ma:internalName="TaxCatchAll" ma:showField="CatchAllData" ma:web="ca4142a3-0625-48b3-8cbe-ad1334d78a9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31abaad-89c4-4c03-b794-e19292b4fd0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ca4142a3-0625-48b3-8cbe-ad1334d78a9c">
      <UserInfo>
        <DisplayName>Garofano, Monika</DisplayName>
        <AccountId>50</AccountId>
        <AccountType/>
      </UserInfo>
      <UserInfo>
        <DisplayName>Francis, Dheepan</DisplayName>
        <AccountId>226</AccountId>
        <AccountType/>
      </UserInfo>
      <UserInfo>
        <DisplayName>Brumm, Mollie</DisplayName>
        <AccountId>164</AccountId>
        <AccountType/>
      </UserInfo>
      <UserInfo>
        <DisplayName>Tharma, Vinodh</DisplayName>
        <AccountId>620</AccountId>
        <AccountType/>
      </UserInfo>
      <UserInfo>
        <DisplayName>Tracy, Megan</DisplayName>
        <AccountId>209</AccountId>
        <AccountType/>
      </UserInfo>
      <UserInfo>
        <DisplayName>Lynch, Kelly</DisplayName>
        <AccountId>173</AccountId>
        <AccountType/>
      </UserInfo>
      <UserInfo>
        <DisplayName>Aharonian, Daniel</DisplayName>
        <AccountId>455</AccountId>
        <AccountType/>
      </UserInfo>
      <UserInfo>
        <DisplayName>Bonzagni, Paul</DisplayName>
        <AccountId>244</AccountId>
        <AccountType/>
      </UserInfo>
      <UserInfo>
        <DisplayName>Kelly, Willie</DisplayName>
        <AccountId>767</AccountId>
        <AccountType/>
      </UserInfo>
      <UserInfo>
        <DisplayName>Arruda, Joseph</DisplayName>
        <AccountId>836</AccountId>
        <AccountType/>
      </UserInfo>
      <UserInfo>
        <DisplayName>Boroff, John</DisplayName>
        <AccountId>425</AccountId>
        <AccountType/>
      </UserInfo>
      <UserInfo>
        <DisplayName>Brady, Christopher (Agency)</DisplayName>
        <AccountId>429</AccountId>
        <AccountType/>
      </UserInfo>
      <UserInfo>
        <DisplayName>Cataldo, Meghan</DisplayName>
        <AccountId>435</AccountId>
        <AccountType/>
      </UserInfo>
      <UserInfo>
        <DisplayName>Downey, Kerry</DisplayName>
        <AccountId>200</AccountId>
        <AccountType/>
      </UserInfo>
      <UserInfo>
        <DisplayName>Herrmann, Leah</DisplayName>
        <AccountId>427</AccountId>
        <AccountType/>
      </UserInfo>
      <UserInfo>
        <DisplayName>Holt, Amanda</DisplayName>
        <AccountId>219</AccountId>
        <AccountType/>
      </UserInfo>
      <UserInfo>
        <DisplayName>Rayburn, Brad</DisplayName>
        <AccountId>434</AccountId>
        <AccountType/>
      </UserInfo>
      <UserInfo>
        <DisplayName>Rogers, Damian</DisplayName>
        <AccountId>249</AccountId>
        <AccountType/>
      </UserInfo>
      <UserInfo>
        <DisplayName>Santra, Nandini</DisplayName>
        <AccountId>426</AccountId>
        <AccountType/>
      </UserInfo>
      <UserInfo>
        <DisplayName>Setayesh, Sheena</DisplayName>
        <AccountId>438</AccountId>
        <AccountType/>
      </UserInfo>
      <UserInfo>
        <DisplayName>Silva, Danielle</DisplayName>
        <AccountId>437</AccountId>
        <AccountType/>
      </UserInfo>
      <UserInfo>
        <DisplayName>Stanley, Erica</DisplayName>
        <AccountId>439</AccountId>
        <AccountType/>
      </UserInfo>
      <UserInfo>
        <DisplayName>Toland, Sean</DisplayName>
        <AccountId>428</AccountId>
        <AccountType/>
      </UserInfo>
      <UserInfo>
        <DisplayName>Tull, Nakia</DisplayName>
        <AccountId>436</AccountId>
        <AccountType/>
      </UserInfo>
      <UserInfo>
        <DisplayName>Wohltmann, Maggie</DisplayName>
        <AccountId>210</AccountId>
        <AccountType/>
      </UserInfo>
      <UserInfo>
        <DisplayName>Jenkins, Jared</DisplayName>
        <AccountId>1209</AccountId>
        <AccountType/>
      </UserInfo>
    </SharedWithUsers>
    <TaxCatchAll xmlns="ca4142a3-0625-48b3-8cbe-ad1334d78a9c" xsi:nil="true"/>
    <lcf76f155ced4ddcb4097134ff3c332f xmlns="631abaad-89c4-4c03-b794-e19292b4fd07">
      <Terms xmlns="http://schemas.microsoft.com/office/infopath/2007/PartnerControls"/>
    </lcf76f155ced4ddcb4097134ff3c332f>
    <MediaLengthInSeconds xmlns="631abaad-89c4-4c03-b794-e19292b4fd0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FC504F-C426-496F-AD7F-3DBCD5E27C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4142a3-0625-48b3-8cbe-ad1334d78a9c"/>
    <ds:schemaRef ds:uri="631abaad-89c4-4c03-b794-e19292b4fd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11B820B-96A8-4D14-BE20-0B02ED735580}">
  <ds:schemaRefs>
    <ds:schemaRef ds:uri="http://purl.org/dc/elements/1.1/"/>
    <ds:schemaRef ds:uri="http://schemas.microsoft.com/office/2006/metadata/properties"/>
    <ds:schemaRef ds:uri="f29ff25d-d8a0-4f92-b11b-ff850fe15c4a"/>
    <ds:schemaRef ds:uri="http://schemas.microsoft.com/sharepoint/v3"/>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aa86ee95-ab19-45bd-986b-69e9f4bcc226"/>
    <ds:schemaRef ds:uri="3522acd7-6197-453d-b9c1-501ba8aed242"/>
    <ds:schemaRef ds:uri="http://www.w3.org/XML/1998/namespace"/>
    <ds:schemaRef ds:uri="http://purl.org/dc/dcmitype/"/>
    <ds:schemaRef ds:uri="ca4142a3-0625-48b3-8cbe-ad1334d78a9c"/>
    <ds:schemaRef ds:uri="631abaad-89c4-4c03-b794-e19292b4fd07"/>
  </ds:schemaRefs>
</ds:datastoreItem>
</file>

<file path=customXml/itemProps3.xml><?xml version="1.0" encoding="utf-8"?>
<ds:datastoreItem xmlns:ds="http://schemas.openxmlformats.org/officeDocument/2006/customXml" ds:itemID="{E6EA36E3-66FC-47E0-BD9B-93E2DA7222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16x9_Corporate_Internal_Template_May_2016</Template>
  <TotalTime>10995</TotalTime>
  <Words>3820</Words>
  <Application>Microsoft Office PowerPoint</Application>
  <PresentationFormat>Widescreen</PresentationFormat>
  <Paragraphs>248</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Fidelity 2018</vt:lpstr>
      <vt:lpstr>Facilitator Guide</vt:lpstr>
      <vt:lpstr>Facilitator Guide</vt:lpstr>
      <vt:lpstr>Facilitator Guide</vt:lpstr>
      <vt:lpstr>Facilitator Guide</vt:lpstr>
      <vt:lpstr>Timing Breakdown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Dan Gard</dc:creator>
  <cp:keywords/>
  <dc:description/>
  <cp:lastModifiedBy>Jenkins, Jared</cp:lastModifiedBy>
  <cp:revision>8</cp:revision>
  <cp:lastPrinted>2022-07-05T22:06:51Z</cp:lastPrinted>
  <dcterms:created xsi:type="dcterms:W3CDTF">2016-08-10T18:39:23Z</dcterms:created>
  <dcterms:modified xsi:type="dcterms:W3CDTF">2023-03-31T15:40:20Z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6801850</vt:lpwstr>
  </property>
  <property fmtid="{D5CDD505-2E9C-101B-9397-08002B2CF9AE}" pid="3" name="NXPowerLiteSettings">
    <vt:lpwstr>C980073804F000</vt:lpwstr>
  </property>
  <property fmtid="{D5CDD505-2E9C-101B-9397-08002B2CF9AE}" pid="4" name="NXPowerLiteVersion">
    <vt:lpwstr>D7.1.5</vt:lpwstr>
  </property>
  <property fmtid="{D5CDD505-2E9C-101B-9397-08002B2CF9AE}" pid="5" name="_NewReviewCycle">
    <vt:lpwstr/>
  </property>
  <property fmtid="{D5CDD505-2E9C-101B-9397-08002B2CF9AE}" pid="6" name="ContentTypeId">
    <vt:lpwstr>0x0101004158D238EC434D4E98C287924096224D</vt:lpwstr>
  </property>
  <property fmtid="{D5CDD505-2E9C-101B-9397-08002B2CF9AE}" pid="7" name="MediaServiceImageTags">
    <vt:lpwstr/>
  </property>
  <property fmtid="{D5CDD505-2E9C-101B-9397-08002B2CF9AE}" pid="8" name="xd_ProgID">
    <vt:lpwstr/>
  </property>
  <property fmtid="{D5CDD505-2E9C-101B-9397-08002B2CF9AE}" pid="9" name="_SourceUrl">
    <vt:lpwstr/>
  </property>
  <property fmtid="{D5CDD505-2E9C-101B-9397-08002B2CF9AE}" pid="10" name="_SharedFileIndex">
    <vt:lpwstr/>
  </property>
  <property fmtid="{D5CDD505-2E9C-101B-9397-08002B2CF9AE}" pid="11" name="ComplianceAssetId">
    <vt:lpwstr/>
  </property>
  <property fmtid="{D5CDD505-2E9C-101B-9397-08002B2CF9AE}" pid="12" name="TemplateUrl">
    <vt:lpwstr/>
  </property>
  <property fmtid="{D5CDD505-2E9C-101B-9397-08002B2CF9AE}" pid="13" name="_ExtendedDescription">
    <vt:lpwstr/>
  </property>
  <property fmtid="{D5CDD505-2E9C-101B-9397-08002B2CF9AE}" pid="14" name="TriggerFlowInfo">
    <vt:lpwstr/>
  </property>
  <property fmtid="{D5CDD505-2E9C-101B-9397-08002B2CF9AE}" pid="15" name="xd_Signature">
    <vt:lpwstr/>
  </property>
</Properties>
</file>