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4" r:id="rId4"/>
  </p:sldMasterIdLst>
  <p:notesMasterIdLst>
    <p:notesMasterId r:id="rId34"/>
  </p:notesMasterIdLst>
  <p:handoutMasterIdLst>
    <p:handoutMasterId r:id="rId35"/>
  </p:handoutMasterIdLst>
  <p:sldIdLst>
    <p:sldId id="5919" r:id="rId5"/>
    <p:sldId id="5920" r:id="rId6"/>
    <p:sldId id="5921" r:id="rId7"/>
    <p:sldId id="5903" r:id="rId8"/>
    <p:sldId id="5842" r:id="rId9"/>
    <p:sldId id="5787" r:id="rId10"/>
    <p:sldId id="5894" r:id="rId11"/>
    <p:sldId id="5887" r:id="rId12"/>
    <p:sldId id="5848" r:id="rId13"/>
    <p:sldId id="5875" r:id="rId14"/>
    <p:sldId id="5876" r:id="rId15"/>
    <p:sldId id="5965" r:id="rId16"/>
    <p:sldId id="5944" r:id="rId17"/>
    <p:sldId id="5976" r:id="rId18"/>
    <p:sldId id="5979" r:id="rId19"/>
    <p:sldId id="5985" r:id="rId20"/>
    <p:sldId id="5980" r:id="rId21"/>
    <p:sldId id="5983" r:id="rId22"/>
    <p:sldId id="5878" r:id="rId23"/>
    <p:sldId id="5953" r:id="rId24"/>
    <p:sldId id="5986" r:id="rId25"/>
    <p:sldId id="5969" r:id="rId26"/>
    <p:sldId id="5972" r:id="rId27"/>
    <p:sldId id="5879" r:id="rId28"/>
    <p:sldId id="5912" r:id="rId29"/>
    <p:sldId id="5957" r:id="rId30"/>
    <p:sldId id="5971" r:id="rId31"/>
    <p:sldId id="5827" r:id="rId32"/>
    <p:sldId id="5955" r:id="rId33"/>
  </p:sldIdLst>
  <p:sldSz cx="12192000" cy="6858000"/>
  <p:notesSz cx="6985000" cy="9283700"/>
  <p:custDataLst>
    <p:tags r:id="rId3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8" orient="horz" pos="4104" userDrawn="1">
          <p15:clr>
            <a:srgbClr val="A4A3A4"/>
          </p15:clr>
        </p15:guide>
        <p15:guide id="10" orient="horz" pos="2088" userDrawn="1">
          <p15:clr>
            <a:srgbClr val="A4A3A4"/>
          </p15:clr>
        </p15:guide>
        <p15:guide id="11" pos="3840">
          <p15:clr>
            <a:srgbClr val="A4A3A4"/>
          </p15:clr>
        </p15:guide>
      </p15:sldGuideLst>
    </p:ext>
    <p:ext uri="{2D200454-40CA-4A62-9FC3-DE9A4176ACB9}">
      <p15:notesGuideLst xmlns:p15="http://schemas.microsoft.com/office/powerpoint/2012/main">
        <p15:guide id="1" orient="horz" pos="2810" userDrawn="1">
          <p15:clr>
            <a:srgbClr val="A4A3A4"/>
          </p15:clr>
        </p15:guide>
        <p15:guide id="2" pos="2097" userDrawn="1">
          <p15:clr>
            <a:srgbClr val="A4A3A4"/>
          </p15:clr>
        </p15:guide>
        <p15:guide id="3" orient="horz" pos="2853" userDrawn="1">
          <p15:clr>
            <a:srgbClr val="A4A3A4"/>
          </p15:clr>
        </p15:guide>
        <p15:guide id="4" pos="2136" userDrawn="1">
          <p15:clr>
            <a:srgbClr val="A4A3A4"/>
          </p15:clr>
        </p15:guide>
        <p15:guide id="5" orient="horz" pos="2906" userDrawn="1">
          <p15:clr>
            <a:srgbClr val="A4A3A4"/>
          </p15:clr>
        </p15:guide>
        <p15:guide id="6" orient="horz" pos="2951" userDrawn="1">
          <p15:clr>
            <a:srgbClr val="A4A3A4"/>
          </p15:clr>
        </p15:guide>
        <p15:guide id="7" pos="2196" userDrawn="1">
          <p15:clr>
            <a:srgbClr val="A4A3A4"/>
          </p15:clr>
        </p15:guide>
        <p15:guide id="8" pos="2237" userDrawn="1">
          <p15:clr>
            <a:srgbClr val="A4A3A4"/>
          </p15:clr>
        </p15:guide>
        <p15:guide id="9" orient="horz" pos="2784" userDrawn="1">
          <p15:clr>
            <a:srgbClr val="A4A3A4"/>
          </p15:clr>
        </p15:guide>
        <p15:guide id="10" orient="horz" pos="2827" userDrawn="1">
          <p15:clr>
            <a:srgbClr val="A4A3A4"/>
          </p15:clr>
        </p15:guide>
        <p15:guide id="11" orient="horz" pos="2879" userDrawn="1">
          <p15:clr>
            <a:srgbClr val="A4A3A4"/>
          </p15:clr>
        </p15:guide>
        <p15:guide id="12" orient="horz" pos="2924" userDrawn="1">
          <p15:clr>
            <a:srgbClr val="A4A3A4"/>
          </p15:clr>
        </p15:guide>
        <p15:guide id="13" pos="2062" userDrawn="1">
          <p15:clr>
            <a:srgbClr val="A4A3A4"/>
          </p15:clr>
        </p15:guide>
        <p15:guide id="14" pos="2101" userDrawn="1">
          <p15:clr>
            <a:srgbClr val="A4A3A4"/>
          </p15:clr>
        </p15:guide>
        <p15:guide id="15" pos="2160" userDrawn="1">
          <p15:clr>
            <a:srgbClr val="A4A3A4"/>
          </p15:clr>
        </p15:guide>
        <p15:guide id="16" pos="220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E34D440-E7C3-48DB-FDD0-31F61A6E76E9}" name="Wohltmann, Maggie" initials="WM" userId="S::a707819@fmr.com::ac8e87eb-5025-4260-b6f2-ac333dc0551d" providerId="AD"/>
  <p188:author id="{BC773FCD-D462-2DD0-2F7C-151B30C02754}" name="Downey, Kerry" initials="DK" userId="S::a587977@fmr.com::6e05cf88-4de9-40e0-96ed-c06272919e28" providerId="AD"/>
  <p188:author id="{B7589CE4-38BA-622B-431B-C27A5570EF0C}" name="Jenkins, Jared" initials="JJ" userId="S::a408118@fmr.com::35599b32-7b84-4705-8b01-3f9bf678eba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Ganglani, Sham" initials="GS" lastIdx="17" clrIdx="0"/>
  <p:cmAuthor id="7" name="Ryan Muta" initials="RM" lastIdx="6" clrIdx="7">
    <p:extLst>
      <p:ext uri="{19B8F6BF-5375-455C-9EA6-DF929625EA0E}">
        <p15:presenceInfo xmlns:p15="http://schemas.microsoft.com/office/powerpoint/2012/main" userId="S::rmuta@duarte.com::3580e8c2-e011-4c53-8557-113f71f18588" providerId="AD"/>
      </p:ext>
    </p:extLst>
  </p:cmAuthor>
  <p:cmAuthor id="1" name="Kanter, Jordan" initials="JK" lastIdx="18" clrIdx="1"/>
  <p:cmAuthor id="2" name="Carter, Richard" initials="CR" lastIdx="1" clrIdx="2"/>
  <p:cmAuthor id="3" name="Jenkins, Jared" initials="JJ" lastIdx="9" clrIdx="3">
    <p:extLst>
      <p:ext uri="{19B8F6BF-5375-455C-9EA6-DF929625EA0E}">
        <p15:presenceInfo xmlns:p15="http://schemas.microsoft.com/office/powerpoint/2012/main" userId="S::a408118@fmr.com::35599b32-7b84-4705-8b01-3f9bf678ebad" providerId="AD"/>
      </p:ext>
    </p:extLst>
  </p:cmAuthor>
  <p:cmAuthor id="4" name="Downey, Kerry" initials="DK" lastIdx="9" clrIdx="4">
    <p:extLst>
      <p:ext uri="{19B8F6BF-5375-455C-9EA6-DF929625EA0E}">
        <p15:presenceInfo xmlns:p15="http://schemas.microsoft.com/office/powerpoint/2012/main" userId="S::a587977@fmr.com::6e05cf88-4de9-40e0-96ed-c06272919e28" providerId="AD"/>
      </p:ext>
    </p:extLst>
  </p:cmAuthor>
  <p:cmAuthor id="5" name="Rogers, Damian" initials="RD" lastIdx="9" clrIdx="5">
    <p:extLst>
      <p:ext uri="{19B8F6BF-5375-455C-9EA6-DF929625EA0E}">
        <p15:presenceInfo xmlns:p15="http://schemas.microsoft.com/office/powerpoint/2012/main" userId="S::a513595@DSDOM1.DSROOT.FMR.COM::40e67122-8903-49a6-959f-0ccd87112222" providerId="AD"/>
      </p:ext>
    </p:extLst>
  </p:cmAuthor>
  <p:cmAuthor id="6" name="Kristin Eskind" initials="KE" lastIdx="6" clrIdx="6">
    <p:extLst>
      <p:ext uri="{19B8F6BF-5375-455C-9EA6-DF929625EA0E}">
        <p15:presenceInfo xmlns:p15="http://schemas.microsoft.com/office/powerpoint/2012/main" userId="S::keskind@duarte.com::885aca00-49b4-49f8-8c42-e9315366e2b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71F8E"/>
    <a:srgbClr val="F0F0F0"/>
    <a:srgbClr val="3D1454"/>
    <a:srgbClr val="2C4AAA"/>
    <a:srgbClr val="DEBEF0"/>
    <a:srgbClr val="E5D4EE"/>
    <a:srgbClr val="CCAADF"/>
    <a:srgbClr val="B581D1"/>
    <a:srgbClr val="B68184"/>
    <a:srgbClr val="9E59C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F52A57-19BA-4B9E-AFA8-533A099A53AE}" v="1" dt="2022-07-06T20:47:16.5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59" autoAdjust="0"/>
    <p:restoredTop sz="78643" autoAdjust="0"/>
  </p:normalViewPr>
  <p:slideViewPr>
    <p:cSldViewPr snapToGrid="0">
      <p:cViewPr varScale="1">
        <p:scale>
          <a:sx n="61" d="100"/>
          <a:sy n="61" d="100"/>
        </p:scale>
        <p:origin x="1574" y="48"/>
      </p:cViewPr>
      <p:guideLst>
        <p:guide orient="horz" pos="4104"/>
        <p:guide orient="horz" pos="2088"/>
        <p:guide pos="3840"/>
      </p:guideLst>
    </p:cSldViewPr>
  </p:slideViewPr>
  <p:notesTextViewPr>
    <p:cViewPr>
      <p:scale>
        <a:sx n="125" d="100"/>
        <a:sy n="125" d="100"/>
      </p:scale>
      <p:origin x="0" y="0"/>
    </p:cViewPr>
  </p:notesTextViewPr>
  <p:notesViewPr>
    <p:cSldViewPr snapToGrid="0">
      <p:cViewPr>
        <p:scale>
          <a:sx n="1" d="2"/>
          <a:sy n="1" d="2"/>
        </p:scale>
        <p:origin x="0" y="0"/>
      </p:cViewPr>
      <p:guideLst>
        <p:guide orient="horz" pos="2810"/>
        <p:guide pos="2097"/>
        <p:guide orient="horz" pos="2853"/>
        <p:guide pos="2136"/>
        <p:guide orient="horz" pos="2906"/>
        <p:guide orient="horz" pos="2951"/>
        <p:guide pos="2196"/>
        <p:guide pos="2237"/>
        <p:guide orient="horz" pos="2784"/>
        <p:guide orient="horz" pos="2827"/>
        <p:guide orient="horz" pos="2879"/>
        <p:guide orient="horz" pos="2924"/>
        <p:guide pos="2062"/>
        <p:guide pos="2101"/>
        <p:guide pos="2160"/>
        <p:guide pos="220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notesMaster" Target="notesMasters/notesMaster1.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gs" Target="tags/tag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43"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250915325787891E-2"/>
          <c:y val="2.578124841404722E-2"/>
          <c:w val="0.97174908738959132"/>
          <c:h val="0.90441394534855157"/>
        </c:manualLayout>
      </c:layout>
      <c:barChart>
        <c:barDir val="col"/>
        <c:grouping val="stacked"/>
        <c:varyColors val="0"/>
        <c:ser>
          <c:idx val="0"/>
          <c:order val="0"/>
          <c:tx>
            <c:strRef>
              <c:f>Sheet1!$B$1</c:f>
              <c:strCache>
                <c:ptCount val="1"/>
                <c:pt idx="0">
                  <c:v>Series 1</c:v>
                </c:pt>
              </c:strCache>
            </c:strRef>
          </c:tx>
          <c:spPr>
            <a:pattFill prst="wdUpDiag">
              <a:fgClr>
                <a:schemeClr val="accent2">
                  <a:lumMod val="50000"/>
                </a:schemeClr>
              </a:fgClr>
              <a:bgClr>
                <a:schemeClr val="accent2"/>
              </a:bgClr>
            </a:pattFill>
            <a:ln>
              <a:noFill/>
            </a:ln>
            <a:effectLst/>
          </c:spPr>
          <c:invertIfNegative val="0"/>
          <c:dPt>
            <c:idx val="11"/>
            <c:invertIfNegative val="0"/>
            <c:bubble3D val="0"/>
            <c:spPr>
              <a:solidFill>
                <a:schemeClr val="accent2"/>
              </a:solidFill>
              <a:ln>
                <a:noFill/>
              </a:ln>
              <a:effectLst/>
            </c:spPr>
            <c:extLst>
              <c:ext xmlns:c16="http://schemas.microsoft.com/office/drawing/2014/chart" uri="{C3380CC4-5D6E-409C-BE32-E72D297353CC}">
                <c16:uniqueId val="{00000004-9A4F-4ADF-BE36-05436E5070B8}"/>
              </c:ext>
            </c:extLst>
          </c:dPt>
          <c:cat>
            <c:strRef>
              <c:f>Sheet1!$A$2:$A$12</c:f>
              <c:strCache>
                <c:ptCount val="11"/>
                <c:pt idx="0">
                  <c:v>JAN</c:v>
                </c:pt>
                <c:pt idx="1">
                  <c:v>FEB</c:v>
                </c:pt>
                <c:pt idx="2">
                  <c:v>MAR</c:v>
                </c:pt>
                <c:pt idx="3">
                  <c:v>APR</c:v>
                </c:pt>
                <c:pt idx="4">
                  <c:v>MAY</c:v>
                </c:pt>
                <c:pt idx="5">
                  <c:v>JUN</c:v>
                </c:pt>
                <c:pt idx="6">
                  <c:v>JUL</c:v>
                </c:pt>
                <c:pt idx="7">
                  <c:v>AUG</c:v>
                </c:pt>
                <c:pt idx="8">
                  <c:v>SEP</c:v>
                </c:pt>
                <c:pt idx="9">
                  <c:v>OCT</c:v>
                </c:pt>
                <c:pt idx="10">
                  <c:v>NOV</c:v>
                </c:pt>
              </c:strCache>
            </c:strRef>
          </c:cat>
          <c:val>
            <c:numRef>
              <c:f>Sheet1!$B$2:$B$13</c:f>
              <c:numCache>
                <c:formatCode>General</c:formatCode>
                <c:ptCount val="12"/>
                <c:pt idx="0">
                  <c:v>20</c:v>
                </c:pt>
                <c:pt idx="1">
                  <c:v>20</c:v>
                </c:pt>
                <c:pt idx="2">
                  <c:v>20</c:v>
                </c:pt>
                <c:pt idx="3">
                  <c:v>20</c:v>
                </c:pt>
                <c:pt idx="4">
                  <c:v>20</c:v>
                </c:pt>
                <c:pt idx="5">
                  <c:v>20</c:v>
                </c:pt>
                <c:pt idx="6">
                  <c:v>20</c:v>
                </c:pt>
                <c:pt idx="7">
                  <c:v>20</c:v>
                </c:pt>
                <c:pt idx="8">
                  <c:v>20</c:v>
                </c:pt>
                <c:pt idx="9">
                  <c:v>20</c:v>
                </c:pt>
                <c:pt idx="10">
                  <c:v>20</c:v>
                </c:pt>
                <c:pt idx="11">
                  <c:v>0</c:v>
                </c:pt>
              </c:numCache>
            </c:numRef>
          </c:val>
          <c:extLst>
            <c:ext xmlns:c16="http://schemas.microsoft.com/office/drawing/2014/chart" uri="{C3380CC4-5D6E-409C-BE32-E72D297353CC}">
              <c16:uniqueId val="{00000000-9A4F-4ADF-BE36-05436E5070B8}"/>
            </c:ext>
          </c:extLst>
        </c:ser>
        <c:ser>
          <c:idx val="1"/>
          <c:order val="1"/>
          <c:tx>
            <c:strRef>
              <c:f>Sheet1!$C$1</c:f>
              <c:strCache>
                <c:ptCount val="1"/>
                <c:pt idx="0">
                  <c:v>Series 2</c:v>
                </c:pt>
              </c:strCache>
            </c:strRef>
          </c:tx>
          <c:spPr>
            <a:solidFill>
              <a:schemeClr val="accent2"/>
            </a:solidFill>
            <a:ln>
              <a:noFill/>
            </a:ln>
            <a:effectLst/>
          </c:spPr>
          <c:invertIfNegative val="0"/>
          <c:cat>
            <c:strRef>
              <c:f>Sheet1!$A$2:$A$12</c:f>
              <c:strCache>
                <c:ptCount val="11"/>
                <c:pt idx="0">
                  <c:v>JAN</c:v>
                </c:pt>
                <c:pt idx="1">
                  <c:v>FEB</c:v>
                </c:pt>
                <c:pt idx="2">
                  <c:v>MAR</c:v>
                </c:pt>
                <c:pt idx="3">
                  <c:v>APR</c:v>
                </c:pt>
                <c:pt idx="4">
                  <c:v>MAY</c:v>
                </c:pt>
                <c:pt idx="5">
                  <c:v>JUN</c:v>
                </c:pt>
                <c:pt idx="6">
                  <c:v>JUL</c:v>
                </c:pt>
                <c:pt idx="7">
                  <c:v>AUG</c:v>
                </c:pt>
                <c:pt idx="8">
                  <c:v>SEP</c:v>
                </c:pt>
                <c:pt idx="9">
                  <c:v>OCT</c:v>
                </c:pt>
                <c:pt idx="10">
                  <c:v>NOV</c:v>
                </c:pt>
              </c:strCache>
            </c:strRef>
          </c:cat>
          <c:val>
            <c:numRef>
              <c:f>Sheet1!$C$2:$C$12</c:f>
              <c:numCache>
                <c:formatCode>General</c:formatCode>
                <c:ptCount val="11"/>
                <c:pt idx="0">
                  <c:v>200</c:v>
                </c:pt>
                <c:pt idx="1">
                  <c:v>183</c:v>
                </c:pt>
                <c:pt idx="2">
                  <c:v>165.75</c:v>
                </c:pt>
                <c:pt idx="3">
                  <c:v>148.22999999999999</c:v>
                </c:pt>
                <c:pt idx="4">
                  <c:v>130.44999999999999</c:v>
                </c:pt>
                <c:pt idx="5">
                  <c:v>112.41</c:v>
                </c:pt>
                <c:pt idx="6">
                  <c:v>94.1</c:v>
                </c:pt>
                <c:pt idx="7">
                  <c:v>75.510000000000005</c:v>
                </c:pt>
                <c:pt idx="8">
                  <c:v>56.64</c:v>
                </c:pt>
                <c:pt idx="9">
                  <c:v>37.49</c:v>
                </c:pt>
                <c:pt idx="10">
                  <c:v>18.05</c:v>
                </c:pt>
              </c:numCache>
            </c:numRef>
          </c:val>
          <c:extLst>
            <c:ext xmlns:c16="http://schemas.microsoft.com/office/drawing/2014/chart" uri="{C3380CC4-5D6E-409C-BE32-E72D297353CC}">
              <c16:uniqueId val="{00000001-9A4F-4ADF-BE36-05436E5070B8}"/>
            </c:ext>
          </c:extLst>
        </c:ser>
        <c:ser>
          <c:idx val="2"/>
          <c:order val="2"/>
          <c:tx>
            <c:strRef>
              <c:f>Sheet1!$D$1</c:f>
              <c:strCache>
                <c:ptCount val="1"/>
                <c:pt idx="0">
                  <c:v>Series 3</c:v>
                </c:pt>
              </c:strCache>
            </c:strRef>
          </c:tx>
          <c:spPr>
            <a:solidFill>
              <a:schemeClr val="accent3"/>
            </a:solidFill>
            <a:ln>
              <a:noFill/>
            </a:ln>
            <a:effectLst/>
          </c:spPr>
          <c:invertIfNegative val="0"/>
          <c:cat>
            <c:strRef>
              <c:f>Sheet1!$A$2:$A$12</c:f>
              <c:strCache>
                <c:ptCount val="11"/>
                <c:pt idx="0">
                  <c:v>JAN</c:v>
                </c:pt>
                <c:pt idx="1">
                  <c:v>FEB</c:v>
                </c:pt>
                <c:pt idx="2">
                  <c:v>MAR</c:v>
                </c:pt>
                <c:pt idx="3">
                  <c:v>APR</c:v>
                </c:pt>
                <c:pt idx="4">
                  <c:v>MAY</c:v>
                </c:pt>
                <c:pt idx="5">
                  <c:v>JUN</c:v>
                </c:pt>
                <c:pt idx="6">
                  <c:v>JUL</c:v>
                </c:pt>
                <c:pt idx="7">
                  <c:v>AUG</c:v>
                </c:pt>
                <c:pt idx="8">
                  <c:v>SEP</c:v>
                </c:pt>
                <c:pt idx="9">
                  <c:v>OCT</c:v>
                </c:pt>
                <c:pt idx="10">
                  <c:v>NOV</c:v>
                </c:pt>
              </c:strCache>
            </c:strRef>
          </c:cat>
          <c:val>
            <c:numRef>
              <c:f>Sheet1!$D$2:$D$13</c:f>
              <c:numCache>
                <c:formatCode>General</c:formatCode>
                <c:ptCount val="12"/>
                <c:pt idx="0">
                  <c:v>0</c:v>
                </c:pt>
                <c:pt idx="1">
                  <c:v>3</c:v>
                </c:pt>
                <c:pt idx="2">
                  <c:v>2.75</c:v>
                </c:pt>
                <c:pt idx="3">
                  <c:v>2.4900000000000002</c:v>
                </c:pt>
                <c:pt idx="4">
                  <c:v>2.2200000000000002</c:v>
                </c:pt>
                <c:pt idx="5">
                  <c:v>1.96</c:v>
                </c:pt>
                <c:pt idx="6">
                  <c:v>1.69</c:v>
                </c:pt>
                <c:pt idx="7">
                  <c:v>1.41</c:v>
                </c:pt>
                <c:pt idx="8">
                  <c:v>1.1299999999999999</c:v>
                </c:pt>
                <c:pt idx="9">
                  <c:v>0.85</c:v>
                </c:pt>
                <c:pt idx="10">
                  <c:v>0.56000000000000005</c:v>
                </c:pt>
                <c:pt idx="11">
                  <c:v>0</c:v>
                </c:pt>
              </c:numCache>
            </c:numRef>
          </c:val>
          <c:extLst>
            <c:ext xmlns:c16="http://schemas.microsoft.com/office/drawing/2014/chart" uri="{C3380CC4-5D6E-409C-BE32-E72D297353CC}">
              <c16:uniqueId val="{00000002-9A4F-4ADF-BE36-05436E5070B8}"/>
            </c:ext>
          </c:extLst>
        </c:ser>
        <c:dLbls>
          <c:showLegendKey val="0"/>
          <c:showVal val="0"/>
          <c:showCatName val="0"/>
          <c:showSerName val="0"/>
          <c:showPercent val="0"/>
          <c:showBubbleSize val="0"/>
        </c:dLbls>
        <c:gapWidth val="65"/>
        <c:overlap val="100"/>
        <c:axId val="817163231"/>
        <c:axId val="817162815"/>
      </c:barChart>
      <c:catAx>
        <c:axId val="817163231"/>
        <c:scaling>
          <c:orientation val="minMax"/>
        </c:scaling>
        <c:delete val="1"/>
        <c:axPos val="b"/>
        <c:numFmt formatCode="General" sourceLinked="1"/>
        <c:majorTickMark val="none"/>
        <c:minorTickMark val="none"/>
        <c:tickLblPos val="nextTo"/>
        <c:crossAx val="817162815"/>
        <c:crosses val="autoZero"/>
        <c:auto val="1"/>
        <c:lblAlgn val="ctr"/>
        <c:lblOffset val="100"/>
        <c:noMultiLvlLbl val="0"/>
      </c:catAx>
      <c:valAx>
        <c:axId val="817162815"/>
        <c:scaling>
          <c:orientation val="minMax"/>
        </c:scaling>
        <c:delete val="1"/>
        <c:axPos val="l"/>
        <c:numFmt formatCode="General" sourceLinked="1"/>
        <c:majorTickMark val="none"/>
        <c:minorTickMark val="none"/>
        <c:tickLblPos val="nextTo"/>
        <c:crossAx val="817163231"/>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250915325787891E-2"/>
          <c:y val="2.578124841404722E-2"/>
          <c:w val="0.97174908738959132"/>
          <c:h val="0.90441394534855157"/>
        </c:manualLayout>
      </c:layout>
      <c:barChart>
        <c:barDir val="col"/>
        <c:grouping val="stacked"/>
        <c:varyColors val="0"/>
        <c:ser>
          <c:idx val="0"/>
          <c:order val="0"/>
          <c:tx>
            <c:strRef>
              <c:f>Sheet1!$B$1</c:f>
              <c:strCache>
                <c:ptCount val="1"/>
                <c:pt idx="0">
                  <c:v>Series 1</c:v>
                </c:pt>
              </c:strCache>
            </c:strRef>
          </c:tx>
          <c:spPr>
            <a:pattFill prst="wdUpDiag">
              <a:fgClr>
                <a:schemeClr val="accent2">
                  <a:lumMod val="50000"/>
                </a:schemeClr>
              </a:fgClr>
              <a:bgClr>
                <a:schemeClr val="accent2"/>
              </a:bgClr>
            </a:pattFill>
            <a:ln>
              <a:noFill/>
            </a:ln>
            <a:effectLst/>
          </c:spPr>
          <c:invertIfNegative val="0"/>
          <c:dPt>
            <c:idx val="11"/>
            <c:invertIfNegative val="0"/>
            <c:bubble3D val="0"/>
            <c:spPr>
              <a:solidFill>
                <a:schemeClr val="accent2"/>
              </a:solidFill>
              <a:ln>
                <a:noFill/>
              </a:ln>
              <a:effectLst/>
            </c:spPr>
            <c:extLst>
              <c:ext xmlns:c16="http://schemas.microsoft.com/office/drawing/2014/chart" uri="{C3380CC4-5D6E-409C-BE32-E72D297353CC}">
                <c16:uniqueId val="{00000001-3072-412E-B351-4259039E5C52}"/>
              </c:ext>
            </c:extLst>
          </c:dPt>
          <c:cat>
            <c:strRef>
              <c:f>Sheet1!$A$2:$A$12</c:f>
              <c:strCache>
                <c:ptCount val="11"/>
                <c:pt idx="0">
                  <c:v>JAN</c:v>
                </c:pt>
                <c:pt idx="1">
                  <c:v>FEB</c:v>
                </c:pt>
                <c:pt idx="2">
                  <c:v>MAR</c:v>
                </c:pt>
                <c:pt idx="3">
                  <c:v>APR</c:v>
                </c:pt>
                <c:pt idx="4">
                  <c:v>MAY</c:v>
                </c:pt>
                <c:pt idx="5">
                  <c:v>JUN</c:v>
                </c:pt>
                <c:pt idx="6">
                  <c:v>JUL</c:v>
                </c:pt>
                <c:pt idx="7">
                  <c:v>AUG</c:v>
                </c:pt>
                <c:pt idx="8">
                  <c:v>SEP</c:v>
                </c:pt>
                <c:pt idx="9">
                  <c:v>OCT</c:v>
                </c:pt>
                <c:pt idx="10">
                  <c:v>NOV</c:v>
                </c:pt>
              </c:strCache>
            </c:strRef>
          </c:cat>
          <c:val>
            <c:numRef>
              <c:f>Sheet1!$B$2:$B$13</c:f>
              <c:numCache>
                <c:formatCode>General</c:formatCode>
                <c:ptCount val="12"/>
                <c:pt idx="0">
                  <c:v>20</c:v>
                </c:pt>
                <c:pt idx="1">
                  <c:v>20</c:v>
                </c:pt>
                <c:pt idx="2">
                  <c:v>20</c:v>
                </c:pt>
                <c:pt idx="3">
                  <c:v>20</c:v>
                </c:pt>
                <c:pt idx="4">
                  <c:v>20</c:v>
                </c:pt>
                <c:pt idx="5">
                  <c:v>20</c:v>
                </c:pt>
                <c:pt idx="6">
                  <c:v>20</c:v>
                </c:pt>
                <c:pt idx="7">
                  <c:v>20</c:v>
                </c:pt>
                <c:pt idx="8">
                  <c:v>20</c:v>
                </c:pt>
                <c:pt idx="9">
                  <c:v>20</c:v>
                </c:pt>
                <c:pt idx="10">
                  <c:v>20</c:v>
                </c:pt>
                <c:pt idx="11">
                  <c:v>0</c:v>
                </c:pt>
              </c:numCache>
            </c:numRef>
          </c:val>
          <c:extLst>
            <c:ext xmlns:c16="http://schemas.microsoft.com/office/drawing/2014/chart" uri="{C3380CC4-5D6E-409C-BE32-E72D297353CC}">
              <c16:uniqueId val="{00000002-3072-412E-B351-4259039E5C52}"/>
            </c:ext>
          </c:extLst>
        </c:ser>
        <c:ser>
          <c:idx val="1"/>
          <c:order val="1"/>
          <c:tx>
            <c:strRef>
              <c:f>Sheet1!$C$1</c:f>
              <c:strCache>
                <c:ptCount val="1"/>
                <c:pt idx="0">
                  <c:v>Series 2</c:v>
                </c:pt>
              </c:strCache>
            </c:strRef>
          </c:tx>
          <c:spPr>
            <a:solidFill>
              <a:schemeClr val="accent2"/>
            </a:solidFill>
            <a:ln>
              <a:noFill/>
            </a:ln>
            <a:effectLst/>
          </c:spPr>
          <c:invertIfNegative val="0"/>
          <c:cat>
            <c:strRef>
              <c:f>Sheet1!$A$2:$A$12</c:f>
              <c:strCache>
                <c:ptCount val="11"/>
                <c:pt idx="0">
                  <c:v>JAN</c:v>
                </c:pt>
                <c:pt idx="1">
                  <c:v>FEB</c:v>
                </c:pt>
                <c:pt idx="2">
                  <c:v>MAR</c:v>
                </c:pt>
                <c:pt idx="3">
                  <c:v>APR</c:v>
                </c:pt>
                <c:pt idx="4">
                  <c:v>MAY</c:v>
                </c:pt>
                <c:pt idx="5">
                  <c:v>JUN</c:v>
                </c:pt>
                <c:pt idx="6">
                  <c:v>JUL</c:v>
                </c:pt>
                <c:pt idx="7">
                  <c:v>AUG</c:v>
                </c:pt>
                <c:pt idx="8">
                  <c:v>SEP</c:v>
                </c:pt>
                <c:pt idx="9">
                  <c:v>OCT</c:v>
                </c:pt>
                <c:pt idx="10">
                  <c:v>NOV</c:v>
                </c:pt>
              </c:strCache>
            </c:strRef>
          </c:cat>
          <c:val>
            <c:numRef>
              <c:f>Sheet1!$C$2:$C$12</c:f>
              <c:numCache>
                <c:formatCode>General</c:formatCode>
                <c:ptCount val="11"/>
                <c:pt idx="0">
                  <c:v>200</c:v>
                </c:pt>
                <c:pt idx="1">
                  <c:v>183</c:v>
                </c:pt>
                <c:pt idx="2">
                  <c:v>165.75</c:v>
                </c:pt>
                <c:pt idx="3">
                  <c:v>148.22999999999999</c:v>
                </c:pt>
                <c:pt idx="4">
                  <c:v>130.44999999999999</c:v>
                </c:pt>
                <c:pt idx="5">
                  <c:v>112.41</c:v>
                </c:pt>
                <c:pt idx="6">
                  <c:v>94.1</c:v>
                </c:pt>
                <c:pt idx="7">
                  <c:v>75.510000000000005</c:v>
                </c:pt>
                <c:pt idx="8">
                  <c:v>56.64</c:v>
                </c:pt>
                <c:pt idx="9">
                  <c:v>37.49</c:v>
                </c:pt>
                <c:pt idx="10">
                  <c:v>18.05</c:v>
                </c:pt>
              </c:numCache>
            </c:numRef>
          </c:val>
          <c:extLst>
            <c:ext xmlns:c16="http://schemas.microsoft.com/office/drawing/2014/chart" uri="{C3380CC4-5D6E-409C-BE32-E72D297353CC}">
              <c16:uniqueId val="{00000003-3072-412E-B351-4259039E5C52}"/>
            </c:ext>
          </c:extLst>
        </c:ser>
        <c:ser>
          <c:idx val="2"/>
          <c:order val="2"/>
          <c:tx>
            <c:strRef>
              <c:f>Sheet1!$D$1</c:f>
              <c:strCache>
                <c:ptCount val="1"/>
                <c:pt idx="0">
                  <c:v>Series 3</c:v>
                </c:pt>
              </c:strCache>
            </c:strRef>
          </c:tx>
          <c:spPr>
            <a:solidFill>
              <a:schemeClr val="accent3"/>
            </a:solidFill>
            <a:ln>
              <a:noFill/>
            </a:ln>
            <a:effectLst/>
          </c:spPr>
          <c:invertIfNegative val="0"/>
          <c:cat>
            <c:strRef>
              <c:f>Sheet1!$A$2:$A$12</c:f>
              <c:strCache>
                <c:ptCount val="11"/>
                <c:pt idx="0">
                  <c:v>JAN</c:v>
                </c:pt>
                <c:pt idx="1">
                  <c:v>FEB</c:v>
                </c:pt>
                <c:pt idx="2">
                  <c:v>MAR</c:v>
                </c:pt>
                <c:pt idx="3">
                  <c:v>APR</c:v>
                </c:pt>
                <c:pt idx="4">
                  <c:v>MAY</c:v>
                </c:pt>
                <c:pt idx="5">
                  <c:v>JUN</c:v>
                </c:pt>
                <c:pt idx="6">
                  <c:v>JUL</c:v>
                </c:pt>
                <c:pt idx="7">
                  <c:v>AUG</c:v>
                </c:pt>
                <c:pt idx="8">
                  <c:v>SEP</c:v>
                </c:pt>
                <c:pt idx="9">
                  <c:v>OCT</c:v>
                </c:pt>
                <c:pt idx="10">
                  <c:v>NOV</c:v>
                </c:pt>
              </c:strCache>
            </c:strRef>
          </c:cat>
          <c:val>
            <c:numRef>
              <c:f>Sheet1!$D$2:$D$13</c:f>
              <c:numCache>
                <c:formatCode>General</c:formatCode>
                <c:ptCount val="12"/>
                <c:pt idx="0">
                  <c:v>0</c:v>
                </c:pt>
                <c:pt idx="1">
                  <c:v>3</c:v>
                </c:pt>
                <c:pt idx="2">
                  <c:v>2.75</c:v>
                </c:pt>
                <c:pt idx="3">
                  <c:v>2.4900000000000002</c:v>
                </c:pt>
                <c:pt idx="4">
                  <c:v>2.2200000000000002</c:v>
                </c:pt>
                <c:pt idx="5">
                  <c:v>1.96</c:v>
                </c:pt>
                <c:pt idx="6">
                  <c:v>1.69</c:v>
                </c:pt>
                <c:pt idx="7">
                  <c:v>1.41</c:v>
                </c:pt>
                <c:pt idx="8">
                  <c:v>1.1299999999999999</c:v>
                </c:pt>
                <c:pt idx="9">
                  <c:v>0.85</c:v>
                </c:pt>
                <c:pt idx="10">
                  <c:v>0.56000000000000005</c:v>
                </c:pt>
                <c:pt idx="11">
                  <c:v>0</c:v>
                </c:pt>
              </c:numCache>
            </c:numRef>
          </c:val>
          <c:extLst>
            <c:ext xmlns:c16="http://schemas.microsoft.com/office/drawing/2014/chart" uri="{C3380CC4-5D6E-409C-BE32-E72D297353CC}">
              <c16:uniqueId val="{00000004-3072-412E-B351-4259039E5C52}"/>
            </c:ext>
          </c:extLst>
        </c:ser>
        <c:dLbls>
          <c:showLegendKey val="0"/>
          <c:showVal val="0"/>
          <c:showCatName val="0"/>
          <c:showSerName val="0"/>
          <c:showPercent val="0"/>
          <c:showBubbleSize val="0"/>
        </c:dLbls>
        <c:gapWidth val="65"/>
        <c:overlap val="100"/>
        <c:axId val="817163231"/>
        <c:axId val="817162815"/>
      </c:barChart>
      <c:catAx>
        <c:axId val="817163231"/>
        <c:scaling>
          <c:orientation val="minMax"/>
        </c:scaling>
        <c:delete val="1"/>
        <c:axPos val="b"/>
        <c:numFmt formatCode="General" sourceLinked="1"/>
        <c:majorTickMark val="none"/>
        <c:minorTickMark val="none"/>
        <c:tickLblPos val="nextTo"/>
        <c:crossAx val="817162815"/>
        <c:crosses val="autoZero"/>
        <c:auto val="1"/>
        <c:lblAlgn val="ctr"/>
        <c:lblOffset val="100"/>
        <c:noMultiLvlLbl val="0"/>
      </c:catAx>
      <c:valAx>
        <c:axId val="817162815"/>
        <c:scaling>
          <c:orientation val="minMax"/>
        </c:scaling>
        <c:delete val="1"/>
        <c:axPos val="l"/>
        <c:numFmt formatCode="General" sourceLinked="1"/>
        <c:majorTickMark val="none"/>
        <c:minorTickMark val="none"/>
        <c:tickLblPos val="nextTo"/>
        <c:crossAx val="817163231"/>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250915325787891E-2"/>
          <c:y val="2.578124841404722E-2"/>
          <c:w val="0.95823777734448745"/>
          <c:h val="0.90441394534855157"/>
        </c:manualLayout>
      </c:layout>
      <c:barChart>
        <c:barDir val="col"/>
        <c:grouping val="stacked"/>
        <c:varyColors val="0"/>
        <c:ser>
          <c:idx val="0"/>
          <c:order val="0"/>
          <c:tx>
            <c:strRef>
              <c:f>Sheet1!$B$1</c:f>
              <c:strCache>
                <c:ptCount val="1"/>
                <c:pt idx="0">
                  <c:v>Series 1</c:v>
                </c:pt>
              </c:strCache>
            </c:strRef>
          </c:tx>
          <c:spPr>
            <a:pattFill prst="wdUpDiag">
              <a:fgClr>
                <a:schemeClr val="accent2">
                  <a:lumMod val="50000"/>
                </a:schemeClr>
              </a:fgClr>
              <a:bgClr>
                <a:schemeClr val="accent2"/>
              </a:bgClr>
            </a:pattFill>
            <a:ln>
              <a:noFill/>
            </a:ln>
            <a:effectLst/>
          </c:spPr>
          <c:invertIfNegative val="0"/>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20</c:v>
                </c:pt>
                <c:pt idx="1">
                  <c:v>20</c:v>
                </c:pt>
                <c:pt idx="2">
                  <c:v>20</c:v>
                </c:pt>
                <c:pt idx="3">
                  <c:v>20</c:v>
                </c:pt>
                <c:pt idx="4">
                  <c:v>20</c:v>
                </c:pt>
                <c:pt idx="5">
                  <c:v>20</c:v>
                </c:pt>
                <c:pt idx="6">
                  <c:v>20</c:v>
                </c:pt>
                <c:pt idx="7">
                  <c:v>20</c:v>
                </c:pt>
                <c:pt idx="8">
                  <c:v>20</c:v>
                </c:pt>
                <c:pt idx="9">
                  <c:v>20</c:v>
                </c:pt>
                <c:pt idx="10">
                  <c:v>20</c:v>
                </c:pt>
                <c:pt idx="11">
                  <c:v>20</c:v>
                </c:pt>
              </c:numCache>
            </c:numRef>
          </c:val>
          <c:extLst>
            <c:ext xmlns:c16="http://schemas.microsoft.com/office/drawing/2014/chart" uri="{C3380CC4-5D6E-409C-BE32-E72D297353CC}">
              <c16:uniqueId val="{00000000-2A6F-4BB1-A510-A41ACD698BE6}"/>
            </c:ext>
          </c:extLst>
        </c:ser>
        <c:ser>
          <c:idx val="1"/>
          <c:order val="1"/>
          <c:tx>
            <c:strRef>
              <c:f>Sheet1!$C$1</c:f>
              <c:strCache>
                <c:ptCount val="1"/>
                <c:pt idx="0">
                  <c:v>Series 2</c:v>
                </c:pt>
              </c:strCache>
            </c:strRef>
          </c:tx>
          <c:spPr>
            <a:solidFill>
              <a:schemeClr val="accent2"/>
            </a:solidFill>
            <a:ln>
              <a:noFill/>
            </a:ln>
            <a:effectLst/>
          </c:spPr>
          <c:invertIfNegative val="0"/>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Sheet1!$C$2:$C$13</c:f>
              <c:numCache>
                <c:formatCode>General</c:formatCode>
                <c:ptCount val="12"/>
                <c:pt idx="0">
                  <c:v>200</c:v>
                </c:pt>
                <c:pt idx="1">
                  <c:v>233</c:v>
                </c:pt>
                <c:pt idx="2">
                  <c:v>266.5</c:v>
                </c:pt>
                <c:pt idx="3">
                  <c:v>300.49</c:v>
                </c:pt>
                <c:pt idx="4">
                  <c:v>335</c:v>
                </c:pt>
                <c:pt idx="5">
                  <c:v>370.02</c:v>
                </c:pt>
                <c:pt idx="6">
                  <c:v>405.58</c:v>
                </c:pt>
                <c:pt idx="7">
                  <c:v>441.66</c:v>
                </c:pt>
                <c:pt idx="8">
                  <c:v>478.28</c:v>
                </c:pt>
                <c:pt idx="9">
                  <c:v>515.46</c:v>
                </c:pt>
                <c:pt idx="10">
                  <c:v>553.19000000000005</c:v>
                </c:pt>
                <c:pt idx="11">
                  <c:v>591.49</c:v>
                </c:pt>
              </c:numCache>
            </c:numRef>
          </c:val>
          <c:extLst>
            <c:ext xmlns:c16="http://schemas.microsoft.com/office/drawing/2014/chart" uri="{C3380CC4-5D6E-409C-BE32-E72D297353CC}">
              <c16:uniqueId val="{00000001-2A6F-4BB1-A510-A41ACD698BE6}"/>
            </c:ext>
          </c:extLst>
        </c:ser>
        <c:ser>
          <c:idx val="2"/>
          <c:order val="2"/>
          <c:tx>
            <c:strRef>
              <c:f>Sheet1!$D$1</c:f>
              <c:strCache>
                <c:ptCount val="1"/>
                <c:pt idx="0">
                  <c:v>Series 3</c:v>
                </c:pt>
              </c:strCache>
            </c:strRef>
          </c:tx>
          <c:spPr>
            <a:solidFill>
              <a:schemeClr val="accent3"/>
            </a:solidFill>
            <a:ln>
              <a:noFill/>
            </a:ln>
            <a:effectLst/>
          </c:spPr>
          <c:invertIfNegative val="0"/>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Sheet1!$D$2:$D$13</c:f>
              <c:numCache>
                <c:formatCode>General</c:formatCode>
                <c:ptCount val="12"/>
                <c:pt idx="0">
                  <c:v>0</c:v>
                </c:pt>
                <c:pt idx="1">
                  <c:v>3</c:v>
                </c:pt>
                <c:pt idx="2">
                  <c:v>3.49</c:v>
                </c:pt>
                <c:pt idx="3">
                  <c:v>4</c:v>
                </c:pt>
                <c:pt idx="4">
                  <c:v>4.51</c:v>
                </c:pt>
                <c:pt idx="5">
                  <c:v>5.0199999999999996</c:v>
                </c:pt>
                <c:pt idx="6">
                  <c:v>5.55</c:v>
                </c:pt>
                <c:pt idx="7">
                  <c:v>6.08</c:v>
                </c:pt>
                <c:pt idx="8">
                  <c:v>6.62</c:v>
                </c:pt>
                <c:pt idx="9">
                  <c:v>7.17</c:v>
                </c:pt>
                <c:pt idx="10">
                  <c:v>7.73</c:v>
                </c:pt>
                <c:pt idx="11">
                  <c:v>8.3000000000000007</c:v>
                </c:pt>
              </c:numCache>
            </c:numRef>
          </c:val>
          <c:extLst>
            <c:ext xmlns:c16="http://schemas.microsoft.com/office/drawing/2014/chart" uri="{C3380CC4-5D6E-409C-BE32-E72D297353CC}">
              <c16:uniqueId val="{00000004-2A6F-4BB1-A510-A41ACD698BE6}"/>
            </c:ext>
          </c:extLst>
        </c:ser>
        <c:dLbls>
          <c:showLegendKey val="0"/>
          <c:showVal val="0"/>
          <c:showCatName val="0"/>
          <c:showSerName val="0"/>
          <c:showPercent val="0"/>
          <c:showBubbleSize val="0"/>
        </c:dLbls>
        <c:gapWidth val="65"/>
        <c:overlap val="100"/>
        <c:axId val="817163231"/>
        <c:axId val="817162815"/>
      </c:barChart>
      <c:catAx>
        <c:axId val="817163231"/>
        <c:scaling>
          <c:orientation val="minMax"/>
        </c:scaling>
        <c:delete val="1"/>
        <c:axPos val="b"/>
        <c:numFmt formatCode="General" sourceLinked="1"/>
        <c:majorTickMark val="none"/>
        <c:minorTickMark val="none"/>
        <c:tickLblPos val="nextTo"/>
        <c:crossAx val="817162815"/>
        <c:crosses val="autoZero"/>
        <c:auto val="1"/>
        <c:lblAlgn val="ctr"/>
        <c:lblOffset val="100"/>
        <c:noMultiLvlLbl val="0"/>
      </c:catAx>
      <c:valAx>
        <c:axId val="817162815"/>
        <c:scaling>
          <c:orientation val="minMax"/>
        </c:scaling>
        <c:delete val="1"/>
        <c:axPos val="l"/>
        <c:numFmt formatCode="General" sourceLinked="1"/>
        <c:majorTickMark val="none"/>
        <c:minorTickMark val="none"/>
        <c:tickLblPos val="nextTo"/>
        <c:crossAx val="81716323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250915325787891E-2"/>
          <c:y val="2.578124841404722E-2"/>
          <c:w val="0.95823777734448745"/>
          <c:h val="0.90441394534855157"/>
        </c:manualLayout>
      </c:layout>
      <c:barChart>
        <c:barDir val="col"/>
        <c:grouping val="stacked"/>
        <c:varyColors val="0"/>
        <c:ser>
          <c:idx val="0"/>
          <c:order val="0"/>
          <c:tx>
            <c:strRef>
              <c:f>Sheet1!$B$1</c:f>
              <c:strCache>
                <c:ptCount val="1"/>
                <c:pt idx="0">
                  <c:v>Series 1</c:v>
                </c:pt>
              </c:strCache>
            </c:strRef>
          </c:tx>
          <c:spPr>
            <a:pattFill prst="wdUpDiag">
              <a:fgClr>
                <a:schemeClr val="accent2">
                  <a:lumMod val="50000"/>
                </a:schemeClr>
              </a:fgClr>
              <a:bgClr>
                <a:schemeClr val="accent2"/>
              </a:bgClr>
            </a:pattFill>
            <a:ln>
              <a:noFill/>
            </a:ln>
            <a:effectLst/>
          </c:spPr>
          <c:invertIfNegative val="0"/>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20</c:v>
                </c:pt>
                <c:pt idx="1">
                  <c:v>20</c:v>
                </c:pt>
                <c:pt idx="2">
                  <c:v>20</c:v>
                </c:pt>
                <c:pt idx="3">
                  <c:v>20</c:v>
                </c:pt>
                <c:pt idx="4">
                  <c:v>20</c:v>
                </c:pt>
                <c:pt idx="5">
                  <c:v>20</c:v>
                </c:pt>
                <c:pt idx="6">
                  <c:v>20</c:v>
                </c:pt>
                <c:pt idx="7">
                  <c:v>20</c:v>
                </c:pt>
                <c:pt idx="8">
                  <c:v>20</c:v>
                </c:pt>
                <c:pt idx="9">
                  <c:v>20</c:v>
                </c:pt>
                <c:pt idx="10">
                  <c:v>20</c:v>
                </c:pt>
                <c:pt idx="11">
                  <c:v>20</c:v>
                </c:pt>
              </c:numCache>
            </c:numRef>
          </c:val>
          <c:extLst>
            <c:ext xmlns:c16="http://schemas.microsoft.com/office/drawing/2014/chart" uri="{C3380CC4-5D6E-409C-BE32-E72D297353CC}">
              <c16:uniqueId val="{00000000-6025-423A-B8A2-D52D81578AD1}"/>
            </c:ext>
          </c:extLst>
        </c:ser>
        <c:ser>
          <c:idx val="1"/>
          <c:order val="1"/>
          <c:tx>
            <c:strRef>
              <c:f>Sheet1!$C$1</c:f>
              <c:strCache>
                <c:ptCount val="1"/>
                <c:pt idx="0">
                  <c:v>Series 2</c:v>
                </c:pt>
              </c:strCache>
            </c:strRef>
          </c:tx>
          <c:spPr>
            <a:solidFill>
              <a:schemeClr val="accent2"/>
            </a:solidFill>
            <a:ln>
              <a:noFill/>
            </a:ln>
            <a:effectLst/>
          </c:spPr>
          <c:invertIfNegative val="0"/>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Sheet1!$C$2:$C$13</c:f>
              <c:numCache>
                <c:formatCode>General</c:formatCode>
                <c:ptCount val="12"/>
                <c:pt idx="0">
                  <c:v>200</c:v>
                </c:pt>
                <c:pt idx="1">
                  <c:v>233</c:v>
                </c:pt>
                <c:pt idx="2">
                  <c:v>266.5</c:v>
                </c:pt>
                <c:pt idx="3">
                  <c:v>300.49</c:v>
                </c:pt>
                <c:pt idx="4">
                  <c:v>335</c:v>
                </c:pt>
                <c:pt idx="5">
                  <c:v>370.02</c:v>
                </c:pt>
                <c:pt idx="6">
                  <c:v>405.58</c:v>
                </c:pt>
                <c:pt idx="7">
                  <c:v>441.66</c:v>
                </c:pt>
                <c:pt idx="8">
                  <c:v>478.28</c:v>
                </c:pt>
                <c:pt idx="9">
                  <c:v>515.46</c:v>
                </c:pt>
                <c:pt idx="10">
                  <c:v>553.19000000000005</c:v>
                </c:pt>
                <c:pt idx="11">
                  <c:v>591.49</c:v>
                </c:pt>
              </c:numCache>
            </c:numRef>
          </c:val>
          <c:extLst>
            <c:ext xmlns:c16="http://schemas.microsoft.com/office/drawing/2014/chart" uri="{C3380CC4-5D6E-409C-BE32-E72D297353CC}">
              <c16:uniqueId val="{00000001-6025-423A-B8A2-D52D81578AD1}"/>
            </c:ext>
          </c:extLst>
        </c:ser>
        <c:ser>
          <c:idx val="2"/>
          <c:order val="2"/>
          <c:tx>
            <c:strRef>
              <c:f>Sheet1!$D$1</c:f>
              <c:strCache>
                <c:ptCount val="1"/>
                <c:pt idx="0">
                  <c:v>Series 3</c:v>
                </c:pt>
              </c:strCache>
            </c:strRef>
          </c:tx>
          <c:spPr>
            <a:solidFill>
              <a:schemeClr val="accent3"/>
            </a:solidFill>
            <a:ln>
              <a:noFill/>
            </a:ln>
            <a:effectLst/>
          </c:spPr>
          <c:invertIfNegative val="0"/>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Sheet1!$D$2:$D$13</c:f>
              <c:numCache>
                <c:formatCode>General</c:formatCode>
                <c:ptCount val="12"/>
                <c:pt idx="0">
                  <c:v>0</c:v>
                </c:pt>
                <c:pt idx="1">
                  <c:v>3</c:v>
                </c:pt>
                <c:pt idx="2">
                  <c:v>3.49</c:v>
                </c:pt>
                <c:pt idx="3">
                  <c:v>4</c:v>
                </c:pt>
                <c:pt idx="4">
                  <c:v>4.51</c:v>
                </c:pt>
                <c:pt idx="5">
                  <c:v>5.0199999999999996</c:v>
                </c:pt>
                <c:pt idx="6">
                  <c:v>5.55</c:v>
                </c:pt>
                <c:pt idx="7">
                  <c:v>6.08</c:v>
                </c:pt>
                <c:pt idx="8">
                  <c:v>6.62</c:v>
                </c:pt>
                <c:pt idx="9">
                  <c:v>7.17</c:v>
                </c:pt>
                <c:pt idx="10">
                  <c:v>7.73</c:v>
                </c:pt>
                <c:pt idx="11">
                  <c:v>8.3000000000000007</c:v>
                </c:pt>
              </c:numCache>
            </c:numRef>
          </c:val>
          <c:extLst>
            <c:ext xmlns:c16="http://schemas.microsoft.com/office/drawing/2014/chart" uri="{C3380CC4-5D6E-409C-BE32-E72D297353CC}">
              <c16:uniqueId val="{00000002-6025-423A-B8A2-D52D81578AD1}"/>
            </c:ext>
          </c:extLst>
        </c:ser>
        <c:dLbls>
          <c:showLegendKey val="0"/>
          <c:showVal val="0"/>
          <c:showCatName val="0"/>
          <c:showSerName val="0"/>
          <c:showPercent val="0"/>
          <c:showBubbleSize val="0"/>
        </c:dLbls>
        <c:gapWidth val="65"/>
        <c:overlap val="100"/>
        <c:axId val="817163231"/>
        <c:axId val="817162815"/>
      </c:barChart>
      <c:catAx>
        <c:axId val="817163231"/>
        <c:scaling>
          <c:orientation val="minMax"/>
        </c:scaling>
        <c:delete val="1"/>
        <c:axPos val="b"/>
        <c:numFmt formatCode="General" sourceLinked="1"/>
        <c:majorTickMark val="none"/>
        <c:minorTickMark val="none"/>
        <c:tickLblPos val="nextTo"/>
        <c:crossAx val="817162815"/>
        <c:crosses val="autoZero"/>
        <c:auto val="1"/>
        <c:lblAlgn val="ctr"/>
        <c:lblOffset val="100"/>
        <c:noMultiLvlLbl val="0"/>
      </c:catAx>
      <c:valAx>
        <c:axId val="817162815"/>
        <c:scaling>
          <c:orientation val="minMax"/>
        </c:scaling>
        <c:delete val="1"/>
        <c:axPos val="l"/>
        <c:numFmt formatCode="General" sourceLinked="1"/>
        <c:majorTickMark val="none"/>
        <c:minorTickMark val="none"/>
        <c:tickLblPos val="nextTo"/>
        <c:crossAx val="81716323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27930"/>
            <a:ext cx="3026833" cy="465797"/>
          </a:xfrm>
          <a:prstGeom prst="rect">
            <a:avLst/>
          </a:prstGeom>
        </p:spPr>
        <p:txBody>
          <a:bodyPr vert="horz" lIns="92946" tIns="46473" rIns="92946" bIns="46473" rtlCol="0"/>
          <a:lstStyle>
            <a:lvl1pPr algn="l">
              <a:defRPr sz="1200"/>
            </a:lvl1pPr>
          </a:lstStyle>
          <a:p>
            <a:endParaRPr lang="en-US">
              <a:solidFill>
                <a:schemeClr val="tx1">
                  <a:lumMod val="65000"/>
                  <a:lumOff val="35000"/>
                </a:schemeClr>
              </a:solidFill>
            </a:endParaRPr>
          </a:p>
        </p:txBody>
      </p:sp>
      <p:sp>
        <p:nvSpPr>
          <p:cNvPr id="4" name="Footer Placeholder 3"/>
          <p:cNvSpPr>
            <a:spLocks noGrp="1"/>
          </p:cNvSpPr>
          <p:nvPr>
            <p:ph type="ftr" sz="quarter" idx="2"/>
          </p:nvPr>
        </p:nvSpPr>
        <p:spPr>
          <a:xfrm>
            <a:off x="489921" y="8954904"/>
            <a:ext cx="5240366" cy="191798"/>
          </a:xfrm>
          <a:prstGeom prst="rect">
            <a:avLst/>
          </a:prstGeom>
        </p:spPr>
        <p:txBody>
          <a:bodyPr vert="horz" lIns="92946" tIns="46473" rIns="92946" bIns="46473" rtlCol="0" anchor="ctr"/>
          <a:lstStyle>
            <a:lvl1pPr algn="l">
              <a:defRPr sz="1200"/>
            </a:lvl1pPr>
          </a:lstStyle>
          <a:p>
            <a:endParaRPr lang="en-US">
              <a:solidFill>
                <a:schemeClr val="tx1">
                  <a:lumMod val="65000"/>
                  <a:lumOff val="35000"/>
                </a:schemeClr>
              </a:solidFill>
            </a:endParaRPr>
          </a:p>
        </p:txBody>
      </p:sp>
      <p:sp>
        <p:nvSpPr>
          <p:cNvPr id="5" name="Slide Number Placeholder 4"/>
          <p:cNvSpPr>
            <a:spLocks noGrp="1"/>
          </p:cNvSpPr>
          <p:nvPr>
            <p:ph type="sldNum" sz="quarter" idx="3"/>
          </p:nvPr>
        </p:nvSpPr>
        <p:spPr>
          <a:xfrm>
            <a:off x="84081" y="8954904"/>
            <a:ext cx="405840" cy="191798"/>
          </a:xfrm>
          <a:prstGeom prst="rect">
            <a:avLst/>
          </a:prstGeom>
        </p:spPr>
        <p:txBody>
          <a:bodyPr vert="horz" lIns="92946" tIns="46473" rIns="92946" bIns="46473" rtlCol="0" anchor="ctr"/>
          <a:lstStyle>
            <a:lvl1pPr algn="r">
              <a:defRPr sz="1200"/>
            </a:lvl1pPr>
          </a:lstStyle>
          <a:p>
            <a:fld id="{23B2173B-F6DC-438E-A7FA-1D593E032054}" type="slidenum">
              <a:rPr lang="en-US" smtClean="0">
                <a:solidFill>
                  <a:schemeClr val="tx1">
                    <a:lumMod val="65000"/>
                    <a:lumOff val="35000"/>
                  </a:schemeClr>
                </a:solidFill>
              </a:rPr>
              <a:t>‹#›</a:t>
            </a:fld>
            <a:endParaRPr lang="en-US">
              <a:solidFill>
                <a:schemeClr val="tx1">
                  <a:lumMod val="65000"/>
                  <a:lumOff val="35000"/>
                </a:schemeClr>
              </a:solidFill>
            </a:endParaRPr>
          </a:p>
        </p:txBody>
      </p:sp>
      <p:sp>
        <p:nvSpPr>
          <p:cNvPr id="6" name="Rectangle 5"/>
          <p:cNvSpPr/>
          <p:nvPr/>
        </p:nvSpPr>
        <p:spPr bwMode="auto">
          <a:xfrm rot="10800000">
            <a:off x="-1" y="3"/>
            <a:ext cx="6985002" cy="127925"/>
          </a:xfrm>
          <a:prstGeom prst="rect">
            <a:avLst/>
          </a:prstGeom>
          <a:solidFill>
            <a:schemeClr val="accent1"/>
          </a:solidFill>
          <a:ln>
            <a:noFill/>
          </a:ln>
        </p:spPr>
        <p:txBody>
          <a:bodyPr vert="horz" wrap="square" lIns="92946" tIns="46473" rIns="92946" bIns="46473" numCol="1" anchor="t" anchorCtr="0" compatLnSpc="1">
            <a:prstTxWarp prst="textNoShape">
              <a:avLst/>
            </a:prstTxWarp>
          </a:bodyPr>
          <a:lstStyle/>
          <a:p>
            <a:pPr>
              <a:defRPr/>
            </a:pPr>
            <a:endParaRPr lang="en-US" kern="0">
              <a:solidFill>
                <a:prstClr val="black"/>
              </a:solidFill>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auto">
          <a:xfrm>
            <a:off x="6029415" y="8954906"/>
            <a:ext cx="702330" cy="173709"/>
          </a:xfrm>
          <a:prstGeom prst="rect">
            <a:avLst/>
          </a:prstGeom>
        </p:spPr>
      </p:pic>
    </p:spTree>
    <p:extLst>
      <p:ext uri="{BB962C8B-B14F-4D97-AF65-F5344CB8AC3E}">
        <p14:creationId xmlns:p14="http://schemas.microsoft.com/office/powerpoint/2010/main" val="9472140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56551" y="127930"/>
            <a:ext cx="3026833" cy="173709"/>
          </a:xfrm>
          <a:prstGeom prst="rect">
            <a:avLst/>
          </a:prstGeom>
        </p:spPr>
        <p:txBody>
          <a:bodyPr vert="horz" lIns="92946" tIns="46473" rIns="92946" bIns="46473" rtlCol="0"/>
          <a:lstStyle>
            <a:lvl1pPr algn="r">
              <a:defRPr sz="900">
                <a:solidFill>
                  <a:schemeClr val="tx1"/>
                </a:solidFill>
              </a:defRPr>
            </a:lvl1pPr>
          </a:lstStyle>
          <a:p>
            <a:fld id="{33BD9C15-5B8A-4AC7-ACEA-A649F7F09BFF}" type="datetimeFigureOut">
              <a:rPr lang="en-US" smtClean="0"/>
              <a:pPr/>
              <a:t>3/30/2023</a:t>
            </a:fld>
            <a:endParaRPr lang="en-US"/>
          </a:p>
        </p:txBody>
      </p:sp>
      <p:sp>
        <p:nvSpPr>
          <p:cNvPr id="8" name="Footer Placeholder 3"/>
          <p:cNvSpPr>
            <a:spLocks noGrp="1"/>
          </p:cNvSpPr>
          <p:nvPr>
            <p:ph type="ftr" sz="quarter" idx="4"/>
          </p:nvPr>
        </p:nvSpPr>
        <p:spPr>
          <a:xfrm>
            <a:off x="489921" y="8954904"/>
            <a:ext cx="5240366" cy="191798"/>
          </a:xfrm>
          <a:prstGeom prst="rect">
            <a:avLst/>
          </a:prstGeom>
        </p:spPr>
        <p:txBody>
          <a:bodyPr vert="horz" lIns="92946" tIns="46473" rIns="92946" bIns="46473" rtlCol="0" anchor="ctr"/>
          <a:lstStyle>
            <a:lvl1pPr algn="l">
              <a:defRPr sz="900">
                <a:solidFill>
                  <a:schemeClr val="tx1"/>
                </a:solidFill>
              </a:defRPr>
            </a:lvl1pPr>
          </a:lstStyle>
          <a:p>
            <a:endParaRPr lang="en-US"/>
          </a:p>
        </p:txBody>
      </p:sp>
      <p:sp>
        <p:nvSpPr>
          <p:cNvPr id="9" name="Slide Number Placeholder 4"/>
          <p:cNvSpPr>
            <a:spLocks noGrp="1"/>
          </p:cNvSpPr>
          <p:nvPr>
            <p:ph type="sldNum" sz="quarter" idx="5"/>
          </p:nvPr>
        </p:nvSpPr>
        <p:spPr>
          <a:xfrm>
            <a:off x="84081" y="8954904"/>
            <a:ext cx="405840" cy="191798"/>
          </a:xfrm>
          <a:prstGeom prst="rect">
            <a:avLst/>
          </a:prstGeom>
        </p:spPr>
        <p:txBody>
          <a:bodyPr vert="horz" lIns="92946" tIns="46473" rIns="92946" bIns="46473" rtlCol="0" anchor="ctr"/>
          <a:lstStyle>
            <a:lvl1pPr algn="r">
              <a:defRPr sz="900">
                <a:solidFill>
                  <a:schemeClr val="tx1"/>
                </a:solidFill>
              </a:defRPr>
            </a:lvl1pPr>
          </a:lstStyle>
          <a:p>
            <a:fld id="{23B2173B-F6DC-438E-A7FA-1D593E032054}" type="slidenum">
              <a:rPr lang="en-US" smtClean="0"/>
              <a:pPr/>
              <a:t>‹#›</a:t>
            </a:fld>
            <a:endParaRPr lang="en-US"/>
          </a:p>
        </p:txBody>
      </p:sp>
      <p:sp>
        <p:nvSpPr>
          <p:cNvPr id="10" name="Rectangle 9"/>
          <p:cNvSpPr/>
          <p:nvPr/>
        </p:nvSpPr>
        <p:spPr bwMode="auto">
          <a:xfrm rot="10800000">
            <a:off x="-1" y="3"/>
            <a:ext cx="6985002" cy="127925"/>
          </a:xfrm>
          <a:prstGeom prst="rect">
            <a:avLst/>
          </a:prstGeom>
          <a:solidFill>
            <a:schemeClr val="accent1"/>
          </a:solidFill>
          <a:ln>
            <a:noFill/>
          </a:ln>
        </p:spPr>
        <p:txBody>
          <a:bodyPr vert="horz" wrap="square" lIns="92946" tIns="46473" rIns="92946" bIns="46473" numCol="1" anchor="t" anchorCtr="0" compatLnSpc="1">
            <a:prstTxWarp prst="textNoShape">
              <a:avLst/>
            </a:prstTxWarp>
          </a:bodyPr>
          <a:lstStyle/>
          <a:p>
            <a:pPr>
              <a:defRPr/>
            </a:pPr>
            <a:endParaRPr lang="en-US" kern="0">
              <a:solidFill>
                <a:prstClr val="black"/>
              </a:solidFill>
            </a:endParaRPr>
          </a:p>
        </p:txBody>
      </p:sp>
      <p:pic>
        <p:nvPicPr>
          <p:cNvPr id="11" name="Picture 10"/>
          <p:cNvPicPr>
            <a:picLocks noChangeAspect="1"/>
          </p:cNvPicPr>
          <p:nvPr/>
        </p:nvPicPr>
        <p:blipFill>
          <a:blip r:embed="rId2"/>
          <a:stretch>
            <a:fillRect/>
          </a:stretch>
        </p:blipFill>
        <p:spPr bwMode="auto">
          <a:xfrm>
            <a:off x="6029415" y="8954906"/>
            <a:ext cx="702330" cy="173709"/>
          </a:xfrm>
          <a:prstGeom prst="rect">
            <a:avLst/>
          </a:prstGeom>
        </p:spPr>
      </p:pic>
      <p:sp>
        <p:nvSpPr>
          <p:cNvPr id="6" name="Slide Image Placeholder 5"/>
          <p:cNvSpPr>
            <a:spLocks noGrp="1" noRot="1" noChangeAspect="1"/>
          </p:cNvSpPr>
          <p:nvPr>
            <p:ph type="sldImg" idx="2"/>
          </p:nvPr>
        </p:nvSpPr>
        <p:spPr>
          <a:xfrm>
            <a:off x="709613" y="444500"/>
            <a:ext cx="5565775" cy="3132138"/>
          </a:xfrm>
          <a:prstGeom prst="rect">
            <a:avLst/>
          </a:prstGeom>
          <a:noFill/>
          <a:ln w="12700">
            <a:solidFill>
              <a:prstClr val="black"/>
            </a:solidFill>
          </a:ln>
        </p:spPr>
        <p:txBody>
          <a:bodyPr vert="horz" lIns="92946" tIns="46473" rIns="92946" bIns="46473" rtlCol="0" anchor="ctr"/>
          <a:lstStyle/>
          <a:p>
            <a:r>
              <a:rPr lang="en-US"/>
              <a:t>a</a:t>
            </a:r>
          </a:p>
        </p:txBody>
      </p:sp>
      <p:sp>
        <p:nvSpPr>
          <p:cNvPr id="7" name="Header Placeholder 6"/>
          <p:cNvSpPr>
            <a:spLocks noGrp="1"/>
          </p:cNvSpPr>
          <p:nvPr>
            <p:ph type="hdr" sz="quarter"/>
          </p:nvPr>
        </p:nvSpPr>
        <p:spPr>
          <a:xfrm>
            <a:off x="1" y="127930"/>
            <a:ext cx="3026833" cy="173709"/>
          </a:xfrm>
          <a:prstGeom prst="rect">
            <a:avLst/>
          </a:prstGeom>
        </p:spPr>
        <p:txBody>
          <a:bodyPr vert="horz" lIns="92946" tIns="46473" rIns="92946" bIns="46473" rtlCol="0"/>
          <a:lstStyle>
            <a:lvl1pPr algn="l">
              <a:defRPr sz="900">
                <a:solidFill>
                  <a:schemeClr val="tx1"/>
                </a:solidFill>
              </a:defRPr>
            </a:lvl1pPr>
          </a:lstStyle>
          <a:p>
            <a:endParaRPr lang="en-US"/>
          </a:p>
        </p:txBody>
      </p:sp>
      <p:sp>
        <p:nvSpPr>
          <p:cNvPr id="12" name="Notes Placeholder 11"/>
          <p:cNvSpPr>
            <a:spLocks noGrp="1"/>
          </p:cNvSpPr>
          <p:nvPr>
            <p:ph type="body" sz="quarter" idx="3"/>
          </p:nvPr>
        </p:nvSpPr>
        <p:spPr>
          <a:xfrm>
            <a:off x="698806" y="3764280"/>
            <a:ext cx="5576582" cy="5074920"/>
          </a:xfrm>
          <a:prstGeom prst="rect">
            <a:avLst/>
          </a:prstGeom>
        </p:spPr>
        <p:txBody>
          <a:bodyPr vert="horz" lIns="92946" tIns="46473" rIns="92946" bIns="46473"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24650581"/>
      </p:ext>
    </p:extLst>
  </p:cSld>
  <p:clrMap bg1="lt1" tx1="dk1" bg2="lt2" tx2="dk2" accent1="accent1" accent2="accent2" accent3="accent3" accent4="accent4" accent5="accent5" accent6="accent6" hlink="hlink" folHlink="folHlink"/>
  <p:notesStyle>
    <a:lvl1pPr marL="114300" indent="-114300" algn="l" defTabSz="914400" rtl="0" eaLnBrk="1" latinLnBrk="0" hangingPunct="1">
      <a:lnSpc>
        <a:spcPct val="90000"/>
      </a:lnSpc>
      <a:spcBef>
        <a:spcPts val="0"/>
      </a:spcBef>
      <a:spcAft>
        <a:spcPts val="0"/>
      </a:spcAft>
      <a:buClr>
        <a:schemeClr val="accent1"/>
      </a:buClr>
      <a:buFont typeface="Arial" panose="020B0604020202020204" pitchFamily="34" charset="0"/>
      <a:buChar char="•"/>
      <a:defRPr sz="1000" kern="1200">
        <a:solidFill>
          <a:schemeClr val="tx1"/>
        </a:solidFill>
        <a:latin typeface="+mn-lt"/>
        <a:ea typeface="+mn-ea"/>
        <a:cs typeface="+mn-cs"/>
      </a:defRPr>
    </a:lvl1pPr>
    <a:lvl2pPr marL="228600" indent="-114300" algn="l" defTabSz="914400" rtl="0" eaLnBrk="1" latinLnBrk="0" hangingPunct="1">
      <a:lnSpc>
        <a:spcPct val="85000"/>
      </a:lnSpc>
      <a:spcBef>
        <a:spcPts val="0"/>
      </a:spcBef>
      <a:spcAft>
        <a:spcPts val="0"/>
      </a:spcAft>
      <a:buClr>
        <a:schemeClr val="bg2">
          <a:lumMod val="75000"/>
        </a:schemeClr>
      </a:buClr>
      <a:buFont typeface="Arial" panose="020B0604020202020204" pitchFamily="34" charset="0"/>
      <a:buChar char="•"/>
      <a:defRPr sz="1000" kern="1200">
        <a:solidFill>
          <a:schemeClr val="tx1"/>
        </a:solidFill>
        <a:latin typeface="+mn-lt"/>
        <a:ea typeface="+mn-ea"/>
        <a:cs typeface="+mn-cs"/>
      </a:defRPr>
    </a:lvl2pPr>
    <a:lvl3pPr marL="342900" indent="-114300" algn="l" defTabSz="914400" rtl="0" eaLnBrk="1" latinLnBrk="0" hangingPunct="1">
      <a:lnSpc>
        <a:spcPct val="85000"/>
      </a:lnSpc>
      <a:spcBef>
        <a:spcPts val="0"/>
      </a:spcBef>
      <a:spcAft>
        <a:spcPts val="0"/>
      </a:spcAft>
      <a:buClr>
        <a:schemeClr val="bg2">
          <a:lumMod val="75000"/>
        </a:schemeClr>
      </a:buClr>
      <a:buFont typeface="Arial" panose="020B0604020202020204" pitchFamily="34" charset="0"/>
      <a:buChar char="•"/>
      <a:defRPr sz="1000" kern="1200">
        <a:solidFill>
          <a:schemeClr val="tx1"/>
        </a:solidFill>
        <a:latin typeface="+mn-lt"/>
        <a:ea typeface="+mn-ea"/>
        <a:cs typeface="+mn-cs"/>
      </a:defRPr>
    </a:lvl3pPr>
    <a:lvl4pPr marL="457200" indent="-114300" algn="l" defTabSz="914400" rtl="0" eaLnBrk="1" latinLnBrk="0" hangingPunct="1">
      <a:lnSpc>
        <a:spcPct val="85000"/>
      </a:lnSpc>
      <a:spcBef>
        <a:spcPts val="0"/>
      </a:spcBef>
      <a:spcAft>
        <a:spcPts val="0"/>
      </a:spcAft>
      <a:buClr>
        <a:schemeClr val="bg2">
          <a:lumMod val="75000"/>
        </a:schemeClr>
      </a:buClr>
      <a:buFont typeface="Arial" panose="020B0604020202020204" pitchFamily="34" charset="0"/>
      <a:buChar char="•"/>
      <a:defRPr sz="1000" kern="1200">
        <a:solidFill>
          <a:schemeClr val="tx1"/>
        </a:solidFill>
        <a:latin typeface="+mn-lt"/>
        <a:ea typeface="+mn-ea"/>
        <a:cs typeface="+mn-cs"/>
      </a:defRPr>
    </a:lvl4pPr>
    <a:lvl5pPr marL="571500" indent="-114300" algn="l" defTabSz="914400" rtl="0" eaLnBrk="1" latinLnBrk="0" hangingPunct="1">
      <a:lnSpc>
        <a:spcPct val="85000"/>
      </a:lnSpc>
      <a:spcBef>
        <a:spcPts val="0"/>
      </a:spcBef>
      <a:spcAft>
        <a:spcPts val="0"/>
      </a:spcAft>
      <a:buClr>
        <a:schemeClr val="bg2">
          <a:lumMod val="75000"/>
        </a:schemeClr>
      </a:buClr>
      <a:buFont typeface="Arial" panose="020B0604020202020204" pitchFamily="34" charset="0"/>
      <a:buChar char="•"/>
      <a:defRPr sz="1000" kern="1200">
        <a:solidFill>
          <a:schemeClr val="tx1"/>
        </a:solidFill>
        <a:latin typeface="+mn-lt"/>
        <a:ea typeface="+mn-ea"/>
        <a:cs typeface="+mn-cs"/>
      </a:defRPr>
    </a:lvl5pPr>
    <a:lvl6pPr marL="685800" indent="-114300" algn="l" defTabSz="914400" rtl="0" eaLnBrk="1" latinLnBrk="0" hangingPunct="1">
      <a:lnSpc>
        <a:spcPct val="85000"/>
      </a:lnSpc>
      <a:spcBef>
        <a:spcPts val="200"/>
      </a:spcBef>
      <a:buFont typeface="Arial" panose="020B0604020202020204" pitchFamily="34" charset="0"/>
      <a:buChar char="•"/>
      <a:defRPr sz="1050" kern="1200">
        <a:solidFill>
          <a:schemeClr val="tx1">
            <a:lumMod val="65000"/>
            <a:lumOff val="35000"/>
          </a:schemeClr>
        </a:solidFill>
        <a:latin typeface="+mn-lt"/>
        <a:ea typeface="+mn-ea"/>
        <a:cs typeface="+mn-cs"/>
      </a:defRPr>
    </a:lvl6pPr>
    <a:lvl7pPr marL="800100" indent="-114300" algn="l" defTabSz="914400" rtl="0" eaLnBrk="1" latinLnBrk="0" hangingPunct="1">
      <a:lnSpc>
        <a:spcPct val="85000"/>
      </a:lnSpc>
      <a:spcBef>
        <a:spcPts val="200"/>
      </a:spcBef>
      <a:buFont typeface="Arial" panose="020B0604020202020204" pitchFamily="34" charset="0"/>
      <a:buChar char="•"/>
      <a:defRPr sz="1050" kern="1200">
        <a:solidFill>
          <a:schemeClr val="tx1">
            <a:lumMod val="65000"/>
            <a:lumOff val="35000"/>
          </a:schemeClr>
        </a:solidFill>
        <a:latin typeface="+mn-lt"/>
        <a:ea typeface="+mn-ea"/>
        <a:cs typeface="+mn-cs"/>
      </a:defRPr>
    </a:lvl7pPr>
    <a:lvl8pPr marL="914400" indent="-114300" algn="l" defTabSz="914400" rtl="0" eaLnBrk="1" latinLnBrk="0" hangingPunct="1">
      <a:lnSpc>
        <a:spcPct val="85000"/>
      </a:lnSpc>
      <a:spcBef>
        <a:spcPts val="200"/>
      </a:spcBef>
      <a:buFont typeface="Arial" panose="020B0604020202020204" pitchFamily="34" charset="0"/>
      <a:buChar char="•"/>
      <a:defRPr sz="1050" kern="1200">
        <a:solidFill>
          <a:schemeClr val="tx1">
            <a:lumMod val="65000"/>
            <a:lumOff val="35000"/>
          </a:schemeClr>
        </a:solidFill>
        <a:latin typeface="+mn-lt"/>
        <a:ea typeface="+mn-ea"/>
        <a:cs typeface="+mn-cs"/>
      </a:defRPr>
    </a:lvl8pPr>
    <a:lvl9pPr marL="1028700" indent="-114300" algn="l" defTabSz="914400" rtl="0" eaLnBrk="1" latinLnBrk="0" hangingPunct="1">
      <a:lnSpc>
        <a:spcPct val="85000"/>
      </a:lnSpc>
      <a:spcBef>
        <a:spcPts val="200"/>
      </a:spcBef>
      <a:buFont typeface="Arial" panose="020B0604020202020204" pitchFamily="34" charset="0"/>
      <a:buChar char="•"/>
      <a:defRPr sz="1050" kern="1200">
        <a:solidFill>
          <a:schemeClr val="tx1">
            <a:lumMod val="65000"/>
            <a:lumOff val="35000"/>
          </a:schemeClr>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3B2173B-F6DC-438E-A7FA-1D593E032054}" type="slidenum">
              <a:rPr lang="en-US" smtClean="0"/>
              <a:pPr/>
              <a:t>1</a:t>
            </a:fld>
            <a:endParaRPr lang="en-US"/>
          </a:p>
        </p:txBody>
      </p:sp>
    </p:spTree>
    <p:extLst>
      <p:ext uri="{BB962C8B-B14F-4D97-AF65-F5344CB8AC3E}">
        <p14:creationId xmlns:p14="http://schemas.microsoft.com/office/powerpoint/2010/main" val="1422887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3B2173B-F6DC-438E-A7FA-1D593E032054}" type="slidenum">
              <a:rPr lang="en-US" smtClean="0"/>
              <a:pPr/>
              <a:t>2</a:t>
            </a:fld>
            <a:endParaRPr lang="en-US"/>
          </a:p>
        </p:txBody>
      </p:sp>
    </p:spTree>
    <p:extLst>
      <p:ext uri="{BB962C8B-B14F-4D97-AF65-F5344CB8AC3E}">
        <p14:creationId xmlns:p14="http://schemas.microsoft.com/office/powerpoint/2010/main" val="612562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3B2173B-F6DC-438E-A7FA-1D593E032054}" type="slidenum">
              <a:rPr lang="en-US" smtClean="0"/>
              <a:pPr/>
              <a:t>3</a:t>
            </a:fld>
            <a:endParaRPr lang="en-US"/>
          </a:p>
        </p:txBody>
      </p:sp>
    </p:spTree>
    <p:extLst>
      <p:ext uri="{BB962C8B-B14F-4D97-AF65-F5344CB8AC3E}">
        <p14:creationId xmlns:p14="http://schemas.microsoft.com/office/powerpoint/2010/main" val="26069144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3B2173B-F6DC-438E-A7FA-1D593E032054}" type="slidenum">
              <a:rPr lang="en-US" smtClean="0"/>
              <a:pPr/>
              <a:t>4</a:t>
            </a:fld>
            <a:endParaRPr lang="en-US"/>
          </a:p>
        </p:txBody>
      </p:sp>
    </p:spTree>
    <p:extLst>
      <p:ext uri="{BB962C8B-B14F-4D97-AF65-F5344CB8AC3E}">
        <p14:creationId xmlns:p14="http://schemas.microsoft.com/office/powerpoint/2010/main" val="5455744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j-lt"/>
                <a:ea typeface="Source Sans Pro"/>
              </a:rPr>
              <a:t>[Facilitator note: Log on a few minutes before the start of the module. As students are joining the Zoom, you’ll want to give them instructions of how to prepare. This moment of interaction will both save time later and create an engaging/inviting atmosphere]</a:t>
            </a:r>
          </a:p>
          <a:p>
            <a:pPr lvl="1"/>
            <a:endParaRPr lang="en-US" dirty="0">
              <a:latin typeface="+mj-lt"/>
              <a:ea typeface="Source Sans Pro" panose="020B0503030403020204" pitchFamily="34" charset="0"/>
            </a:endParaRPr>
          </a:p>
          <a:p>
            <a:pPr lvl="1"/>
            <a:r>
              <a:rPr lang="en-US" dirty="0">
                <a:latin typeface="+mj-lt"/>
                <a:ea typeface="Source Sans Pro"/>
              </a:rPr>
              <a:t>Welcome back everybody! If you can, we’d love to have you on camera for this workshop and your mic on mute until it’s time to share! [Facilitator note: It’s best to make “camera on” optional and not try to pressure students to come on camera]</a:t>
            </a:r>
          </a:p>
          <a:p>
            <a:pPr lvl="1"/>
            <a:endParaRPr lang="en-US" dirty="0">
              <a:latin typeface="+mj-lt"/>
              <a:ea typeface="Source Sans Pro" panose="020B0503030403020204" pitchFamily="34" charset="0"/>
            </a:endParaRPr>
          </a:p>
          <a:p>
            <a:pPr lvl="1"/>
            <a:r>
              <a:rPr lang="en-US" dirty="0">
                <a:latin typeface="+mj-lt"/>
                <a:ea typeface="Source Sans Pro"/>
              </a:rPr>
              <a:t>While you’re getting settled in, gather any notes you took last week. As usual, have a pen and paper handy, or open a new document on your device. Today we’re putting all of our hard work over the past few weeks into action.</a:t>
            </a:r>
          </a:p>
          <a:p>
            <a:pPr lvl="1"/>
            <a:endParaRPr lang="en-US" dirty="0">
              <a:latin typeface="+mn-lt"/>
            </a:endParaRPr>
          </a:p>
          <a:p>
            <a:pPr lvl="1"/>
            <a:endParaRPr lang="en-US" dirty="0">
              <a:latin typeface="+mn-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5</a:t>
            </a:fld>
            <a:endParaRPr lang="en-US"/>
          </a:p>
        </p:txBody>
      </p:sp>
    </p:spTree>
    <p:extLst>
      <p:ext uri="{BB962C8B-B14F-4D97-AF65-F5344CB8AC3E}">
        <p14:creationId xmlns:p14="http://schemas.microsoft.com/office/powerpoint/2010/main" val="35052827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j-lt"/>
                <a:ea typeface="Source Sans Pro" panose="020B0503030403020204" pitchFamily="34" charset="0"/>
              </a:rPr>
              <a:t>Welcome back everybody! </a:t>
            </a:r>
          </a:p>
          <a:p>
            <a:pPr lvl="1"/>
            <a:endParaRPr lang="en-US" dirty="0">
              <a:latin typeface="+mj-lt"/>
              <a:ea typeface="Source Sans Pro" panose="020B0503030403020204" pitchFamily="34" charset="0"/>
            </a:endParaRPr>
          </a:p>
          <a:p>
            <a:pPr lvl="1"/>
            <a:r>
              <a:rPr lang="en-US" dirty="0">
                <a:latin typeface="+mj-lt"/>
                <a:ea typeface="Source Sans Pro" panose="020B0503030403020204" pitchFamily="34" charset="0"/>
              </a:rPr>
              <a:t>Today we’re jumping right in because we’ve got lots of fun ahead of us. I want to make sure we take advantage of all the time we have together today.</a:t>
            </a:r>
          </a:p>
          <a:p>
            <a:pPr lvl="1"/>
            <a:endParaRPr lang="en-US" dirty="0">
              <a:latin typeface="+mj-lt"/>
              <a:ea typeface="Source Sans Pro" panose="020B0503030403020204" pitchFamily="34" charset="0"/>
            </a:endParaRPr>
          </a:p>
          <a:p>
            <a:pPr lvl="1"/>
            <a:r>
              <a:rPr lang="en-US" dirty="0">
                <a:latin typeface="+mj-lt"/>
                <a:ea typeface="Source Sans Pro" panose="020B0503030403020204" pitchFamily="34" charset="0"/>
              </a:rPr>
              <a:t>But first I want to hear from you...</a:t>
            </a:r>
          </a:p>
        </p:txBody>
      </p:sp>
      <p:sp>
        <p:nvSpPr>
          <p:cNvPr id="4" name="Slide Number Placeholder 3"/>
          <p:cNvSpPr>
            <a:spLocks noGrp="1"/>
          </p:cNvSpPr>
          <p:nvPr>
            <p:ph type="sldNum" sz="quarter" idx="5"/>
          </p:nvPr>
        </p:nvSpPr>
        <p:spPr/>
        <p:txBody>
          <a:bodyPr/>
          <a:lstStyle/>
          <a:p>
            <a:fld id="{23B2173B-F6DC-438E-A7FA-1D593E032054}" type="slidenum">
              <a:rPr lang="en-US" smtClean="0"/>
              <a:pPr/>
              <a:t>6</a:t>
            </a:fld>
            <a:endParaRPr lang="en-US"/>
          </a:p>
        </p:txBody>
      </p:sp>
    </p:spTree>
    <p:extLst>
      <p:ext uri="{BB962C8B-B14F-4D97-AF65-F5344CB8AC3E}">
        <p14:creationId xmlns:p14="http://schemas.microsoft.com/office/powerpoint/2010/main" val="31978690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j-lt"/>
                <a:ea typeface="Source Sans Pro"/>
              </a:rPr>
              <a:t>We ended last week asking you to keep track of what you spend or to pay attention to how much the things around you cost.</a:t>
            </a:r>
            <a:endParaRPr lang="en-US" strike="sngStrike" dirty="0">
              <a:latin typeface="+mj-lt"/>
              <a:ea typeface="Source Sans Pro" panose="020B0503030403020204" pitchFamily="34" charset="0"/>
            </a:endParaRPr>
          </a:p>
          <a:p>
            <a:pPr lvl="1"/>
            <a:endParaRPr lang="en-US" dirty="0">
              <a:latin typeface="+mj-lt"/>
              <a:ea typeface="Source Sans Pro" panose="020B0503030403020204" pitchFamily="34" charset="0"/>
            </a:endParaRPr>
          </a:p>
          <a:p>
            <a:pPr lvl="1"/>
            <a:r>
              <a:rPr lang="en-US" dirty="0">
                <a:latin typeface="+mj-lt"/>
                <a:ea typeface="Source Sans Pro"/>
              </a:rPr>
              <a:t>Did anyone get a chance to do this? </a:t>
            </a:r>
            <a:endParaRPr lang="en-US" strike="sngStrike" dirty="0">
              <a:latin typeface="+mj-lt"/>
              <a:ea typeface="Source Sans Pro"/>
            </a:endParaRPr>
          </a:p>
          <a:p>
            <a:pPr lvl="1"/>
            <a:endParaRPr lang="en-US" dirty="0">
              <a:latin typeface="+mj-lt"/>
              <a:ea typeface="Source Sans Pro" panose="020B0503030403020204" pitchFamily="34" charset="0"/>
            </a:endParaRPr>
          </a:p>
          <a:p>
            <a:pPr lvl="1"/>
            <a:r>
              <a:rPr lang="en-US" dirty="0">
                <a:latin typeface="+mj-lt"/>
                <a:ea typeface="Source Sans Pro"/>
              </a:rPr>
              <a:t>[Facilitator note: wait to get some feedback]</a:t>
            </a:r>
          </a:p>
          <a:p>
            <a:pPr lvl="1"/>
            <a:endParaRPr lang="en-US" dirty="0">
              <a:latin typeface="+mj-lt"/>
              <a:ea typeface="Source Sans Pro" panose="020B0503030403020204" pitchFamily="34" charset="0"/>
            </a:endParaRPr>
          </a:p>
          <a:p>
            <a:pPr lvl="1"/>
            <a:r>
              <a:rPr lang="en-US" dirty="0">
                <a:latin typeface="+mj-lt"/>
                <a:ea typeface="Source Sans Pro"/>
              </a:rPr>
              <a:t>[</a:t>
            </a:r>
            <a:r>
              <a:rPr lang="en-US" b="1" dirty="0">
                <a:latin typeface="+mj-lt"/>
                <a:ea typeface="Source Sans Pro"/>
              </a:rPr>
              <a:t>If they answer YES </a:t>
            </a:r>
            <a:r>
              <a:rPr lang="en-US" dirty="0">
                <a:latin typeface="+mj-lt"/>
                <a:ea typeface="Source Sans Pro"/>
              </a:rPr>
              <a:t>- Was anyone surprised at what you saw? Were prices higher than you thought? Lower? Maybe you thought you spent less during the week, for example, on food and when you added it up you thought “</a:t>
            </a:r>
            <a:r>
              <a:rPr lang="en-US" dirty="0" err="1">
                <a:latin typeface="+mj-lt"/>
                <a:ea typeface="Source Sans Pro"/>
              </a:rPr>
              <a:t>Uggghhhh</a:t>
            </a:r>
            <a:r>
              <a:rPr lang="en-US" dirty="0">
                <a:latin typeface="+mj-lt"/>
                <a:ea typeface="Source Sans Pro"/>
              </a:rPr>
              <a:t>, that might be a place to cut back.” Keep track because each week is going to vary because some weeks you’ll pay for gas and other weeks you’ll have something like a yearbook fee. The goal for now is just to get a better sense (on average) of what your costs are each month.] </a:t>
            </a:r>
            <a:endParaRPr lang="en-US" dirty="0">
              <a:latin typeface="+mj-lt"/>
              <a:ea typeface="Source Sans Pro" panose="020B0503030403020204" pitchFamily="34" charset="0"/>
            </a:endParaRPr>
          </a:p>
          <a:p>
            <a:pPr lvl="1"/>
            <a:endParaRPr lang="en-US" dirty="0">
              <a:latin typeface="+mj-lt"/>
              <a:ea typeface="Source Sans Pro" panose="020B0503030403020204" pitchFamily="34" charset="0"/>
            </a:endParaRPr>
          </a:p>
          <a:p>
            <a:pPr lvl="1"/>
            <a:r>
              <a:rPr lang="en-US" dirty="0">
                <a:latin typeface="+mj-lt"/>
                <a:ea typeface="Source Sans Pro"/>
              </a:rPr>
              <a:t>[</a:t>
            </a:r>
            <a:r>
              <a:rPr lang="en-US" b="1" dirty="0">
                <a:latin typeface="+mj-lt"/>
                <a:ea typeface="Source Sans Pro"/>
              </a:rPr>
              <a:t>If no one did it- </a:t>
            </a:r>
            <a:r>
              <a:rPr lang="en-US" dirty="0">
                <a:latin typeface="+mj-lt"/>
                <a:ea typeface="Source Sans Pro"/>
              </a:rPr>
              <a:t>Maybe you didn’t get a chance to or maybe you didn’t spend any money this week so the prompt didn’t apply to you yet.]</a:t>
            </a:r>
          </a:p>
          <a:p>
            <a:pPr lvl="1"/>
            <a:endParaRPr lang="en-US" dirty="0">
              <a:latin typeface="+mj-lt"/>
              <a:ea typeface="Source Sans Pro" panose="020B0503030403020204" pitchFamily="34" charset="0"/>
            </a:endParaRPr>
          </a:p>
          <a:p>
            <a:pPr lvl="1"/>
            <a:r>
              <a:rPr lang="en-US" dirty="0">
                <a:latin typeface="+mj-lt"/>
                <a:ea typeface="Source Sans Pro"/>
              </a:rPr>
              <a:t>If you didn’t get a chance to do it this week, I encourage all of you to start tracking your expenses or becoming more mindful of daily expenses and costs in general; it’s a great habit to get into. Not only will it help you develop a smart spending and saving plan, but staying on top of these things will help you take care of your needs and hopefully have a little fun with your wants. At the end of the day when it comes to finances, knowledge = power.</a:t>
            </a:r>
          </a:p>
          <a:p>
            <a:pPr lvl="1"/>
            <a:endParaRPr lang="en-US" dirty="0">
              <a:latin typeface="Source Sans Pro" panose="020B0503030403020204" pitchFamily="34" charset="0"/>
              <a:ea typeface="Source Sans Pro" panose="020B0503030403020204" pitchFamily="34" charset="0"/>
            </a:endParaRPr>
          </a:p>
          <a:p>
            <a:pPr lvl="1"/>
            <a:endParaRPr lang="en-US" dirty="0">
              <a:latin typeface="+mn-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7</a:t>
            </a:fld>
            <a:endParaRPr lang="en-US"/>
          </a:p>
        </p:txBody>
      </p:sp>
    </p:spTree>
    <p:extLst>
      <p:ext uri="{BB962C8B-B14F-4D97-AF65-F5344CB8AC3E}">
        <p14:creationId xmlns:p14="http://schemas.microsoft.com/office/powerpoint/2010/main" val="27853829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dirty="0">
                <a:solidFill>
                  <a:srgbClr val="1F2120"/>
                </a:solidFill>
                <a:latin typeface="+mj-lt"/>
                <a:ea typeface="Source Sans Pro" panose="020B0503030403020204" pitchFamily="34" charset="0"/>
              </a:rPr>
              <a:t>Last week we talked about being smart spenders and savers. We learned about different ways of saving so we can save towards our goals. </a:t>
            </a:r>
          </a:p>
          <a:p>
            <a:pPr lvl="1">
              <a:buNone/>
            </a:pPr>
            <a:endParaRPr lang="en-US" dirty="0">
              <a:solidFill>
                <a:srgbClr val="1F2120"/>
              </a:solidFill>
              <a:latin typeface="+mj-lt"/>
              <a:ea typeface="Source Sans Pro" panose="020B0503030403020204" pitchFamily="34" charset="0"/>
            </a:endParaRPr>
          </a:p>
          <a:p>
            <a:pPr lvl="1">
              <a:buNone/>
            </a:pPr>
            <a:r>
              <a:rPr lang="en-US" dirty="0">
                <a:solidFill>
                  <a:srgbClr val="1F2120"/>
                </a:solidFill>
                <a:latin typeface="+mj-lt"/>
                <a:ea typeface="Source Sans Pro" panose="020B0503030403020204" pitchFamily="34" charset="0"/>
              </a:rPr>
              <a:t>And when it comes to spending we talked about the difference between needs (including putting money aside for our savings) and wants.   </a:t>
            </a:r>
          </a:p>
          <a:p>
            <a:pPr lvl="1">
              <a:buNone/>
            </a:pPr>
            <a:endParaRPr lang="en-US" dirty="0">
              <a:solidFill>
                <a:srgbClr val="1F2120"/>
              </a:solidFill>
              <a:latin typeface="+mj-lt"/>
              <a:ea typeface="Source Sans Pro" panose="020B0503030403020204" pitchFamily="34" charset="0"/>
            </a:endParaRPr>
          </a:p>
          <a:p>
            <a:pPr lvl="1">
              <a:buNone/>
            </a:pPr>
            <a:r>
              <a:rPr lang="en-US" dirty="0">
                <a:solidFill>
                  <a:srgbClr val="1F2120"/>
                </a:solidFill>
                <a:latin typeface="+mj-lt"/>
                <a:ea typeface="Source Sans Pro" panose="020B0503030403020204" pitchFamily="34" charset="0"/>
              </a:rPr>
              <a:t>As we noticed with Trey’s scenario last week, part of being able to set money aside for savings is about being a smart spender. So we’re </a:t>
            </a:r>
            <a:r>
              <a:rPr lang="en-US" dirty="0" err="1">
                <a:solidFill>
                  <a:srgbClr val="1F2120"/>
                </a:solidFill>
                <a:latin typeface="+mj-lt"/>
                <a:ea typeface="Source Sans Pro" panose="020B0503030403020204" pitchFamily="34" charset="0"/>
              </a:rPr>
              <a:t>gonna</a:t>
            </a:r>
            <a:r>
              <a:rPr lang="en-US" dirty="0">
                <a:solidFill>
                  <a:srgbClr val="1F2120"/>
                </a:solidFill>
                <a:latin typeface="+mj-lt"/>
                <a:ea typeface="Source Sans Pro" panose="020B0503030403020204" pitchFamily="34" charset="0"/>
              </a:rPr>
              <a:t> focus our efforts there today. </a:t>
            </a:r>
            <a:endParaRPr lang="en-US" dirty="0">
              <a:latin typeface="+mj-lt"/>
              <a:ea typeface="Source Sans Pro" panose="020B0503030403020204" pitchFamily="34" charset="0"/>
            </a:endParaRPr>
          </a:p>
          <a:p>
            <a:pPr lvl="1"/>
            <a:endParaRPr lang="en-US" dirty="0">
              <a:latin typeface="+mn-lt"/>
            </a:endParaRPr>
          </a:p>
        </p:txBody>
      </p:sp>
      <p:sp>
        <p:nvSpPr>
          <p:cNvPr id="4" name="Slide Number Placeholder 3"/>
          <p:cNvSpPr>
            <a:spLocks noGrp="1"/>
          </p:cNvSpPr>
          <p:nvPr>
            <p:ph type="sldNum" sz="quarter" idx="5"/>
          </p:nvPr>
        </p:nvSpPr>
        <p:spPr/>
        <p:txBody>
          <a:bodyPr/>
          <a:lstStyle/>
          <a:p>
            <a:pPr defTabSz="914378">
              <a:defRPr/>
            </a:pPr>
            <a:fld id="{C872EC26-F362-5247-A617-F497FD48D80D}" type="slidenum">
              <a:rPr lang="en-US" sz="1200">
                <a:solidFill>
                  <a:prstClr val="black"/>
                </a:solidFill>
                <a:latin typeface="Calibri" panose="020F0502020204030204"/>
              </a:rPr>
              <a:pPr defTabSz="914378">
                <a:defRPr/>
              </a:pPr>
              <a:t>8</a:t>
            </a:fld>
            <a:endParaRPr lang="en-US" sz="1200">
              <a:solidFill>
                <a:prstClr val="black"/>
              </a:solidFill>
              <a:latin typeface="Calibri" panose="020F0502020204030204"/>
            </a:endParaRPr>
          </a:p>
        </p:txBody>
      </p:sp>
    </p:spTree>
    <p:extLst>
      <p:ext uri="{BB962C8B-B14F-4D97-AF65-F5344CB8AC3E}">
        <p14:creationId xmlns:p14="http://schemas.microsoft.com/office/powerpoint/2010/main" val="6289980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buNone/>
            </a:pPr>
            <a:r>
              <a:rPr lang="en-US" dirty="0">
                <a:latin typeface="+mj-lt"/>
                <a:ea typeface="Source Sans Pro" panose="020B0503030403020204" pitchFamily="34" charset="0"/>
              </a:rPr>
              <a:t>Now let’s not forget, part of the joy of earning money is getting to spend it, so let’s have a little fun. We’re going to play a little game of Guess the Price.  </a:t>
            </a:r>
          </a:p>
          <a:p>
            <a:pPr lvl="1">
              <a:buNone/>
            </a:pPr>
            <a:endParaRPr lang="en-US" dirty="0">
              <a:latin typeface="+mj-lt"/>
              <a:ea typeface="Source Sans Pro" panose="020B0503030403020204" pitchFamily="34" charset="0"/>
            </a:endParaRPr>
          </a:p>
          <a:p>
            <a:pPr lvl="1">
              <a:buNone/>
            </a:pPr>
            <a:r>
              <a:rPr lang="en-US" dirty="0">
                <a:latin typeface="+mj-lt"/>
                <a:ea typeface="Source Sans Pro" panose="020B0503030403020204" pitchFamily="34" charset="0"/>
              </a:rPr>
              <a:t>I’m going to put an item on the screen, and I want 3 people to guess the price and type it into the chat. The person who is the closest, wins! But, the trick is that you can’t guess MORE THAN the price, or you’re automatically out. I have 5 different items for you to guess the price, so I’ll need a different group of 3 people each time. And I’m only giving you 5 seconds to come up with an answer—no searching online!</a:t>
            </a:r>
          </a:p>
          <a:p>
            <a:pPr lvl="1">
              <a:buNone/>
            </a:pPr>
            <a:endParaRPr lang="en-US" dirty="0">
              <a:latin typeface="+mj-lt"/>
              <a:ea typeface="Source Sans Pro" panose="020B0503030403020204" pitchFamily="34" charset="0"/>
            </a:endParaRPr>
          </a:p>
          <a:p>
            <a:pPr lvl="1">
              <a:buNone/>
            </a:pPr>
            <a:r>
              <a:rPr lang="en-US" dirty="0">
                <a:latin typeface="+mj-lt"/>
                <a:ea typeface="Source Sans Pro" panose="020B0503030403020204" pitchFamily="34" charset="0"/>
              </a:rPr>
              <a:t>Who are my first 3 volunteers? </a:t>
            </a:r>
          </a:p>
          <a:p>
            <a:pPr lvl="1">
              <a:buNone/>
            </a:pPr>
            <a:r>
              <a:rPr lang="en-US" dirty="0">
                <a:latin typeface="+mj-lt"/>
                <a:ea typeface="Source Sans Pro" panose="020B0503030403020204" pitchFamily="34" charset="0"/>
              </a:rPr>
              <a:t>[Facilitator note: after the first item and price guesses, show the answer, congratulate the winner, and then ask for the next 3 volunteers. Repeat the process with each item]. </a:t>
            </a:r>
          </a:p>
        </p:txBody>
      </p:sp>
      <p:sp>
        <p:nvSpPr>
          <p:cNvPr id="4" name="Slide Number Placeholder 3"/>
          <p:cNvSpPr>
            <a:spLocks noGrp="1"/>
          </p:cNvSpPr>
          <p:nvPr>
            <p:ph type="sldNum" sz="quarter" idx="5"/>
          </p:nvPr>
        </p:nvSpPr>
        <p:spPr/>
        <p:txBody>
          <a:bodyPr/>
          <a:lstStyle/>
          <a:p>
            <a:fld id="{23B2173B-F6DC-438E-A7FA-1D593E032054}" type="slidenum">
              <a:rPr lang="en-US" smtClean="0"/>
              <a:pPr/>
              <a:t>9</a:t>
            </a:fld>
            <a:endParaRPr lang="en-US"/>
          </a:p>
        </p:txBody>
      </p:sp>
    </p:spTree>
    <p:extLst>
      <p:ext uri="{BB962C8B-B14F-4D97-AF65-F5344CB8AC3E}">
        <p14:creationId xmlns:p14="http://schemas.microsoft.com/office/powerpoint/2010/main" val="14162960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dirty="0">
                <a:latin typeface="+mj-lt"/>
                <a:ea typeface="Source Sans Pro"/>
              </a:rPr>
              <a:t>I hope I’ve made it clear so far that spending money is NOT a bad thing! Obviously we need to spend money to live, and spending money can sometimes improve our health, happiness, or even set us up to have more money in the future. There are benefits to spending money when we do it smartly. </a:t>
            </a:r>
            <a:endParaRPr lang="en-US" dirty="0">
              <a:latin typeface="+mj-lt"/>
              <a:ea typeface="Source Sans Pro" panose="020B0503030403020204" pitchFamily="34" charset="0"/>
            </a:endParaRPr>
          </a:p>
          <a:p>
            <a:pPr lvl="1">
              <a:buNone/>
            </a:pPr>
            <a:endParaRPr lang="en-US" dirty="0">
              <a:latin typeface="+mj-lt"/>
              <a:ea typeface="Source Sans Pro" panose="020B0503030403020204" pitchFamily="34" charset="0"/>
            </a:endParaRPr>
          </a:p>
          <a:p>
            <a:pPr lvl="1">
              <a:buNone/>
            </a:pPr>
            <a:r>
              <a:rPr lang="en-US" dirty="0">
                <a:latin typeface="+mj-lt"/>
                <a:ea typeface="Source Sans Pro"/>
              </a:rPr>
              <a:t>So let’s start with spending cash, either paper money or directly from your bank account using a debit card or check.</a:t>
            </a:r>
          </a:p>
          <a:p>
            <a:pPr lvl="1">
              <a:buNone/>
            </a:pPr>
            <a:endParaRPr lang="en-US" dirty="0">
              <a:latin typeface="+mj-lt"/>
              <a:ea typeface="Source Sans Pro" panose="020B0503030403020204" pitchFamily="34" charset="0"/>
            </a:endParaRPr>
          </a:p>
          <a:p>
            <a:pPr lvl="1">
              <a:buNone/>
            </a:pPr>
            <a:r>
              <a:rPr lang="en-US" dirty="0">
                <a:latin typeface="+mj-lt"/>
                <a:ea typeface="Source Sans Pro"/>
              </a:rPr>
              <a:t>When you spend the money you know you already have, it’s easier to make sure you don’t overspend. After all, you can’t buy that $50 coat if you don’t have the $50 yet. </a:t>
            </a:r>
            <a:endParaRPr lang="en-US" dirty="0">
              <a:latin typeface="+mj-lt"/>
              <a:ea typeface="Source Sans Pro" panose="020B0503030403020204" pitchFamily="34" charset="0"/>
            </a:endParaRPr>
          </a:p>
          <a:p>
            <a:pPr lvl="1">
              <a:buNone/>
            </a:pPr>
            <a:endParaRPr lang="en-US" dirty="0">
              <a:latin typeface="+mj-lt"/>
              <a:ea typeface="Source Sans Pro" panose="020B0503030403020204" pitchFamily="34" charset="0"/>
            </a:endParaRPr>
          </a:p>
          <a:p>
            <a:pPr lvl="1">
              <a:buNone/>
            </a:pPr>
            <a:r>
              <a:rPr lang="en-US" dirty="0">
                <a:latin typeface="+mj-lt"/>
                <a:ea typeface="Source Sans Pro"/>
              </a:rPr>
              <a:t>And when you spend cash, you know right away that it’s gone. There was $125 in your bank account, and the moment you swiped that card or tapped your phone to pay for a coffee or a breakfast sandwich, the total in your account is down to $120. </a:t>
            </a:r>
            <a:endParaRPr lang="en-US" dirty="0">
              <a:latin typeface="+mj-lt"/>
              <a:ea typeface="Source Sans Pro" panose="020B0503030403020204" pitchFamily="34" charset="0"/>
            </a:endParaRPr>
          </a:p>
          <a:p>
            <a:pPr lvl="1">
              <a:buNone/>
            </a:pPr>
            <a:endParaRPr lang="en-US" dirty="0">
              <a:latin typeface="+mj-lt"/>
              <a:ea typeface="Source Sans Pro" panose="020B0503030403020204" pitchFamily="34" charset="0"/>
            </a:endParaRPr>
          </a:p>
          <a:p>
            <a:pPr lvl="1">
              <a:buNone/>
            </a:pPr>
            <a:r>
              <a:rPr lang="en-US" dirty="0">
                <a:latin typeface="+mj-lt"/>
                <a:ea typeface="Source Sans Pro"/>
              </a:rPr>
              <a:t>But there are some drawbacks to only spending cash. It can take a long time to save up enough cash for something like a new computer you might need for school. But you might know that new computer is going to help you work faster, which means you can take on more hours at your part-time job. </a:t>
            </a:r>
            <a:endParaRPr lang="en-US" dirty="0">
              <a:latin typeface="+mj-lt"/>
              <a:ea typeface="Source Sans Pro" panose="020B0503030403020204" pitchFamily="34" charset="0"/>
            </a:endParaRPr>
          </a:p>
          <a:p>
            <a:pPr lvl="1">
              <a:buNone/>
            </a:pPr>
            <a:endParaRPr lang="en-US" dirty="0">
              <a:latin typeface="+mj-lt"/>
              <a:ea typeface="Source Sans Pro" panose="020B0503030403020204" pitchFamily="34" charset="0"/>
            </a:endParaRPr>
          </a:p>
          <a:p>
            <a:pPr lvl="1">
              <a:buNone/>
            </a:pPr>
            <a:r>
              <a:rPr lang="en-US" dirty="0">
                <a:latin typeface="+mj-lt"/>
                <a:ea typeface="Source Sans Pro"/>
              </a:rPr>
              <a:t>This is where buying with credit could come into play. </a:t>
            </a:r>
            <a:endParaRPr lang="en-US" dirty="0">
              <a:latin typeface="+mj-lt"/>
              <a:ea typeface="Source Sans Pro" panose="020B0503030403020204" pitchFamily="34" charset="0"/>
            </a:endParaRPr>
          </a:p>
          <a:p>
            <a:pPr lvl="1"/>
            <a:endParaRPr lang="en-US" dirty="0">
              <a:latin typeface="+mn-lt"/>
            </a:endParaRPr>
          </a:p>
          <a:p>
            <a:pPr lvl="1"/>
            <a:endParaRPr lang="en-US" dirty="0">
              <a:latin typeface="+mn-lt"/>
            </a:endParaRPr>
          </a:p>
          <a:p>
            <a:pPr lvl="1"/>
            <a:endParaRPr lang="en-US" dirty="0">
              <a:latin typeface="+mn-lt"/>
            </a:endParaRPr>
          </a:p>
          <a:p>
            <a:pPr lvl="1"/>
            <a:endParaRPr lang="en-US" dirty="0">
              <a:latin typeface="+mn-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10</a:t>
            </a:fld>
            <a:endParaRPr lang="en-US"/>
          </a:p>
        </p:txBody>
      </p:sp>
    </p:spTree>
    <p:extLst>
      <p:ext uri="{BB962C8B-B14F-4D97-AF65-F5344CB8AC3E}">
        <p14:creationId xmlns:p14="http://schemas.microsoft.com/office/powerpoint/2010/main" val="23381699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dirty="0">
                <a:solidFill>
                  <a:srgbClr val="1F2120"/>
                </a:solidFill>
                <a:latin typeface="+mj-lt"/>
                <a:ea typeface="Source Sans Pro"/>
              </a:rPr>
              <a:t>Normally credit cards are reserved for adults, or an adult can help you get a credit card. So you might not have one for a few years, but we want to talk about them now.</a:t>
            </a:r>
          </a:p>
          <a:p>
            <a:pPr lvl="1">
              <a:buNone/>
            </a:pPr>
            <a:endParaRPr lang="en-US" dirty="0">
              <a:solidFill>
                <a:srgbClr val="1F2120"/>
              </a:solidFill>
              <a:latin typeface="+mj-lt"/>
              <a:ea typeface="Source Sans Pro" panose="020B0503030403020204" pitchFamily="34" charset="0"/>
            </a:endParaRPr>
          </a:p>
          <a:p>
            <a:pPr lvl="1">
              <a:buNone/>
            </a:pPr>
            <a:r>
              <a:rPr lang="en-US" dirty="0">
                <a:solidFill>
                  <a:srgbClr val="1F2120"/>
                </a:solidFill>
                <a:latin typeface="+mj-lt"/>
                <a:ea typeface="Source Sans Pro"/>
              </a:rPr>
              <a:t>You’ve probably been warned about credit cards, and for good reason. While they can help you purchase something you may not have the money on hand for, they can also be a slippery slope into debt. So in the end, something that only costs $50 might end up costing you a lot more.</a:t>
            </a:r>
          </a:p>
          <a:p>
            <a:pPr lvl="1">
              <a:buNone/>
            </a:pPr>
            <a:endParaRPr lang="en-US" dirty="0">
              <a:solidFill>
                <a:srgbClr val="1F2120"/>
              </a:solidFill>
              <a:latin typeface="+mj-lt"/>
              <a:ea typeface="Source Sans Pro" panose="020B0503030403020204" pitchFamily="34" charset="0"/>
            </a:endParaRPr>
          </a:p>
          <a:p>
            <a:pPr lvl="1">
              <a:buNone/>
            </a:pPr>
            <a:r>
              <a:rPr lang="en-US" dirty="0">
                <a:solidFill>
                  <a:srgbClr val="1F2120"/>
                </a:solidFill>
                <a:latin typeface="+mj-lt"/>
                <a:ea typeface="Source Sans Pro"/>
              </a:rPr>
              <a:t>When you use a credit card, you’re borrowing money from the credit card company. And they are very happy to lend it to you—for a fee. The fee you pay comes from the “interest rate.”</a:t>
            </a:r>
          </a:p>
          <a:p>
            <a:pPr lvl="1">
              <a:buNone/>
            </a:pPr>
            <a:endParaRPr lang="en-US" dirty="0">
              <a:solidFill>
                <a:srgbClr val="1F2120"/>
              </a:solidFill>
              <a:latin typeface="+mj-lt"/>
              <a:ea typeface="Source Sans Pro" panose="020B0503030403020204" pitchFamily="34" charset="0"/>
            </a:endParaRPr>
          </a:p>
          <a:p>
            <a:pPr lvl="1">
              <a:buNone/>
            </a:pPr>
            <a:r>
              <a:rPr lang="en-US" dirty="0">
                <a:solidFill>
                  <a:srgbClr val="1F2120"/>
                </a:solidFill>
                <a:latin typeface="+mj-lt"/>
                <a:ea typeface="Source Sans Pro"/>
              </a:rPr>
              <a:t>The way it works is that every month you put expenses on your credit card, the credit card company takes the total and multiples it by a percentage—the interest rate. Then, they add that percentage to how much you owe them</a:t>
            </a:r>
            <a:r>
              <a:rPr lang="en-US" dirty="0">
                <a:latin typeface="+mj-lt"/>
                <a:ea typeface="Source Sans Pro"/>
              </a:rPr>
              <a:t>. A lot of the payment plans you see when you’re shopping online work the same way, except they just add the interest or the fee to the total ”installments” you pay back. So that $50 coat will cost you four payments of $15…which means by the end of payment number four, the coat costs you $60.</a:t>
            </a:r>
          </a:p>
          <a:p>
            <a:pPr lvl="1">
              <a:buNone/>
            </a:pPr>
            <a:endParaRPr lang="en-US" dirty="0">
              <a:solidFill>
                <a:srgbClr val="1F2120"/>
              </a:solidFill>
              <a:latin typeface="+mj-lt"/>
              <a:ea typeface="Source Sans Pro"/>
            </a:endParaRPr>
          </a:p>
          <a:p>
            <a:pPr marL="228594" lvl="1" indent="-114297" defTabSz="914378">
              <a:buNone/>
              <a:defRPr/>
            </a:pPr>
            <a:r>
              <a:rPr lang="en-US" dirty="0">
                <a:solidFill>
                  <a:srgbClr val="1F2120"/>
                </a:solidFill>
                <a:latin typeface="+mj-lt"/>
                <a:ea typeface="Source Sans Pro"/>
              </a:rPr>
              <a:t>BUT there’s another thing to keep in mind about credit cards.  If you pay off the entire balance of the credit card every single month, then they don’t charge you any interest.</a:t>
            </a:r>
          </a:p>
          <a:p>
            <a:pPr lvl="1">
              <a:buNone/>
            </a:pPr>
            <a:endParaRPr lang="en-US" dirty="0">
              <a:solidFill>
                <a:srgbClr val="1F2120"/>
              </a:solidFill>
              <a:latin typeface="Source Sans Pro"/>
              <a:ea typeface="Source Sans Pro"/>
            </a:endParaRPr>
          </a:p>
          <a:p>
            <a:pPr lvl="1"/>
            <a:endParaRPr lang="en-US" dirty="0">
              <a:latin typeface="+mn-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11</a:t>
            </a:fld>
            <a:endParaRPr lang="en-US"/>
          </a:p>
        </p:txBody>
      </p:sp>
    </p:spTree>
    <p:extLst>
      <p:ext uri="{BB962C8B-B14F-4D97-AF65-F5344CB8AC3E}">
        <p14:creationId xmlns:p14="http://schemas.microsoft.com/office/powerpoint/2010/main" val="9292451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dirty="0">
                <a:solidFill>
                  <a:srgbClr val="1F2120"/>
                </a:solidFill>
                <a:latin typeface="+mj-lt"/>
                <a:ea typeface="Source Sans Pro"/>
              </a:rPr>
              <a:t>So one smart way to use a credit card is to pick one that lets you earn rewards. You charge your expenses, pay the balance off in full every month with zero interest, and collect a </a:t>
            </a:r>
            <a:r>
              <a:rPr lang="en-US" dirty="0" err="1">
                <a:solidFill>
                  <a:srgbClr val="1F2120"/>
                </a:solidFill>
                <a:latin typeface="+mj-lt"/>
                <a:ea typeface="Source Sans Pro"/>
              </a:rPr>
              <a:t>lil</a:t>
            </a:r>
            <a:r>
              <a:rPr lang="en-US" dirty="0">
                <a:solidFill>
                  <a:srgbClr val="1F2120"/>
                </a:solidFill>
                <a:latin typeface="+mj-lt"/>
                <a:ea typeface="Source Sans Pro"/>
              </a:rPr>
              <a:t> extra reward for yourself. Was travel one of your long-term adventures? Some credit cards help you earn points toward travel. Or maybe you want cash back—they’ve got a card for that. They even have cards that let you earn donations to your favorite charities. </a:t>
            </a:r>
            <a:endParaRPr lang="en-US" dirty="0">
              <a:solidFill>
                <a:srgbClr val="1F2120"/>
              </a:solidFill>
              <a:latin typeface="+mj-lt"/>
              <a:ea typeface="Source Sans Pro" panose="020B0503030403020204" pitchFamily="34" charset="0"/>
            </a:endParaRPr>
          </a:p>
          <a:p>
            <a:pPr lvl="1">
              <a:buNone/>
            </a:pPr>
            <a:endParaRPr lang="en-US" dirty="0">
              <a:solidFill>
                <a:srgbClr val="1F2120"/>
              </a:solidFill>
              <a:latin typeface="+mj-lt"/>
              <a:ea typeface="Source Sans Pro" panose="020B0503030403020204" pitchFamily="34" charset="0"/>
            </a:endParaRPr>
          </a:p>
          <a:p>
            <a:pPr lvl="1">
              <a:buNone/>
            </a:pPr>
            <a:r>
              <a:rPr lang="en-US" dirty="0">
                <a:solidFill>
                  <a:srgbClr val="1F2120"/>
                </a:solidFill>
                <a:latin typeface="+mj-lt"/>
                <a:ea typeface="Source Sans Pro"/>
              </a:rPr>
              <a:t>And you might be thinking “well these credit cards sound great,” but the trouble is that it’s really easy to swipe </a:t>
            </a:r>
            <a:r>
              <a:rPr lang="en-US" dirty="0">
                <a:latin typeface="+mj-lt"/>
                <a:ea typeface="Source Sans Pro"/>
              </a:rPr>
              <a:t>or tap </a:t>
            </a:r>
            <a:r>
              <a:rPr lang="en-US" dirty="0">
                <a:solidFill>
                  <a:srgbClr val="1F2120"/>
                </a:solidFill>
                <a:latin typeface="+mj-lt"/>
                <a:ea typeface="Source Sans Pro"/>
              </a:rPr>
              <a:t>that card, each time feeling like you’re not spending real money. Or you get too confident about how much money you’ll have in the future, and you think you’ll be able to pay it all back. So you keep swiping and tapping, all while your debt is growing.</a:t>
            </a:r>
          </a:p>
          <a:p>
            <a:pPr lvl="1"/>
            <a:endParaRPr lang="en-US" dirty="0">
              <a:latin typeface="+mn-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12</a:t>
            </a:fld>
            <a:endParaRPr lang="en-US"/>
          </a:p>
        </p:txBody>
      </p:sp>
    </p:spTree>
    <p:extLst>
      <p:ext uri="{BB962C8B-B14F-4D97-AF65-F5344CB8AC3E}">
        <p14:creationId xmlns:p14="http://schemas.microsoft.com/office/powerpoint/2010/main" val="30983526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j-lt"/>
                <a:ea typeface="Source Sans Pro"/>
              </a:rPr>
              <a:t>Just as we talked about last week, compound interest is a powerful thing. It can be your friend and your foe. When it comes to savings (and investing) compounding is your friend, it works FOR you. </a:t>
            </a:r>
            <a:endParaRPr lang="en-US" dirty="0">
              <a:latin typeface="+mj-lt"/>
              <a:ea typeface="Source Sans Pro" panose="020B0503030403020204" pitchFamily="34" charset="0"/>
            </a:endParaRPr>
          </a:p>
          <a:p>
            <a:pPr lvl="1"/>
            <a:endParaRPr lang="en-US" dirty="0">
              <a:latin typeface="+mj-lt"/>
              <a:ea typeface="Source Sans Pro" panose="020B0503030403020204" pitchFamily="34" charset="0"/>
            </a:endParaRPr>
          </a:p>
          <a:p>
            <a:pPr lvl="1"/>
            <a:r>
              <a:rPr lang="en-US" dirty="0">
                <a:latin typeface="+mj-lt"/>
                <a:ea typeface="Source Sans Pro"/>
              </a:rPr>
              <a:t>Let me ask you a question to demonstrate:  Would you rather have $1M or the sum of a penny doubled every day for 30 days? Pop your answer into the chat....$1M or penny doubled? </a:t>
            </a:r>
            <a:endParaRPr lang="en-US" dirty="0">
              <a:latin typeface="+mj-lt"/>
              <a:ea typeface="Source Sans Pro" panose="020B0503030403020204" pitchFamily="34" charset="0"/>
            </a:endParaRPr>
          </a:p>
          <a:p>
            <a:pPr lvl="1"/>
            <a:endParaRPr lang="en-US" dirty="0">
              <a:latin typeface="+mj-lt"/>
              <a:ea typeface="Source Sans Pro" panose="020B0503030403020204" pitchFamily="34" charset="0"/>
            </a:endParaRPr>
          </a:p>
          <a:p>
            <a:pPr lvl="1"/>
            <a:r>
              <a:rPr lang="en-US" dirty="0">
                <a:latin typeface="+mj-lt"/>
                <a:ea typeface="Source Sans Pro"/>
              </a:rPr>
              <a:t>[Facilitator note: give time to answer in chat]</a:t>
            </a:r>
          </a:p>
          <a:p>
            <a:pPr lvl="1"/>
            <a:endParaRPr lang="en-US" dirty="0">
              <a:latin typeface="+mj-lt"/>
              <a:ea typeface="Source Sans Pro" panose="020B0503030403020204" pitchFamily="34" charset="0"/>
            </a:endParaRPr>
          </a:p>
          <a:p>
            <a:pPr lvl="1"/>
            <a:r>
              <a:rPr lang="en-US" dirty="0">
                <a:latin typeface="+mj-lt"/>
                <a:ea typeface="Source Sans Pro"/>
              </a:rPr>
              <a:t>For those of you who went with the penny, you’d be over $5M richer at the end of those 30 days! Crazy, right?! A penny that doubles in value every day is an imaginary illustration, but I hope you are getting the idea of how compounding interest works.  </a:t>
            </a:r>
          </a:p>
          <a:p>
            <a:pPr lvl="1"/>
            <a:endParaRPr lang="en-US" dirty="0">
              <a:latin typeface="Source Sans Pro"/>
              <a:ea typeface="Source Sans Pro"/>
            </a:endParaRPr>
          </a:p>
          <a:p>
            <a:pPr lvl="1"/>
            <a:endParaRPr lang="en-US" dirty="0">
              <a:latin typeface="+mn-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13</a:t>
            </a:fld>
            <a:endParaRPr lang="en-US"/>
          </a:p>
        </p:txBody>
      </p:sp>
    </p:spTree>
    <p:extLst>
      <p:ext uri="{BB962C8B-B14F-4D97-AF65-F5344CB8AC3E}">
        <p14:creationId xmlns:p14="http://schemas.microsoft.com/office/powerpoint/2010/main" val="37955244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j-lt"/>
                <a:ea typeface="Source Sans Pro"/>
              </a:rPr>
              <a:t>This is an oversimplified example of how compound interest works in theory. Now there are no investments that can double your money every day, but the point is that money can make money. Even just putting a little away can lead to growth over time. And while it can absolutely work to your advantage when you are saving or investing...it can work against you when you borrow.</a:t>
            </a:r>
          </a:p>
          <a:p>
            <a:pPr lvl="1"/>
            <a:endParaRPr lang="en-US" dirty="0">
              <a:latin typeface="+mj-lt"/>
              <a:ea typeface="Source Sans Pro" panose="020B0503030403020204" pitchFamily="34" charset="0"/>
            </a:endParaRPr>
          </a:p>
          <a:p>
            <a:pPr lvl="1"/>
            <a:r>
              <a:rPr lang="en-US" dirty="0">
                <a:latin typeface="+mj-lt"/>
                <a:ea typeface="Source Sans Pro"/>
              </a:rPr>
              <a:t>Just as your money grows in the penny scenario, your debt can grow at an exponential rate too. Let’s look at another example:</a:t>
            </a:r>
          </a:p>
        </p:txBody>
      </p:sp>
      <p:sp>
        <p:nvSpPr>
          <p:cNvPr id="4" name="Slide Number Placeholder 3"/>
          <p:cNvSpPr>
            <a:spLocks noGrp="1"/>
          </p:cNvSpPr>
          <p:nvPr>
            <p:ph type="sldNum" sz="quarter" idx="5"/>
          </p:nvPr>
        </p:nvSpPr>
        <p:spPr/>
        <p:txBody>
          <a:bodyPr/>
          <a:lstStyle/>
          <a:p>
            <a:fld id="{23B2173B-F6DC-438E-A7FA-1D593E032054}" type="slidenum">
              <a:rPr lang="en-US" smtClean="0"/>
              <a:pPr/>
              <a:t>14</a:t>
            </a:fld>
            <a:endParaRPr lang="en-US"/>
          </a:p>
        </p:txBody>
      </p:sp>
    </p:spTree>
    <p:extLst>
      <p:ext uri="{BB962C8B-B14F-4D97-AF65-F5344CB8AC3E}">
        <p14:creationId xmlns:p14="http://schemas.microsoft.com/office/powerpoint/2010/main" val="25001880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dirty="0">
                <a:solidFill>
                  <a:srgbClr val="1F2120"/>
                </a:solidFill>
                <a:latin typeface="+mj-lt"/>
                <a:ea typeface="Source Sans Pro" panose="020B0503030403020204" pitchFamily="34" charset="0"/>
              </a:rPr>
              <a:t>Let’s say you only pay off the “amount due” on your credit card bill, which is NOT the same as paying off the full balance.</a:t>
            </a:r>
          </a:p>
          <a:p>
            <a:pPr lvl="1">
              <a:buNone/>
            </a:pPr>
            <a:endParaRPr lang="en-US" dirty="0">
              <a:solidFill>
                <a:srgbClr val="1F2120"/>
              </a:solidFill>
              <a:latin typeface="+mj-lt"/>
              <a:ea typeface="Source Sans Pro" panose="020B0503030403020204" pitchFamily="34" charset="0"/>
            </a:endParaRPr>
          </a:p>
          <a:p>
            <a:pPr lvl="1">
              <a:buNone/>
            </a:pPr>
            <a:r>
              <a:rPr lang="en-US" dirty="0">
                <a:solidFill>
                  <a:srgbClr val="1F2120"/>
                </a:solidFill>
                <a:latin typeface="+mj-lt"/>
                <a:ea typeface="Source Sans Pro" panose="020B0503030403020204" pitchFamily="34" charset="0"/>
              </a:rPr>
              <a:t>Just like they’re happy to lend you the money in the first place, the credit card company is also happy to let you make a smaller payment each month.  But every month you don’t pay off that balance in full, the interest starts piling up.</a:t>
            </a:r>
          </a:p>
          <a:p>
            <a:pPr lvl="1">
              <a:buNone/>
            </a:pPr>
            <a:endParaRPr lang="en-US" dirty="0">
              <a:solidFill>
                <a:srgbClr val="1F2120"/>
              </a:solidFill>
              <a:latin typeface="+mj-lt"/>
              <a:ea typeface="Source Sans Pro" panose="020B0503030403020204" pitchFamily="34" charset="0"/>
            </a:endParaRPr>
          </a:p>
          <a:p>
            <a:pPr lvl="1">
              <a:buNone/>
            </a:pPr>
            <a:r>
              <a:rPr lang="en-US" dirty="0">
                <a:solidFill>
                  <a:srgbClr val="1F2120"/>
                </a:solidFill>
                <a:latin typeface="+mj-lt"/>
                <a:ea typeface="Source Sans Pro" panose="020B0503030403020204" pitchFamily="34" charset="0"/>
              </a:rPr>
              <a:t>So let’s say you use your credit card with a 18% interest rate to grab a new phone. You end up with a $650 credit card bill. </a:t>
            </a:r>
          </a:p>
          <a:p>
            <a:pPr lvl="1">
              <a:buNone/>
            </a:pPr>
            <a:endParaRPr lang="en-US" dirty="0">
              <a:solidFill>
                <a:srgbClr val="1F2120"/>
              </a:solidFill>
              <a:latin typeface="+mj-lt"/>
              <a:ea typeface="Source Sans Pro" panose="020B0503030403020204" pitchFamily="34" charset="0"/>
            </a:endParaRPr>
          </a:p>
          <a:p>
            <a:pPr lvl="1">
              <a:buNone/>
            </a:pPr>
            <a:r>
              <a:rPr lang="en-US" dirty="0">
                <a:solidFill>
                  <a:srgbClr val="1F2120"/>
                </a:solidFill>
                <a:latin typeface="+mj-lt"/>
                <a:ea typeface="Source Sans Pro" panose="020B0503030403020204" pitchFamily="34" charset="0"/>
              </a:rPr>
              <a:t>And you only pay the minimum payment each month of $65 dollars. </a:t>
            </a:r>
          </a:p>
        </p:txBody>
      </p:sp>
      <p:sp>
        <p:nvSpPr>
          <p:cNvPr id="4" name="Slide Number Placeholder 3"/>
          <p:cNvSpPr>
            <a:spLocks noGrp="1"/>
          </p:cNvSpPr>
          <p:nvPr>
            <p:ph type="sldNum" sz="quarter" idx="5"/>
          </p:nvPr>
        </p:nvSpPr>
        <p:spPr/>
        <p:txBody>
          <a:bodyPr/>
          <a:lstStyle/>
          <a:p>
            <a:fld id="{23B2173B-F6DC-438E-A7FA-1D593E032054}" type="slidenum">
              <a:rPr lang="en-US" smtClean="0"/>
              <a:pPr/>
              <a:t>15</a:t>
            </a:fld>
            <a:endParaRPr lang="en-US"/>
          </a:p>
        </p:txBody>
      </p:sp>
    </p:spTree>
    <p:extLst>
      <p:ext uri="{BB962C8B-B14F-4D97-AF65-F5344CB8AC3E}">
        <p14:creationId xmlns:p14="http://schemas.microsoft.com/office/powerpoint/2010/main" val="11594290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dirty="0">
                <a:solidFill>
                  <a:srgbClr val="1F2120"/>
                </a:solidFill>
                <a:latin typeface="+mj-lt"/>
                <a:ea typeface="Source Sans Pro" panose="020B0503030403020204" pitchFamily="34" charset="0"/>
              </a:rPr>
              <a:t>You would pay it off 11 months later, and you’d pay an extra $60 in interest. How many hours of work would it take to pay off the interest alone?</a:t>
            </a:r>
          </a:p>
        </p:txBody>
      </p:sp>
      <p:sp>
        <p:nvSpPr>
          <p:cNvPr id="4" name="Slide Number Placeholder 3"/>
          <p:cNvSpPr>
            <a:spLocks noGrp="1"/>
          </p:cNvSpPr>
          <p:nvPr>
            <p:ph type="sldNum" sz="quarter" idx="5"/>
          </p:nvPr>
        </p:nvSpPr>
        <p:spPr/>
        <p:txBody>
          <a:bodyPr/>
          <a:lstStyle/>
          <a:p>
            <a:fld id="{23B2173B-F6DC-438E-A7FA-1D593E032054}" type="slidenum">
              <a:rPr lang="en-US" smtClean="0"/>
              <a:pPr/>
              <a:t>16</a:t>
            </a:fld>
            <a:endParaRPr lang="en-US"/>
          </a:p>
        </p:txBody>
      </p:sp>
    </p:spTree>
    <p:extLst>
      <p:ext uri="{BB962C8B-B14F-4D97-AF65-F5344CB8AC3E}">
        <p14:creationId xmlns:p14="http://schemas.microsoft.com/office/powerpoint/2010/main" val="39365798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dirty="0">
                <a:solidFill>
                  <a:srgbClr val="1F2120"/>
                </a:solidFill>
                <a:latin typeface="+mj-lt"/>
                <a:ea typeface="Source Sans Pro" panose="020B0503030403020204" pitchFamily="34" charset="0"/>
              </a:rPr>
              <a:t>But what if you end up adding more expenses to the card each month…</a:t>
            </a:r>
            <a:endParaRPr lang="en-US" dirty="0">
              <a:latin typeface="+mj-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17</a:t>
            </a:fld>
            <a:endParaRPr lang="en-US"/>
          </a:p>
        </p:txBody>
      </p:sp>
    </p:spTree>
    <p:extLst>
      <p:ext uri="{BB962C8B-B14F-4D97-AF65-F5344CB8AC3E}">
        <p14:creationId xmlns:p14="http://schemas.microsoft.com/office/powerpoint/2010/main" val="6682617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594" lvl="1" indent="-114297" defTabSz="914378">
              <a:buNone/>
              <a:defRPr/>
            </a:pPr>
            <a:r>
              <a:rPr lang="en-US" dirty="0">
                <a:solidFill>
                  <a:srgbClr val="1F2120"/>
                </a:solidFill>
                <a:latin typeface="+mj-lt"/>
                <a:ea typeface="Source Sans Pro" panose="020B0503030403020204" pitchFamily="34" charset="0"/>
              </a:rPr>
              <a:t>…even if you only add $100 each month, but keep paying the minimum, at the end of those first 12 months, you’d still owe $</a:t>
            </a:r>
            <a:r>
              <a:rPr lang="en-US" sz="800" dirty="0">
                <a:solidFill>
                  <a:srgbClr val="1F2120"/>
                </a:solidFill>
                <a:latin typeface="+mj-lt"/>
                <a:ea typeface="Source Sans Pro" panose="020B0503030403020204" pitchFamily="34" charset="0"/>
              </a:rPr>
              <a:t>1,234</a:t>
            </a:r>
            <a:r>
              <a:rPr lang="en-US" dirty="0">
                <a:solidFill>
                  <a:srgbClr val="1F2120"/>
                </a:solidFill>
                <a:latin typeface="+mj-lt"/>
                <a:ea typeface="Source Sans Pro" panose="020B0503030403020204" pitchFamily="34" charset="0"/>
              </a:rPr>
              <a:t>!  And if you kept doing the same thing, you would never pay off the balance and in about 42 years would owe ~$5.3 million!</a:t>
            </a:r>
          </a:p>
          <a:p>
            <a:pPr lvl="1">
              <a:buNone/>
            </a:pPr>
            <a:endParaRPr lang="en-US" dirty="0">
              <a:solidFill>
                <a:srgbClr val="1F2120"/>
              </a:solidFill>
              <a:latin typeface="+mj-lt"/>
              <a:ea typeface="Source Sans Pro" panose="020B0503030403020204" pitchFamily="34" charset="0"/>
            </a:endParaRPr>
          </a:p>
          <a:p>
            <a:pPr lvl="1">
              <a:buNone/>
            </a:pPr>
            <a:r>
              <a:rPr lang="en-US" dirty="0">
                <a:solidFill>
                  <a:srgbClr val="1F2120"/>
                </a:solidFill>
                <a:latin typeface="+mj-lt"/>
                <a:ea typeface="Source Sans Pro" panose="020B0503030403020204" pitchFamily="34" charset="0"/>
              </a:rPr>
              <a:t>It’s really easy to get behind on credit card payments and have the debt pile up if you aren’t being smart with when and how you use credit. </a:t>
            </a:r>
          </a:p>
        </p:txBody>
      </p:sp>
      <p:sp>
        <p:nvSpPr>
          <p:cNvPr id="4" name="Slide Number Placeholder 3"/>
          <p:cNvSpPr>
            <a:spLocks noGrp="1"/>
          </p:cNvSpPr>
          <p:nvPr>
            <p:ph type="sldNum" sz="quarter" idx="5"/>
          </p:nvPr>
        </p:nvSpPr>
        <p:spPr/>
        <p:txBody>
          <a:bodyPr/>
          <a:lstStyle/>
          <a:p>
            <a:fld id="{23B2173B-F6DC-438E-A7FA-1D593E032054}" type="slidenum">
              <a:rPr lang="en-US" smtClean="0"/>
              <a:pPr/>
              <a:t>18</a:t>
            </a:fld>
            <a:endParaRPr lang="en-US"/>
          </a:p>
        </p:txBody>
      </p:sp>
    </p:spTree>
    <p:extLst>
      <p:ext uri="{BB962C8B-B14F-4D97-AF65-F5344CB8AC3E}">
        <p14:creationId xmlns:p14="http://schemas.microsoft.com/office/powerpoint/2010/main" val="7890903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dirty="0">
                <a:solidFill>
                  <a:schemeClr val="tx1"/>
                </a:solidFill>
                <a:latin typeface="+mj-lt"/>
                <a:ea typeface="Source Sans Pro"/>
              </a:rPr>
              <a:t>Even with all that, credit cards have their advantages. Using credit cards can be a good way to “build credit” and sometimes teens may become authorized users on their guardians’ credit card just for this purpose. When the adult you share an account with has good credit and adds you as a user, that will be reflected in your credit score. But know that the opposite is true as well. </a:t>
            </a:r>
          </a:p>
          <a:p>
            <a:pPr lvl="1">
              <a:buNone/>
            </a:pPr>
            <a:endParaRPr lang="en-US" dirty="0">
              <a:solidFill>
                <a:schemeClr val="tx1"/>
              </a:solidFill>
              <a:latin typeface="+mj-lt"/>
              <a:ea typeface="Source Sans Pro" panose="020B0503030403020204" pitchFamily="34" charset="0"/>
            </a:endParaRPr>
          </a:p>
          <a:p>
            <a:pPr lvl="1">
              <a:buNone/>
            </a:pPr>
            <a:r>
              <a:rPr lang="en-US" dirty="0">
                <a:solidFill>
                  <a:schemeClr val="tx1"/>
                </a:solidFill>
                <a:latin typeface="+mj-lt"/>
                <a:ea typeface="Source Sans Pro" panose="020B0503030403020204" pitchFamily="34" charset="0"/>
              </a:rPr>
              <a:t>Ultimately when you use a credit card and pay back what you owe on time every month, it shows banks that they can trust you. And you need them to trust you if you’re ever going to want them to give you a lot of money one day to pay for a car or college or a house. </a:t>
            </a:r>
          </a:p>
          <a:p>
            <a:pPr lvl="1"/>
            <a:endParaRPr lang="en-US" dirty="0">
              <a:solidFill>
                <a:schemeClr val="tx1"/>
              </a:solidFill>
              <a:latin typeface="+mj-lt"/>
              <a:ea typeface="Source Sans Pro" panose="020B0503030403020204" pitchFamily="34" charset="0"/>
            </a:endParaRPr>
          </a:p>
          <a:p>
            <a:pPr lvl="1"/>
            <a:r>
              <a:rPr lang="en-US" dirty="0">
                <a:solidFill>
                  <a:schemeClr val="tx1"/>
                </a:solidFill>
                <a:latin typeface="+mj-lt"/>
                <a:ea typeface="Source Sans Pro" panose="020B0503030403020204" pitchFamily="34" charset="0"/>
              </a:rPr>
              <a:t>You’ll even need a history of good credit when you want to move out on your own and rent an apartment. Good credit tells the landlord that you’re responsible and can handle the rent.</a:t>
            </a:r>
          </a:p>
          <a:p>
            <a:pPr lvl="1">
              <a:buNone/>
            </a:pPr>
            <a:endParaRPr lang="en-US" dirty="0">
              <a:solidFill>
                <a:schemeClr val="tx1"/>
              </a:solidFill>
              <a:latin typeface="+mj-lt"/>
              <a:ea typeface="Source Sans Pro" panose="020B0503030403020204" pitchFamily="34" charset="0"/>
            </a:endParaRPr>
          </a:p>
          <a:p>
            <a:pPr lvl="1"/>
            <a:r>
              <a:rPr lang="en-US" dirty="0">
                <a:solidFill>
                  <a:schemeClr val="tx1"/>
                </a:solidFill>
                <a:latin typeface="+mj-lt"/>
                <a:ea typeface="Source Sans Pro" panose="020B0503030403020204" pitchFamily="34" charset="0"/>
              </a:rPr>
              <a:t>Good credit can also save you money in the long run because good credit can get you lower interest rates in credit cards and loans. So down the road, when you go to get a new credit card or buy a home, or when you entrepreneurs want to take out a small business loan, you’ll get a lower interest rate. </a:t>
            </a:r>
          </a:p>
          <a:p>
            <a:pPr lvl="1"/>
            <a:endParaRPr lang="en-US" dirty="0">
              <a:solidFill>
                <a:srgbClr val="1F2120"/>
              </a:solidFill>
              <a:latin typeface="Source Sans Pro Ligh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19</a:t>
            </a:fld>
            <a:endParaRPr lang="en-US"/>
          </a:p>
        </p:txBody>
      </p:sp>
    </p:spTree>
    <p:extLst>
      <p:ext uri="{BB962C8B-B14F-4D97-AF65-F5344CB8AC3E}">
        <p14:creationId xmlns:p14="http://schemas.microsoft.com/office/powerpoint/2010/main" val="22951254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dirty="0">
                <a:solidFill>
                  <a:srgbClr val="1F2120"/>
                </a:solidFill>
                <a:latin typeface="+mj-lt"/>
                <a:ea typeface="Source Sans Pro" panose="020B0503030403020204" pitchFamily="34" charset="0"/>
              </a:rPr>
              <a:t>Story time! Let’s compare two friends. Soraya has a credit score of 790 and Jason has a credit score of 655. Which of the two has the better credit score, Soraya or Jason? [Give a chance to answer] </a:t>
            </a:r>
          </a:p>
          <a:p>
            <a:pPr lvl="1">
              <a:buNone/>
            </a:pPr>
            <a:endParaRPr lang="en-US" dirty="0">
              <a:solidFill>
                <a:srgbClr val="1F2120"/>
              </a:solidFill>
              <a:latin typeface="+mj-lt"/>
              <a:ea typeface="Source Sans Pro" panose="020B0503030403020204" pitchFamily="34" charset="0"/>
            </a:endParaRPr>
          </a:p>
          <a:p>
            <a:pPr lvl="1">
              <a:buNone/>
            </a:pPr>
            <a:r>
              <a:rPr lang="en-US" dirty="0">
                <a:solidFill>
                  <a:srgbClr val="1F2120"/>
                </a:solidFill>
                <a:latin typeface="+mj-lt"/>
                <a:ea typeface="Source Sans Pro" panose="020B0503030403020204" pitchFamily="34" charset="0"/>
              </a:rPr>
              <a:t>Yep. Soraya has the better credit score. Your credit score is like grades at school – the higher the better. And while the difference between Jason and Soraya’s scores may not seem that big on the scale from 300-850, the difference becomes clear when we look at the impact their credit scores could have in dollars.</a:t>
            </a:r>
          </a:p>
          <a:p>
            <a:pPr lvl="1">
              <a:buNone/>
            </a:pPr>
            <a:endParaRPr lang="en-US" dirty="0">
              <a:solidFill>
                <a:srgbClr val="1F2120"/>
              </a:solidFill>
              <a:latin typeface="Source Sans Pro Light"/>
            </a:endParaRPr>
          </a:p>
          <a:p>
            <a:pPr lvl="1">
              <a:buNone/>
            </a:pPr>
            <a:endParaRPr lang="en-US" dirty="0">
              <a:latin typeface="+mn-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20</a:t>
            </a:fld>
            <a:endParaRPr lang="en-US"/>
          </a:p>
        </p:txBody>
      </p:sp>
    </p:spTree>
    <p:extLst>
      <p:ext uri="{BB962C8B-B14F-4D97-AF65-F5344CB8AC3E}">
        <p14:creationId xmlns:p14="http://schemas.microsoft.com/office/powerpoint/2010/main" val="32462395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dirty="0">
                <a:solidFill>
                  <a:srgbClr val="1F2120"/>
                </a:solidFill>
                <a:latin typeface="+mj-lt"/>
                <a:ea typeface="Source Sans Pro"/>
              </a:rPr>
              <a:t>Let’s imagine Soraya and Jason go to buy a new car...the same new car...because besties. If they plan to finance that car (a fancy way of saying - take out a loan), it will impact their interest rates as well as monthly payment, and ultimately how much they spend overall. </a:t>
            </a:r>
            <a:endParaRPr lang="en-US" dirty="0">
              <a:solidFill>
                <a:srgbClr val="1F2120"/>
              </a:solidFill>
              <a:latin typeface="+mj-lt"/>
              <a:ea typeface="Source Sans Pro" panose="020B0503030403020204" pitchFamily="34" charset="0"/>
            </a:endParaRPr>
          </a:p>
          <a:p>
            <a:pPr lvl="1">
              <a:buNone/>
            </a:pPr>
            <a:endParaRPr lang="en-US" dirty="0">
              <a:solidFill>
                <a:srgbClr val="1F2120"/>
              </a:solidFill>
              <a:latin typeface="+mj-lt"/>
              <a:ea typeface="Source Sans Pro" panose="020B0503030403020204" pitchFamily="34" charset="0"/>
            </a:endParaRPr>
          </a:p>
          <a:p>
            <a:pPr lvl="1">
              <a:buNone/>
            </a:pPr>
            <a:r>
              <a:rPr lang="en-US" dirty="0">
                <a:solidFill>
                  <a:srgbClr val="1F2120"/>
                </a:solidFill>
                <a:latin typeface="+mj-lt"/>
                <a:ea typeface="Source Sans Pro"/>
              </a:rPr>
              <a:t>Let’s start with interest rate – this is the percentage the lender charges them to borrow the money to pay for the car. [Click] </a:t>
            </a:r>
          </a:p>
          <a:p>
            <a:pPr lvl="1">
              <a:buNone/>
            </a:pPr>
            <a:endParaRPr lang="en-US" dirty="0">
              <a:solidFill>
                <a:srgbClr val="1F2120"/>
              </a:solidFill>
              <a:latin typeface="+mj-lt"/>
              <a:ea typeface="Source Sans Pro"/>
            </a:endParaRPr>
          </a:p>
          <a:p>
            <a:pPr lvl="1">
              <a:buNone/>
            </a:pPr>
            <a:r>
              <a:rPr lang="en-US" dirty="0">
                <a:solidFill>
                  <a:srgbClr val="1F2120"/>
                </a:solidFill>
                <a:latin typeface="+mj-lt"/>
                <a:ea typeface="Source Sans Pro"/>
              </a:rPr>
              <a:t>We already see the gap between the two widening, Soraya qualifies </a:t>
            </a:r>
            <a:r>
              <a:rPr lang="en-US" dirty="0">
                <a:latin typeface="+mj-lt"/>
                <a:ea typeface="Source Sans Pro"/>
              </a:rPr>
              <a:t>for a loan at 3.86% </a:t>
            </a:r>
            <a:r>
              <a:rPr lang="en-US" dirty="0">
                <a:solidFill>
                  <a:srgbClr val="1F2120"/>
                </a:solidFill>
                <a:latin typeface="+mj-lt"/>
                <a:ea typeface="Source Sans Pro"/>
              </a:rPr>
              <a:t>and </a:t>
            </a:r>
            <a:r>
              <a:rPr lang="en-US" dirty="0">
                <a:latin typeface="+mj-lt"/>
                <a:ea typeface="Source Sans Pro"/>
              </a:rPr>
              <a:t>Jason's loan will be at</a:t>
            </a:r>
            <a:r>
              <a:rPr lang="en-US" dirty="0">
                <a:solidFill>
                  <a:srgbClr val="1F2120"/>
                </a:solidFill>
                <a:latin typeface="+mj-lt"/>
                <a:ea typeface="Source Sans Pro"/>
              </a:rPr>
              <a:t> 10.24% annually. Now that adds up! [Click] </a:t>
            </a:r>
          </a:p>
          <a:p>
            <a:pPr lvl="1">
              <a:buNone/>
            </a:pPr>
            <a:endParaRPr lang="en-US" dirty="0">
              <a:solidFill>
                <a:srgbClr val="1F2120"/>
              </a:solidFill>
              <a:latin typeface="+mj-lt"/>
              <a:ea typeface="Source Sans Pro"/>
            </a:endParaRPr>
          </a:p>
          <a:p>
            <a:pPr lvl="1">
              <a:buNone/>
            </a:pPr>
            <a:r>
              <a:rPr lang="en-US" dirty="0">
                <a:solidFill>
                  <a:srgbClr val="1F2120"/>
                </a:solidFill>
                <a:latin typeface="+mj-lt"/>
                <a:ea typeface="Source Sans Pro"/>
              </a:rPr>
              <a:t>Soraya’s monthly payment will be $459, while Jason’s is $534. Imagine what you could do with an extra $75 bucks a month (</a:t>
            </a:r>
            <a:r>
              <a:rPr lang="en-US" i="1" dirty="0">
                <a:solidFill>
                  <a:srgbClr val="1F2120"/>
                </a:solidFill>
                <a:latin typeface="+mj-lt"/>
                <a:ea typeface="Source Sans Pro"/>
              </a:rPr>
              <a:t>cough, pay yourself, cough </a:t>
            </a:r>
            <a:r>
              <a:rPr lang="en-US" i="1" dirty="0" err="1">
                <a:solidFill>
                  <a:srgbClr val="1F2120"/>
                </a:solidFill>
                <a:latin typeface="+mj-lt"/>
                <a:ea typeface="Source Sans Pro"/>
              </a:rPr>
              <a:t>cough</a:t>
            </a:r>
            <a:r>
              <a:rPr lang="en-US" i="1" dirty="0">
                <a:solidFill>
                  <a:srgbClr val="1F2120"/>
                </a:solidFill>
                <a:latin typeface="+mj-lt"/>
                <a:ea typeface="Source Sans Pro"/>
              </a:rPr>
              <a:t>, put it into savings</a:t>
            </a:r>
            <a:r>
              <a:rPr lang="en-US" dirty="0">
                <a:solidFill>
                  <a:srgbClr val="1F2120"/>
                </a:solidFill>
                <a:latin typeface="+mj-lt"/>
                <a:ea typeface="Source Sans Pro"/>
              </a:rPr>
              <a:t>)! And when you draw that out to the interest paid over the course of the (let’s say) 5 year loan [Click]....</a:t>
            </a:r>
          </a:p>
          <a:p>
            <a:pPr lvl="1">
              <a:buNone/>
            </a:pPr>
            <a:endParaRPr lang="en-US" dirty="0">
              <a:solidFill>
                <a:srgbClr val="1F2120"/>
              </a:solidFill>
              <a:latin typeface="+mj-lt"/>
              <a:ea typeface="Source Sans Pro"/>
            </a:endParaRPr>
          </a:p>
          <a:p>
            <a:pPr lvl="1">
              <a:buNone/>
            </a:pPr>
            <a:r>
              <a:rPr lang="en-US" dirty="0">
                <a:solidFill>
                  <a:srgbClr val="1F2120"/>
                </a:solidFill>
                <a:latin typeface="+mj-lt"/>
                <a:ea typeface="Source Sans Pro"/>
              </a:rPr>
              <a:t>Soraya’s going to pay $2,527 and Jason will pay over $7,000 in interest. He’ll be spending over $4,500 more than Soraya to buy the same car. Just because of his credit score.</a:t>
            </a:r>
          </a:p>
          <a:p>
            <a:pPr lvl="1">
              <a:buNone/>
            </a:pPr>
            <a:endParaRPr lang="en-US" dirty="0">
              <a:latin typeface="+mn-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21</a:t>
            </a:fld>
            <a:endParaRPr lang="en-US"/>
          </a:p>
        </p:txBody>
      </p:sp>
    </p:spTree>
    <p:extLst>
      <p:ext uri="{BB962C8B-B14F-4D97-AF65-F5344CB8AC3E}">
        <p14:creationId xmlns:p14="http://schemas.microsoft.com/office/powerpoint/2010/main" val="16681711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dirty="0">
                <a:solidFill>
                  <a:srgbClr val="1F2120"/>
                </a:solidFill>
                <a:latin typeface="+mj-lt"/>
                <a:ea typeface="Source Sans Pro"/>
              </a:rPr>
              <a:t>You think </a:t>
            </a:r>
            <a:r>
              <a:rPr lang="en-US" i="1" dirty="0">
                <a:solidFill>
                  <a:srgbClr val="1F2120"/>
                </a:solidFill>
                <a:latin typeface="+mj-lt"/>
                <a:ea typeface="Source Sans Pro"/>
              </a:rPr>
              <a:t>that’s</a:t>
            </a:r>
            <a:r>
              <a:rPr lang="en-US" dirty="0">
                <a:solidFill>
                  <a:srgbClr val="1F2120"/>
                </a:solidFill>
                <a:latin typeface="+mj-lt"/>
                <a:ea typeface="Source Sans Pro"/>
              </a:rPr>
              <a:t> rough; you should see what happens when they both go to buy </a:t>
            </a:r>
            <a:r>
              <a:rPr lang="en-US" dirty="0">
                <a:latin typeface="+mj-lt"/>
                <a:ea typeface="Source Sans Pro"/>
              </a:rPr>
              <a:t>a condo that happens to be the same exact price.</a:t>
            </a:r>
          </a:p>
          <a:p>
            <a:pPr lvl="1">
              <a:buNone/>
            </a:pPr>
            <a:endParaRPr lang="en-US" dirty="0">
              <a:solidFill>
                <a:srgbClr val="1F2120"/>
              </a:solidFill>
              <a:latin typeface="+mj-lt"/>
              <a:ea typeface="Source Sans Pro" panose="020B0503030403020204" pitchFamily="34" charset="0"/>
            </a:endParaRPr>
          </a:p>
          <a:p>
            <a:pPr lvl="1">
              <a:buNone/>
            </a:pPr>
            <a:r>
              <a:rPr lang="en-US" dirty="0">
                <a:solidFill>
                  <a:srgbClr val="1F2120"/>
                </a:solidFill>
                <a:latin typeface="+mj-lt"/>
                <a:ea typeface="Source Sans Pro"/>
              </a:rPr>
              <a:t>They both apply for a 30-year loan (which is a pretty typical period of time for a home loan) and this time their annual interest rate doesn’t seem all that different. [Click] Soraya’s is better at 4.2% and Jason’s is 5.24%. Even their monthly payment isn’t wildly different. [Click] Soraya’s is $1467 and Jason’s is $1655. </a:t>
            </a:r>
          </a:p>
          <a:p>
            <a:pPr lvl="1">
              <a:buNone/>
            </a:pPr>
            <a:endParaRPr lang="en-US" dirty="0">
              <a:solidFill>
                <a:srgbClr val="1F2120"/>
              </a:solidFill>
              <a:latin typeface="+mj-lt"/>
              <a:ea typeface="Source Sans Pro" panose="020B0503030403020204" pitchFamily="34" charset="0"/>
            </a:endParaRPr>
          </a:p>
          <a:p>
            <a:pPr lvl="1">
              <a:buNone/>
            </a:pPr>
            <a:r>
              <a:rPr lang="en-US" dirty="0">
                <a:solidFill>
                  <a:srgbClr val="1F2120"/>
                </a:solidFill>
                <a:latin typeface="+mj-lt"/>
                <a:ea typeface="Source Sans Pro"/>
              </a:rPr>
              <a:t>Now let me ask you, what do you think the difference in interest they’ll be paying will be? Let’s annotate your response this time. Go up to the bar at the top and select the option that says ”annotate.” Click there then click the stamp button, pick a stamp (any stamp) and mark on the screen what you think the difference in interest will be between Jason and Soraya over the 30 year period?. A. $7,853, B. $32,426, C. $67,766, D. $81,888.</a:t>
            </a:r>
          </a:p>
          <a:p>
            <a:pPr lvl="1">
              <a:buNone/>
            </a:pPr>
            <a:endParaRPr lang="en-US" dirty="0">
              <a:solidFill>
                <a:srgbClr val="1F2120"/>
              </a:solidFill>
              <a:latin typeface="+mj-lt"/>
              <a:ea typeface="Source Sans Pro" panose="020B0503030403020204" pitchFamily="34" charset="0"/>
            </a:endParaRPr>
          </a:p>
          <a:p>
            <a:pPr lvl="1">
              <a:buNone/>
            </a:pPr>
            <a:r>
              <a:rPr lang="en-US" dirty="0">
                <a:solidFill>
                  <a:srgbClr val="1F2120"/>
                </a:solidFill>
                <a:latin typeface="+mj-lt"/>
                <a:ea typeface="Source Sans Pro"/>
              </a:rPr>
              <a:t>[Give them time to annotate]</a:t>
            </a:r>
          </a:p>
          <a:p>
            <a:pPr lvl="1">
              <a:buNone/>
            </a:pPr>
            <a:endParaRPr lang="en-US" dirty="0">
              <a:solidFill>
                <a:srgbClr val="1F2120"/>
              </a:solidFill>
              <a:latin typeface="+mj-lt"/>
              <a:ea typeface="Source Sans Pro" panose="020B0503030403020204" pitchFamily="34" charset="0"/>
            </a:endParaRPr>
          </a:p>
          <a:p>
            <a:pPr lvl="1">
              <a:buNone/>
            </a:pPr>
            <a:r>
              <a:rPr lang="en-US" dirty="0">
                <a:solidFill>
                  <a:srgbClr val="1F2120"/>
                </a:solidFill>
                <a:latin typeface="+mj-lt"/>
                <a:ea typeface="Source Sans Pro"/>
              </a:rPr>
              <a:t>For those of you who guessed C, you would be correct [click] Over the course of 30 years those seemingly small differences become quite large – to the tune of $67,766. </a:t>
            </a:r>
            <a:endParaRPr lang="en-US" dirty="0">
              <a:solidFill>
                <a:srgbClr val="1F2120"/>
              </a:solidFill>
              <a:latin typeface="+mj-lt"/>
              <a:ea typeface="Source Sans Pro" panose="020B0503030403020204" pitchFamily="34" charset="0"/>
            </a:endParaRPr>
          </a:p>
          <a:p>
            <a:pPr lvl="1">
              <a:buNone/>
            </a:pPr>
            <a:endParaRPr lang="en-US" dirty="0">
              <a:solidFill>
                <a:srgbClr val="1F2120"/>
              </a:solidFill>
              <a:latin typeface="+mj-lt"/>
              <a:ea typeface="Source Sans Pro" panose="020B0503030403020204" pitchFamily="34" charset="0"/>
            </a:endParaRPr>
          </a:p>
          <a:p>
            <a:pPr lvl="1">
              <a:buNone/>
            </a:pPr>
            <a:r>
              <a:rPr lang="en-US" dirty="0">
                <a:solidFill>
                  <a:srgbClr val="1F2120"/>
                </a:solidFill>
                <a:latin typeface="+mj-lt"/>
                <a:ea typeface="Source Sans Pro" panose="020B0503030403020204" pitchFamily="34" charset="0"/>
              </a:rPr>
              <a:t>Pretty wild, right? What do you think about this? Did the difference good credit can make surprise you?</a:t>
            </a:r>
          </a:p>
          <a:p>
            <a:pPr lvl="1">
              <a:buNone/>
            </a:pPr>
            <a:endParaRPr lang="en-US" dirty="0">
              <a:solidFill>
                <a:srgbClr val="1F2120"/>
              </a:solidFill>
              <a:latin typeface="+mj-lt"/>
              <a:ea typeface="Source Sans Pro" panose="020B0503030403020204" pitchFamily="34" charset="0"/>
            </a:endParaRPr>
          </a:p>
          <a:p>
            <a:pPr lvl="1">
              <a:buNone/>
            </a:pPr>
            <a:r>
              <a:rPr lang="en-US" dirty="0">
                <a:solidFill>
                  <a:srgbClr val="1F2120"/>
                </a:solidFill>
                <a:latin typeface="+mj-lt"/>
                <a:ea typeface="Source Sans Pro"/>
              </a:rPr>
              <a:t>Just another plug for building credit so you can get those lower interest rates. And it should go without saying, making sure you stay on top of your payments so you have a good credit score.</a:t>
            </a:r>
          </a:p>
          <a:p>
            <a:pPr lvl="1">
              <a:buNone/>
            </a:pPr>
            <a:endParaRPr lang="en-US" dirty="0">
              <a:latin typeface="+mn-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22</a:t>
            </a:fld>
            <a:endParaRPr lang="en-US"/>
          </a:p>
        </p:txBody>
      </p:sp>
    </p:spTree>
    <p:extLst>
      <p:ext uri="{BB962C8B-B14F-4D97-AF65-F5344CB8AC3E}">
        <p14:creationId xmlns:p14="http://schemas.microsoft.com/office/powerpoint/2010/main" val="9429229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dirty="0">
                <a:solidFill>
                  <a:srgbClr val="1F2120"/>
                </a:solidFill>
                <a:latin typeface="+mj-lt"/>
                <a:ea typeface="Source Sans Pro" panose="020B0503030403020204" pitchFamily="34" charset="0"/>
              </a:rPr>
              <a:t>[facilitator note: Take a few minutes to open it up to discussion. See some ideas for discussion questions below.]</a:t>
            </a:r>
          </a:p>
          <a:p>
            <a:pPr lvl="1">
              <a:buNone/>
            </a:pPr>
            <a:endParaRPr lang="en-US" dirty="0">
              <a:solidFill>
                <a:srgbClr val="1F2120"/>
              </a:solidFill>
              <a:latin typeface="+mj-lt"/>
              <a:ea typeface="Source Sans Pro" panose="020B0503030403020204" pitchFamily="34" charset="0"/>
            </a:endParaRPr>
          </a:p>
          <a:p>
            <a:pPr lvl="1">
              <a:buNone/>
            </a:pPr>
            <a:r>
              <a:rPr lang="en-US" dirty="0">
                <a:solidFill>
                  <a:srgbClr val="1F2120"/>
                </a:solidFill>
                <a:latin typeface="+mj-lt"/>
                <a:ea typeface="Source Sans Pro" panose="020B0503030403020204" pitchFamily="34" charset="0"/>
              </a:rPr>
              <a:t>Pretty wild, right? What do you think about this? Did the difference good credit can make surprise you?</a:t>
            </a:r>
          </a:p>
          <a:p>
            <a:pPr lvl="1">
              <a:buNone/>
            </a:pPr>
            <a:endParaRPr lang="en-US" dirty="0">
              <a:solidFill>
                <a:srgbClr val="1F2120"/>
              </a:solidFill>
              <a:latin typeface="+mj-lt"/>
              <a:ea typeface="Source Sans Pro" panose="020B0503030403020204" pitchFamily="34" charset="0"/>
            </a:endParaRPr>
          </a:p>
          <a:p>
            <a:pPr lvl="1">
              <a:buNone/>
            </a:pPr>
            <a:r>
              <a:rPr lang="en-US" dirty="0">
                <a:solidFill>
                  <a:srgbClr val="1F2120"/>
                </a:solidFill>
                <a:latin typeface="+mj-lt"/>
                <a:ea typeface="Source Sans Pro" panose="020B0503030403020204" pitchFamily="34" charset="0"/>
              </a:rPr>
              <a:t>What other ways could you imagine credit score impacting Jason and Soraya? </a:t>
            </a:r>
          </a:p>
          <a:p>
            <a:pPr lvl="1">
              <a:buNone/>
            </a:pPr>
            <a:endParaRPr lang="en-US" dirty="0">
              <a:solidFill>
                <a:srgbClr val="1F2120"/>
              </a:solidFill>
              <a:latin typeface="+mj-lt"/>
              <a:ea typeface="Source Sans Pro" panose="020B0503030403020204" pitchFamily="34" charset="0"/>
            </a:endParaRPr>
          </a:p>
          <a:p>
            <a:pPr lvl="1">
              <a:buNone/>
            </a:pPr>
            <a:r>
              <a:rPr lang="en-US" dirty="0">
                <a:solidFill>
                  <a:srgbClr val="1F2120"/>
                </a:solidFill>
                <a:latin typeface="+mj-lt"/>
                <a:ea typeface="Source Sans Pro" panose="020B0503030403020204" pitchFamily="34" charset="0"/>
              </a:rPr>
              <a:t>What can we learn from this example? What might you do differently now that you know this?</a:t>
            </a:r>
          </a:p>
          <a:p>
            <a:pPr lvl="1">
              <a:buNone/>
            </a:pPr>
            <a:endParaRPr lang="en-US" dirty="0">
              <a:solidFill>
                <a:srgbClr val="1F2120"/>
              </a:solidFill>
              <a:latin typeface="+mj-lt"/>
              <a:ea typeface="Source Sans Pro" panose="020B0503030403020204" pitchFamily="34" charset="0"/>
            </a:endParaRPr>
          </a:p>
          <a:p>
            <a:pPr lvl="1">
              <a:buNone/>
            </a:pPr>
            <a:r>
              <a:rPr lang="en-US" dirty="0">
                <a:solidFill>
                  <a:srgbClr val="1F2120"/>
                </a:solidFill>
                <a:latin typeface="+mj-lt"/>
                <a:ea typeface="Source Sans Pro" panose="020B0503030403020204" pitchFamily="34" charset="0"/>
              </a:rPr>
              <a:t>The difference between these friends for a 1br was in the tens of thousands of dollars. Imagine if it was a bigger or more expensive house? The difference could be upwards of $100,000!</a:t>
            </a:r>
          </a:p>
          <a:p>
            <a:pPr lvl="1">
              <a:buNone/>
            </a:pPr>
            <a:endParaRPr lang="en-US" dirty="0">
              <a:solidFill>
                <a:srgbClr val="1F2120"/>
              </a:solidFill>
              <a:latin typeface="+mj-lt"/>
              <a:ea typeface="Source Sans Pro" panose="020B0503030403020204" pitchFamily="34" charset="0"/>
            </a:endParaRPr>
          </a:p>
          <a:p>
            <a:pPr lvl="1">
              <a:buNone/>
            </a:pPr>
            <a:r>
              <a:rPr lang="en-US" dirty="0">
                <a:solidFill>
                  <a:srgbClr val="1F2120"/>
                </a:solidFill>
                <a:latin typeface="+mj-lt"/>
                <a:ea typeface="Source Sans Pro"/>
              </a:rPr>
              <a:t>Just another plug for building credit so you can get those lower interest rates. And it should go without saying, making sure you stay on top of your payments so you have a good credit score.</a:t>
            </a:r>
          </a:p>
        </p:txBody>
      </p:sp>
      <p:sp>
        <p:nvSpPr>
          <p:cNvPr id="4" name="Slide Number Placeholder 3"/>
          <p:cNvSpPr>
            <a:spLocks noGrp="1"/>
          </p:cNvSpPr>
          <p:nvPr>
            <p:ph type="sldNum" sz="quarter" idx="5"/>
          </p:nvPr>
        </p:nvSpPr>
        <p:spPr/>
        <p:txBody>
          <a:bodyPr/>
          <a:lstStyle/>
          <a:p>
            <a:fld id="{23B2173B-F6DC-438E-A7FA-1D593E032054}" type="slidenum">
              <a:rPr lang="en-US" smtClean="0"/>
              <a:pPr/>
              <a:t>23</a:t>
            </a:fld>
            <a:endParaRPr lang="en-US"/>
          </a:p>
        </p:txBody>
      </p:sp>
    </p:spTree>
    <p:extLst>
      <p:ext uri="{BB962C8B-B14F-4D97-AF65-F5344CB8AC3E}">
        <p14:creationId xmlns:p14="http://schemas.microsoft.com/office/powerpoint/2010/main" val="2098817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dirty="0">
                <a:latin typeface="+mj-lt"/>
                <a:ea typeface="Source Sans Pro"/>
              </a:rPr>
              <a:t>Jason and Soraya may have needed those loans. There are just some things that – unless you’ve saved thousands of dollars – you’re going to need a loan for. </a:t>
            </a:r>
            <a:endParaRPr lang="en-US" dirty="0">
              <a:latin typeface="+mj-lt"/>
              <a:ea typeface="Source Sans Pro" panose="020B0503030403020204" pitchFamily="34" charset="0"/>
            </a:endParaRPr>
          </a:p>
          <a:p>
            <a:pPr lvl="1">
              <a:buNone/>
            </a:pPr>
            <a:endParaRPr lang="en-US" dirty="0">
              <a:latin typeface="+mj-lt"/>
              <a:ea typeface="Source Sans Pro" panose="020B0503030403020204" pitchFamily="34" charset="0"/>
            </a:endParaRPr>
          </a:p>
          <a:p>
            <a:pPr lvl="1">
              <a:buNone/>
            </a:pPr>
            <a:r>
              <a:rPr lang="en-US" dirty="0">
                <a:latin typeface="+mj-lt"/>
                <a:ea typeface="Source Sans Pro"/>
              </a:rPr>
              <a:t>Take, for example, going to college or trade school.  It can be really hard to save up enough money to pay for tuition, and books, and even living expenses. That’s why there are special student loans with low interest rates to help you. And when you get a student loan, you’re making an investment in yourself and your future. </a:t>
            </a:r>
            <a:endParaRPr lang="en-US" dirty="0">
              <a:latin typeface="+mj-lt"/>
              <a:ea typeface="Source Sans Pro" panose="020B0503030403020204" pitchFamily="34" charset="0"/>
            </a:endParaRPr>
          </a:p>
          <a:p>
            <a:pPr lvl="1">
              <a:buNone/>
            </a:pPr>
            <a:endParaRPr lang="en-US" dirty="0">
              <a:latin typeface="+mj-lt"/>
              <a:ea typeface="Source Sans Pro" panose="020B0503030403020204" pitchFamily="34" charset="0"/>
            </a:endParaRPr>
          </a:p>
          <a:p>
            <a:pPr lvl="1">
              <a:buNone/>
            </a:pPr>
            <a:r>
              <a:rPr lang="en-US" dirty="0">
                <a:latin typeface="+mj-lt"/>
                <a:ea typeface="Source Sans Pro"/>
              </a:rPr>
              <a:t>[CLICK] </a:t>
            </a:r>
          </a:p>
          <a:p>
            <a:pPr lvl="1">
              <a:buNone/>
            </a:pPr>
            <a:endParaRPr lang="en-US" dirty="0">
              <a:latin typeface="+mj-lt"/>
              <a:ea typeface="Source Sans Pro"/>
            </a:endParaRPr>
          </a:p>
          <a:p>
            <a:pPr lvl="1">
              <a:buNone/>
            </a:pPr>
            <a:r>
              <a:rPr lang="en-US" dirty="0">
                <a:latin typeface="+mj-lt"/>
                <a:ea typeface="Source Sans Pro"/>
              </a:rPr>
              <a:t>But people get themselves into trouble with loans just like they do with credit cards, so you have to be careful to only take what you must, and to always read any loan agreement before you sign. Because once you take the money, it will be your responsibility to pay it all back.</a:t>
            </a:r>
            <a:endParaRPr lang="en-US" dirty="0">
              <a:latin typeface="+mj-lt"/>
              <a:ea typeface="Source Sans Pro" panose="020B0503030403020204" pitchFamily="34" charset="0"/>
            </a:endParaRPr>
          </a:p>
          <a:p>
            <a:pPr lvl="1">
              <a:buNone/>
            </a:pPr>
            <a:endParaRPr lang="en-US" dirty="0">
              <a:latin typeface="+mj-lt"/>
              <a:ea typeface="Source Sans Pro" panose="020B0503030403020204" pitchFamily="34" charset="0"/>
            </a:endParaRPr>
          </a:p>
          <a:p>
            <a:pPr lvl="1">
              <a:buNone/>
            </a:pPr>
            <a:r>
              <a:rPr lang="en-US" dirty="0">
                <a:latin typeface="+mj-lt"/>
                <a:ea typeface="Source Sans Pro"/>
              </a:rPr>
              <a:t>And something to avoid completely is a payday loan. That’s when you go borrow money from a company, and you promise to use your next paycheck to pay off the loan, but for a really high fee. Usually between $15 and $20 for every $100 you borrow. And then if you miss the payment deadline, they charge you interest on the new amount! </a:t>
            </a:r>
            <a:r>
              <a:rPr lang="en-US" dirty="0" err="1">
                <a:latin typeface="+mj-lt"/>
                <a:ea typeface="Source Sans Pro"/>
              </a:rPr>
              <a:t>Whooooh</a:t>
            </a:r>
            <a:r>
              <a:rPr lang="en-US" dirty="0">
                <a:latin typeface="+mj-lt"/>
                <a:ea typeface="Source Sans Pro"/>
              </a:rPr>
              <a:t>. Not worth it!</a:t>
            </a:r>
          </a:p>
          <a:p>
            <a:pPr lvl="1">
              <a:buNone/>
            </a:pPr>
            <a:endParaRPr lang="en-US" dirty="0">
              <a:latin typeface="+mj-lt"/>
              <a:ea typeface="Source Sans Pro" panose="020B0503030403020204" pitchFamily="34" charset="0"/>
            </a:endParaRPr>
          </a:p>
          <a:p>
            <a:pPr lvl="1">
              <a:buNone/>
            </a:pPr>
            <a:r>
              <a:rPr lang="en-US" dirty="0">
                <a:latin typeface="+mj-lt"/>
                <a:ea typeface="Source Sans Pro"/>
              </a:rPr>
              <a:t>But loans CAN be ok if you spend smart, so when you think you might need a loan for something that’s worth it, it’s a great idea to have someone you trust helping you through the loan process. </a:t>
            </a:r>
            <a:endParaRPr lang="en-US" dirty="0">
              <a:latin typeface="+mj-lt"/>
              <a:ea typeface="Source Sans Pro" panose="020B0503030403020204" pitchFamily="34" charset="0"/>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24</a:t>
            </a:fld>
            <a:endParaRPr lang="en-US"/>
          </a:p>
        </p:txBody>
      </p:sp>
    </p:spTree>
    <p:extLst>
      <p:ext uri="{BB962C8B-B14F-4D97-AF65-F5344CB8AC3E}">
        <p14:creationId xmlns:p14="http://schemas.microsoft.com/office/powerpoint/2010/main" val="2631120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lvl="1">
              <a:buNone/>
            </a:pPr>
            <a:r>
              <a:rPr lang="en-US" sz="1200" dirty="0" err="1">
                <a:solidFill>
                  <a:srgbClr val="1F2120"/>
                </a:solidFill>
                <a:latin typeface="+mj-lt"/>
                <a:ea typeface="Source Sans Pro"/>
              </a:rPr>
              <a:t>Oooh</a:t>
            </a:r>
            <a:r>
              <a:rPr lang="en-US" sz="1200" dirty="0">
                <a:solidFill>
                  <a:srgbClr val="1F2120"/>
                </a:solidFill>
                <a:latin typeface="+mj-lt"/>
                <a:ea typeface="Source Sans Pro"/>
              </a:rPr>
              <a:t>, I can tell we’re smarter spenders already! Now that we’ve got a better handle on smart ways to use cash, credit, and loans, let’s go back to our Guess the Price game. </a:t>
            </a:r>
          </a:p>
          <a:p>
            <a:pPr lvl="1">
              <a:buNone/>
            </a:pPr>
            <a:endParaRPr lang="en-US" sz="1200" dirty="0">
              <a:solidFill>
                <a:srgbClr val="1F2120"/>
              </a:solidFill>
              <a:latin typeface="+mj-lt"/>
              <a:ea typeface="Source Sans Pro" panose="020B0503030403020204" pitchFamily="34" charset="0"/>
            </a:endParaRPr>
          </a:p>
          <a:p>
            <a:pPr lvl="1">
              <a:buNone/>
            </a:pPr>
            <a:r>
              <a:rPr lang="en-US" sz="1200" dirty="0">
                <a:solidFill>
                  <a:srgbClr val="1F2120"/>
                </a:solidFill>
                <a:latin typeface="+mj-lt"/>
                <a:ea typeface="Source Sans Pro"/>
              </a:rPr>
              <a:t>Let’s say you wanted to buy a new tablet for your side hustle, and you found one you loved for $800. After sales tax, that total you would pay comes out to ~$850. That’s right, we didn’t even talk about sales tax that we pay on things we buy, but I bet you’ve noticed that one before. </a:t>
            </a:r>
          </a:p>
          <a:p>
            <a:pPr lvl="1">
              <a:buNone/>
            </a:pPr>
            <a:endParaRPr lang="en-US" sz="1200" dirty="0">
              <a:solidFill>
                <a:srgbClr val="1F2120"/>
              </a:solidFill>
              <a:latin typeface="+mj-lt"/>
              <a:ea typeface="Source Sans Pro" panose="020B0503030403020204" pitchFamily="34" charset="0"/>
            </a:endParaRPr>
          </a:p>
          <a:p>
            <a:pPr lvl="1">
              <a:buNone/>
            </a:pPr>
            <a:r>
              <a:rPr lang="en-US" sz="1200" dirty="0">
                <a:solidFill>
                  <a:srgbClr val="1F2120"/>
                </a:solidFill>
                <a:latin typeface="+mj-lt"/>
                <a:ea typeface="Source Sans Pro"/>
              </a:rPr>
              <a:t>Now, you know the rules, I’m going to have you guess how much this tablet would end up costing according to a few common scenarios. </a:t>
            </a:r>
            <a:r>
              <a:rPr lang="en-US" sz="1200" i="1" dirty="0">
                <a:solidFill>
                  <a:srgbClr val="1F2120"/>
                </a:solidFill>
                <a:latin typeface="+mj-lt"/>
                <a:ea typeface="Source Sans Pro"/>
              </a:rPr>
              <a:t>[CLICK ANIMATION}</a:t>
            </a:r>
          </a:p>
          <a:p>
            <a:pPr lvl="1">
              <a:buNone/>
            </a:pPr>
            <a:endParaRPr lang="en-US" sz="1200" dirty="0">
              <a:solidFill>
                <a:srgbClr val="1F2120"/>
              </a:solidFill>
              <a:latin typeface="+mj-lt"/>
              <a:ea typeface="Source Sans Pro" panose="020B0503030403020204" pitchFamily="34" charset="0"/>
            </a:endParaRPr>
          </a:p>
          <a:p>
            <a:pPr lvl="1">
              <a:buNone/>
            </a:pPr>
            <a:r>
              <a:rPr lang="en-US" sz="1200" dirty="0">
                <a:solidFill>
                  <a:srgbClr val="1F2120"/>
                </a:solidFill>
                <a:latin typeface="+mj-lt"/>
                <a:ea typeface="Source Sans Pro"/>
              </a:rPr>
              <a:t>Let's say you paid with a credit card with a 20% interest rate, but your birthday was coming up and you knew you’d get some cash so you paid it off in 2 months – </a:t>
            </a:r>
            <a:r>
              <a:rPr lang="en-US" sz="1200" dirty="0" err="1">
                <a:solidFill>
                  <a:srgbClr val="1F2120"/>
                </a:solidFill>
                <a:latin typeface="+mj-lt"/>
                <a:ea typeface="Source Sans Pro"/>
              </a:rPr>
              <a:t>gimme</a:t>
            </a:r>
            <a:r>
              <a:rPr lang="en-US" sz="1200" dirty="0">
                <a:solidFill>
                  <a:srgbClr val="1F2120"/>
                </a:solidFill>
                <a:latin typeface="+mj-lt"/>
                <a:ea typeface="Source Sans Pro"/>
              </a:rPr>
              <a:t> your best guess, put A, B, or C in the chat...how much would it cost you? A. $860 B. $905 C. $933 [Facilitator note: give them time to guess]       </a:t>
            </a:r>
            <a:r>
              <a:rPr lang="en-US" sz="1200" i="1" dirty="0">
                <a:solidFill>
                  <a:srgbClr val="1F2120"/>
                </a:solidFill>
                <a:latin typeface="+mj-lt"/>
                <a:ea typeface="Source Sans Pro"/>
              </a:rPr>
              <a:t>[CLICK ANIMATION]</a:t>
            </a:r>
          </a:p>
          <a:p>
            <a:pPr marL="285743" lvl="1" indent="-285743"/>
            <a:endParaRPr lang="en-US" sz="1200" dirty="0">
              <a:solidFill>
                <a:srgbClr val="1F2120"/>
              </a:solidFill>
              <a:latin typeface="+mj-lt"/>
              <a:ea typeface="Source Sans Pro" panose="020B0503030403020204" pitchFamily="34" charset="0"/>
            </a:endParaRPr>
          </a:p>
          <a:p>
            <a:pPr marL="457189" lvl="3" indent="-285743"/>
            <a:r>
              <a:rPr lang="en-US" sz="1200" dirty="0">
                <a:solidFill>
                  <a:srgbClr val="1F2120"/>
                </a:solidFill>
                <a:latin typeface="+mj-lt"/>
                <a:ea typeface="Source Sans Pro"/>
              </a:rPr>
              <a:t>The correct answer is A: $860! Not so bad, you were willing to pay a slightly higher price because you knew that’s how you wanted to spend your birthday money.</a:t>
            </a:r>
          </a:p>
          <a:p>
            <a:pPr lvl="1">
              <a:buNone/>
            </a:pPr>
            <a:endParaRPr lang="en-US" sz="1200" dirty="0">
              <a:solidFill>
                <a:srgbClr val="1F2120"/>
              </a:solidFill>
              <a:latin typeface="+mj-lt"/>
              <a:ea typeface="Source Sans Pro" panose="020B0503030403020204" pitchFamily="34" charset="0"/>
            </a:endParaRPr>
          </a:p>
          <a:p>
            <a:pPr lvl="1">
              <a:buNone/>
            </a:pPr>
            <a:r>
              <a:rPr lang="en-US" sz="1200" dirty="0">
                <a:solidFill>
                  <a:srgbClr val="1F2120"/>
                </a:solidFill>
                <a:latin typeface="+mj-lt"/>
                <a:ea typeface="Source Sans Pro"/>
              </a:rPr>
              <a:t>Okay, this time you paid with a credit card with a slightly higher interest rate – 22%, but it took you a year to pay off. How much would that cost you then? Put your best guess in the chat. A. $905 B. $940 C. $995 [Facilitator note: give some time to guess]     </a:t>
            </a:r>
            <a:r>
              <a:rPr lang="en-US" sz="1200" i="1" dirty="0">
                <a:solidFill>
                  <a:srgbClr val="1F2120"/>
                </a:solidFill>
                <a:latin typeface="+mj-lt"/>
                <a:ea typeface="Source Sans Pro"/>
              </a:rPr>
              <a:t>[CLICK ANIMATION]</a:t>
            </a:r>
          </a:p>
          <a:p>
            <a:pPr marL="285743" lvl="1" indent="-285743"/>
            <a:endParaRPr lang="en-US" sz="1200" dirty="0">
              <a:solidFill>
                <a:srgbClr val="1F2120"/>
              </a:solidFill>
              <a:latin typeface="+mj-lt"/>
              <a:ea typeface="Source Sans Pro" panose="020B0503030403020204" pitchFamily="34" charset="0"/>
            </a:endParaRPr>
          </a:p>
          <a:p>
            <a:pPr marL="457189" lvl="3" indent="-285743"/>
            <a:r>
              <a:rPr lang="en-US" sz="1200" dirty="0">
                <a:solidFill>
                  <a:srgbClr val="1F2120"/>
                </a:solidFill>
                <a:latin typeface="+mj-lt"/>
                <a:ea typeface="Source Sans Pro"/>
              </a:rPr>
              <a:t>If you guessed B, $940, you’d be correct. This may not sound too alarming, but if you thought it was a good idea to charge the tablet and take a year to pay it off, then you probably charged other stuff to that card, too. And remember that’s where the interest can really start to add up.     </a:t>
            </a:r>
            <a:r>
              <a:rPr lang="en-US" sz="1200" i="1" dirty="0">
                <a:solidFill>
                  <a:srgbClr val="1F2120"/>
                </a:solidFill>
                <a:latin typeface="+mj-lt"/>
                <a:ea typeface="Source Sans Pro"/>
              </a:rPr>
              <a:t>[CLICK ANIMATION}</a:t>
            </a:r>
          </a:p>
          <a:p>
            <a:pPr marL="285743" lvl="1" indent="-285743"/>
            <a:endParaRPr lang="en-US" sz="1200" dirty="0">
              <a:solidFill>
                <a:srgbClr val="1F2120"/>
              </a:solidFill>
              <a:latin typeface="+mj-lt"/>
              <a:ea typeface="Source Sans Pro" panose="020B0503030403020204" pitchFamily="34" charset="0"/>
            </a:endParaRPr>
          </a:p>
          <a:p>
            <a:pPr lvl="1">
              <a:lnSpc>
                <a:spcPct val="85000"/>
              </a:lnSpc>
              <a:buClr>
                <a:schemeClr val="bg2">
                  <a:lumMod val="75000"/>
                </a:schemeClr>
              </a:buClr>
              <a:buNone/>
              <a:defRPr/>
            </a:pPr>
            <a:r>
              <a:rPr lang="en-US" sz="1200" dirty="0">
                <a:solidFill>
                  <a:srgbClr val="1F2120"/>
                </a:solidFill>
                <a:latin typeface="+mj-lt"/>
                <a:ea typeface="Source Sans Pro"/>
              </a:rPr>
              <a:t>Finally, let’s say you took out a payday loan [give it a nice long pause here] </a:t>
            </a:r>
            <a:r>
              <a:rPr lang="en-US" sz="1200" i="1" dirty="0">
                <a:solidFill>
                  <a:srgbClr val="1F2120"/>
                </a:solidFill>
                <a:latin typeface="+mj-lt"/>
                <a:ea typeface="Source Sans Pro"/>
              </a:rPr>
              <a:t>[CLICK ANIMATION]</a:t>
            </a:r>
          </a:p>
          <a:p>
            <a:pPr marL="285743" lvl="1" indent="-285743">
              <a:defRPr/>
            </a:pPr>
            <a:endParaRPr lang="en-US" sz="1200" i="1" dirty="0">
              <a:solidFill>
                <a:srgbClr val="1F2120"/>
              </a:solidFill>
              <a:latin typeface="+mj-lt"/>
              <a:ea typeface="Source Sans Pro" panose="020B0503030403020204" pitchFamily="34" charset="0"/>
            </a:endParaRPr>
          </a:p>
          <a:p>
            <a:pPr marL="285743" lvl="1" indent="-285743"/>
            <a:r>
              <a:rPr lang="en-US" sz="1200" dirty="0">
                <a:solidFill>
                  <a:srgbClr val="1F2120"/>
                </a:solidFill>
                <a:latin typeface="+mj-lt"/>
                <a:ea typeface="Source Sans Pro"/>
              </a:rPr>
              <a:t>Trick question...you wouldn’t...this is NOT a smart way to spend with loans! We want to avoid payday loans because with all the added fees and interest, it’s just not worth it.</a:t>
            </a:r>
            <a:endParaRPr lang="en-US" sz="1200" dirty="0">
              <a:solidFill>
                <a:srgbClr val="FF0000"/>
              </a:solidFill>
              <a:latin typeface="+mj-lt"/>
              <a:ea typeface="Source Sans Pro"/>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25</a:t>
            </a:fld>
            <a:endParaRPr lang="en-US"/>
          </a:p>
        </p:txBody>
      </p:sp>
    </p:spTree>
    <p:extLst>
      <p:ext uri="{BB962C8B-B14F-4D97-AF65-F5344CB8AC3E}">
        <p14:creationId xmlns:p14="http://schemas.microsoft.com/office/powerpoint/2010/main" val="1931227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j-lt"/>
                <a:ea typeface="Source Sans Pro" panose="020B0503030403020204" pitchFamily="34" charset="0"/>
              </a:rPr>
              <a:t>You’ve earned another pin! </a:t>
            </a:r>
          </a:p>
          <a:p>
            <a:pPr lvl="1"/>
            <a:endParaRPr lang="en-US" dirty="0">
              <a:latin typeface="+mj-lt"/>
              <a:ea typeface="Source Sans Pro" panose="020B0503030403020204" pitchFamily="34" charset="0"/>
            </a:endParaRPr>
          </a:p>
          <a:p>
            <a:pPr lvl="1"/>
            <a:r>
              <a:rPr lang="en-US" dirty="0">
                <a:latin typeface="+mj-lt"/>
                <a:ea typeface="Source Sans Pro" panose="020B0503030403020204" pitchFamily="34" charset="0"/>
              </a:rPr>
              <a:t>First of all, we are more than halfway through and y’all are rocking it! Look how far you’ve come! </a:t>
            </a:r>
          </a:p>
          <a:p>
            <a:pPr lvl="1"/>
            <a:endParaRPr lang="en-US" dirty="0">
              <a:latin typeface="+mj-lt"/>
              <a:ea typeface="Source Sans Pro" panose="020B0503030403020204" pitchFamily="34" charset="0"/>
            </a:endParaRPr>
          </a:p>
          <a:p>
            <a:pPr lvl="1"/>
            <a:r>
              <a:rPr lang="en-US" dirty="0">
                <a:latin typeface="+mj-lt"/>
                <a:ea typeface="Source Sans Pro" panose="020B0503030403020204" pitchFamily="34" charset="0"/>
              </a:rPr>
              <a:t>And now you have a better sense of what it looks like to spend smart. You don’t just have the lay of the land anymore, you’ve built the roadmap for your future.</a:t>
            </a:r>
          </a:p>
        </p:txBody>
      </p:sp>
      <p:sp>
        <p:nvSpPr>
          <p:cNvPr id="4" name="Slide Number Placeholder 3"/>
          <p:cNvSpPr>
            <a:spLocks noGrp="1"/>
          </p:cNvSpPr>
          <p:nvPr>
            <p:ph type="sldNum" sz="quarter" idx="5"/>
          </p:nvPr>
        </p:nvSpPr>
        <p:spPr/>
        <p:txBody>
          <a:bodyPr/>
          <a:lstStyle/>
          <a:p>
            <a:pPr defTabSz="914378">
              <a:defRPr/>
            </a:pPr>
            <a:fld id="{C872EC26-F362-5247-A617-F497FD48D80D}" type="slidenum">
              <a:rPr lang="en-US" sz="1200">
                <a:solidFill>
                  <a:prstClr val="black"/>
                </a:solidFill>
                <a:latin typeface="Calibri" panose="020F0502020204030204"/>
              </a:rPr>
              <a:pPr defTabSz="914378">
                <a:defRPr/>
              </a:pPr>
              <a:t>26</a:t>
            </a:fld>
            <a:endParaRPr lang="en-US" sz="1200">
              <a:solidFill>
                <a:prstClr val="black"/>
              </a:solidFill>
              <a:latin typeface="Calibri" panose="020F0502020204030204"/>
            </a:endParaRPr>
          </a:p>
        </p:txBody>
      </p:sp>
    </p:spTree>
    <p:extLst>
      <p:ext uri="{BB962C8B-B14F-4D97-AF65-F5344CB8AC3E}">
        <p14:creationId xmlns:p14="http://schemas.microsoft.com/office/powerpoint/2010/main" val="1250893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j-lt"/>
                <a:ea typeface="Source Sans Pro"/>
              </a:rPr>
              <a:t>And next week, we’ll set our sights on the exciting part of growing your money and dive into investing.</a:t>
            </a:r>
          </a:p>
          <a:p>
            <a:pPr lvl="1"/>
            <a:endParaRPr lang="en-US" dirty="0">
              <a:latin typeface="+mj-lt"/>
              <a:ea typeface="Source Sans Pro" panose="020B0503030403020204" pitchFamily="34" charset="0"/>
            </a:endParaRPr>
          </a:p>
          <a:p>
            <a:pPr lvl="1"/>
            <a:r>
              <a:rPr lang="en-US" dirty="0">
                <a:latin typeface="+mj-lt"/>
                <a:ea typeface="Source Sans Pro"/>
              </a:rPr>
              <a:t>Here’s where you’ll really see the power of compounding and how you can use it to help you meet those long-long term goals. </a:t>
            </a:r>
            <a:endParaRPr lang="en-US" dirty="0">
              <a:latin typeface="+mj-lt"/>
              <a:ea typeface="Source Sans Pro" panose="020B0503030403020204" pitchFamily="34" charset="0"/>
            </a:endParaRPr>
          </a:p>
        </p:txBody>
      </p:sp>
      <p:sp>
        <p:nvSpPr>
          <p:cNvPr id="4" name="Slide Number Placeholder 3"/>
          <p:cNvSpPr>
            <a:spLocks noGrp="1"/>
          </p:cNvSpPr>
          <p:nvPr>
            <p:ph type="sldNum" sz="quarter" idx="5"/>
          </p:nvPr>
        </p:nvSpPr>
        <p:spPr/>
        <p:txBody>
          <a:bodyPr/>
          <a:lstStyle/>
          <a:p>
            <a:pPr defTabSz="914378">
              <a:defRPr/>
            </a:pPr>
            <a:fld id="{C872EC26-F362-5247-A617-F497FD48D80D}" type="slidenum">
              <a:rPr lang="en-US" sz="1200">
                <a:solidFill>
                  <a:prstClr val="black"/>
                </a:solidFill>
                <a:latin typeface="Calibri" panose="020F0502020204030204"/>
              </a:rPr>
              <a:pPr defTabSz="914378">
                <a:defRPr/>
              </a:pPr>
              <a:t>27</a:t>
            </a:fld>
            <a:endParaRPr lang="en-US" sz="1200">
              <a:solidFill>
                <a:prstClr val="black"/>
              </a:solidFill>
              <a:latin typeface="Calibri" panose="020F0502020204030204"/>
            </a:endParaRPr>
          </a:p>
        </p:txBody>
      </p:sp>
    </p:spTree>
    <p:extLst>
      <p:ext uri="{BB962C8B-B14F-4D97-AF65-F5344CB8AC3E}">
        <p14:creationId xmlns:p14="http://schemas.microsoft.com/office/powerpoint/2010/main" val="11524673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j-lt"/>
                <a:ea typeface="Source Sans Pro" panose="020B0503030403020204" pitchFamily="34" charset="0"/>
              </a:rPr>
              <a:t>For those of you who can’t wait until next week, here’s a way to explore more:</a:t>
            </a:r>
          </a:p>
          <a:p>
            <a:pPr lvl="1"/>
            <a:endParaRPr lang="en-US" dirty="0">
              <a:latin typeface="+mj-lt"/>
              <a:ea typeface="Source Sans Pro" panose="020B0503030403020204" pitchFamily="34" charset="0"/>
            </a:endParaRPr>
          </a:p>
          <a:p>
            <a:pPr lvl="1"/>
            <a:r>
              <a:rPr lang="en-US" dirty="0">
                <a:latin typeface="+mj-lt"/>
                <a:ea typeface="Source Sans Pro" panose="020B0503030403020204" pitchFamily="34" charset="0"/>
              </a:rPr>
              <a:t>We’ve talked a lot about spending and saving, but you have to earn money before you spend and save it.  </a:t>
            </a:r>
          </a:p>
          <a:p>
            <a:pPr lvl="1"/>
            <a:endParaRPr lang="en-US" dirty="0">
              <a:latin typeface="+mj-lt"/>
              <a:ea typeface="Source Sans Pro" panose="020B0503030403020204" pitchFamily="34" charset="0"/>
            </a:endParaRPr>
          </a:p>
          <a:p>
            <a:pPr lvl="1"/>
            <a:r>
              <a:rPr lang="en-US" dirty="0">
                <a:latin typeface="+mj-lt"/>
                <a:ea typeface="Source Sans Pro" panose="020B0503030403020204" pitchFamily="34" charset="0"/>
              </a:rPr>
              <a:t>This week, you can explore more by doing a deep dive. Maybe you know what you’d like to be when you grow up or you’re curious about the salary different jobs make. Do an online search of those jobs and their salaries to learn more!</a:t>
            </a:r>
          </a:p>
          <a:p>
            <a:pPr lvl="1"/>
            <a:endParaRPr lang="en-US" dirty="0">
              <a:latin typeface="+mj-lt"/>
              <a:ea typeface="Source Sans Pro" panose="020B0503030403020204" pitchFamily="34" charset="0"/>
            </a:endParaRPr>
          </a:p>
          <a:p>
            <a:pPr lvl="1"/>
            <a:r>
              <a:rPr lang="en-US" dirty="0">
                <a:latin typeface="+mj-lt"/>
                <a:ea typeface="Source Sans Pro" panose="020B0503030403020204" pitchFamily="34" charset="0"/>
              </a:rPr>
              <a:t>I’ll be excited to hear what you learn next time.</a:t>
            </a:r>
          </a:p>
        </p:txBody>
      </p:sp>
      <p:sp>
        <p:nvSpPr>
          <p:cNvPr id="4" name="Slide Number Placeholder 3"/>
          <p:cNvSpPr>
            <a:spLocks noGrp="1"/>
          </p:cNvSpPr>
          <p:nvPr>
            <p:ph type="sldNum" sz="quarter" idx="5"/>
          </p:nvPr>
        </p:nvSpPr>
        <p:spPr/>
        <p:txBody>
          <a:bodyPr/>
          <a:lstStyle/>
          <a:p>
            <a:pPr defTabSz="950770">
              <a:defRPr/>
            </a:pPr>
            <a:fld id="{C872EC26-F362-5247-A617-F497FD48D80D}" type="slidenum">
              <a:rPr lang="en-US">
                <a:solidFill>
                  <a:prstClr val="black"/>
                </a:solidFill>
                <a:latin typeface="Fidelity Sans"/>
              </a:rPr>
              <a:pPr defTabSz="950770">
                <a:defRPr/>
              </a:pPr>
              <a:t>28</a:t>
            </a:fld>
            <a:endParaRPr lang="en-US">
              <a:solidFill>
                <a:prstClr val="black"/>
              </a:solidFill>
              <a:latin typeface="Fidelity Sans"/>
            </a:endParaRPr>
          </a:p>
        </p:txBody>
      </p:sp>
    </p:spTree>
    <p:extLst>
      <p:ext uri="{BB962C8B-B14F-4D97-AF65-F5344CB8AC3E}">
        <p14:creationId xmlns:p14="http://schemas.microsoft.com/office/powerpoint/2010/main" val="5147755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B2173B-F6DC-438E-A7FA-1D593E032054}" type="slidenum">
              <a:rPr lang="en-US" smtClean="0"/>
              <a:pPr/>
              <a:t>29</a:t>
            </a:fld>
            <a:endParaRPr lang="en-US"/>
          </a:p>
        </p:txBody>
      </p:sp>
    </p:spTree>
    <p:extLst>
      <p:ext uri="{BB962C8B-B14F-4D97-AF65-F5344CB8AC3E}">
        <p14:creationId xmlns:p14="http://schemas.microsoft.com/office/powerpoint/2010/main" val="26806663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BLANK">
    <p:bg>
      <p:bgPr>
        <a:gradFill>
          <a:gsLst>
            <a:gs pos="0">
              <a:schemeClr val="bg1"/>
            </a:gs>
            <a:gs pos="76000">
              <a:schemeClr val="bg1">
                <a:lumMod val="95000"/>
              </a:schemeClr>
            </a:gs>
          </a:gsLst>
          <a:lin ang="27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9974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HITE">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F2CF2A-F111-41FF-9A9D-7D9074EF9445}"/>
              </a:ext>
            </a:extLst>
          </p:cNvPr>
          <p:cNvSpPr>
            <a:spLocks noGrp="1"/>
          </p:cNvSpPr>
          <p:nvPr>
            <p:ph type="title"/>
          </p:nvPr>
        </p:nvSpPr>
        <p:spPr bwMode="auto">
          <a:xfrm>
            <a:off x="496238" y="596477"/>
            <a:ext cx="9222768" cy="535635"/>
          </a:xfrm>
          <a:prstGeom prst="rect">
            <a:avLst/>
          </a:prstGeom>
        </p:spPr>
        <p:txBody>
          <a:bodyPr vert="horz" lIns="91440" tIns="45720" rIns="91440" bIns="45720" rtlCol="0" anchor="t" anchorCtr="0">
            <a:noAutofit/>
          </a:bodyPr>
          <a:lstStyle>
            <a:lvl1pPr>
              <a:spcBef>
                <a:spcPts val="1200"/>
              </a:spcBef>
              <a:defRPr>
                <a:solidFill>
                  <a:schemeClr val="accent1"/>
                </a:solidFill>
              </a:defRPr>
            </a:lvl1pPr>
          </a:lstStyle>
          <a:p>
            <a:r>
              <a:rPr lang="en-US"/>
              <a:t>Click to edit Master title style</a:t>
            </a:r>
          </a:p>
        </p:txBody>
      </p:sp>
    </p:spTree>
    <p:extLst>
      <p:ext uri="{BB962C8B-B14F-4D97-AF65-F5344CB8AC3E}">
        <p14:creationId xmlns:p14="http://schemas.microsoft.com/office/powerpoint/2010/main" val="2491875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REEN">
    <p:bg>
      <p:bgPr>
        <a:gradFill>
          <a:gsLst>
            <a:gs pos="0">
              <a:srgbClr val="79BC42"/>
            </a:gs>
            <a:gs pos="76000">
              <a:srgbClr val="60A02C"/>
            </a:gs>
          </a:gsLst>
          <a:lin ang="27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3036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EEN TEXTURE">
    <p:bg>
      <p:bgPr>
        <a:gradFill>
          <a:gsLst>
            <a:gs pos="0">
              <a:srgbClr val="79BC42"/>
            </a:gs>
            <a:gs pos="76000">
              <a:srgbClr val="60A02C"/>
            </a:gs>
          </a:gsLst>
          <a:lin ang="2700000" scaled="1"/>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C131419-5E51-4362-BD50-0737233C5C1D}"/>
              </a:ext>
            </a:extLst>
          </p:cNvPr>
          <p:cNvPicPr>
            <a:picLocks noChangeAspect="1"/>
          </p:cNvPicPr>
          <p:nvPr userDrawn="1"/>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2220830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UE">
    <p:bg>
      <p:bgPr>
        <a:gradFill>
          <a:gsLst>
            <a:gs pos="0">
              <a:srgbClr val="5679EE"/>
            </a:gs>
            <a:gs pos="76000">
              <a:srgbClr val="3757C1"/>
            </a:gs>
          </a:gsLst>
          <a:lin ang="27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87397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URPLE">
    <p:bg>
      <p:bgPr>
        <a:gradFill>
          <a:gsLst>
            <a:gs pos="0">
              <a:schemeClr val="accent5"/>
            </a:gs>
            <a:gs pos="76000">
              <a:schemeClr val="accent5">
                <a:lumMod val="75000"/>
              </a:schemeClr>
            </a:gs>
          </a:gsLst>
          <a:lin ang="27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0728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L">
    <p:bg>
      <p:bgPr>
        <a:gradFill>
          <a:gsLst>
            <a:gs pos="0">
              <a:schemeClr val="accent3">
                <a:lumMod val="60000"/>
                <a:lumOff val="40000"/>
              </a:schemeClr>
            </a:gs>
            <a:gs pos="76000">
              <a:schemeClr val="accent3"/>
            </a:gs>
          </a:gsLst>
          <a:lin ang="27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957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YELLOW">
    <p:bg>
      <p:bgPr>
        <a:gradFill>
          <a:gsLst>
            <a:gs pos="0">
              <a:srgbClr val="FFC547"/>
            </a:gs>
            <a:gs pos="76000">
              <a:schemeClr val="accent4"/>
            </a:gs>
          </a:gsLst>
          <a:lin ang="27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1401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hiteboard">
    <p:bg>
      <p:bgPr>
        <a:gradFill>
          <a:gsLst>
            <a:gs pos="0">
              <a:srgbClr val="FFC547"/>
            </a:gs>
            <a:gs pos="76000">
              <a:schemeClr val="accent4"/>
            </a:gs>
          </a:gsLst>
          <a:lin ang="2700000" scaled="1"/>
        </a:gradFill>
        <a:effectLst/>
      </p:bgPr>
    </p:bg>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8D628B8C-E44A-43BC-A350-6C5D56F30CAF}"/>
              </a:ext>
            </a:extLst>
          </p:cNvPr>
          <p:cNvSpPr>
            <a:spLocks noGrp="1"/>
          </p:cNvSpPr>
          <p:nvPr>
            <p:ph type="pic" sz="quarter" idx="10" hasCustomPrompt="1"/>
          </p:nvPr>
        </p:nvSpPr>
        <p:spPr>
          <a:xfrm>
            <a:off x="495299" y="438150"/>
            <a:ext cx="11201402" cy="5981700"/>
          </a:xfrm>
        </p:spPr>
        <p:txBody>
          <a:bodyPr anchor="ctr" anchorCtr="0"/>
          <a:lstStyle>
            <a:lvl1pPr algn="ctr">
              <a:defRPr/>
            </a:lvl1pPr>
          </a:lstStyle>
          <a:p>
            <a:r>
              <a:rPr lang="en-US"/>
              <a:t>Insert whiteboard photo here</a:t>
            </a:r>
          </a:p>
        </p:txBody>
      </p:sp>
    </p:spTree>
    <p:extLst>
      <p:ext uri="{BB962C8B-B14F-4D97-AF65-F5344CB8AC3E}">
        <p14:creationId xmlns:p14="http://schemas.microsoft.com/office/powerpoint/2010/main" val="3594154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CK">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2806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acilitator Guid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6D19BF-B2C1-4186-B7E9-96E150AC08C7}"/>
              </a:ext>
            </a:extLst>
          </p:cNvPr>
          <p:cNvSpPr/>
          <p:nvPr userDrawn="1"/>
        </p:nvSpPr>
        <p:spPr>
          <a:xfrm>
            <a:off x="0" y="0"/>
            <a:ext cx="4220697" cy="6858000"/>
          </a:xfrm>
          <a:prstGeom prst="rect">
            <a:avLst/>
          </a:prstGeom>
          <a:solidFill>
            <a:schemeClr val="bg1">
              <a:lumMod val="95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 name="Title Placeholder 1">
            <a:extLst>
              <a:ext uri="{FF2B5EF4-FFF2-40B4-BE49-F238E27FC236}">
                <a16:creationId xmlns:a16="http://schemas.microsoft.com/office/drawing/2014/main" id="{0CF2CF2A-F111-41FF-9A9D-7D9074EF9445}"/>
              </a:ext>
            </a:extLst>
          </p:cNvPr>
          <p:cNvSpPr>
            <a:spLocks noGrp="1"/>
          </p:cNvSpPr>
          <p:nvPr>
            <p:ph type="title"/>
          </p:nvPr>
        </p:nvSpPr>
        <p:spPr bwMode="auto">
          <a:xfrm>
            <a:off x="496238" y="596477"/>
            <a:ext cx="9222768" cy="535635"/>
          </a:xfrm>
          <a:prstGeom prst="rect">
            <a:avLst/>
          </a:prstGeom>
        </p:spPr>
        <p:txBody>
          <a:bodyPr vert="horz" lIns="91440" tIns="45720" rIns="91440" bIns="45720" rtlCol="0" anchor="t" anchorCtr="0">
            <a:noAutofit/>
          </a:bodyPr>
          <a:lstStyle>
            <a:lvl1pPr>
              <a:spcBef>
                <a:spcPts val="1200"/>
              </a:spcBef>
              <a:defRPr>
                <a:solidFill>
                  <a:schemeClr val="accent1"/>
                </a:solidFill>
              </a:defRPr>
            </a:lvl1pPr>
          </a:lstStyle>
          <a:p>
            <a:r>
              <a:rPr lang="en-US"/>
              <a:t>Click to edit Master title style</a:t>
            </a:r>
          </a:p>
        </p:txBody>
      </p:sp>
      <p:sp>
        <p:nvSpPr>
          <p:cNvPr id="6" name="Text Placeholder 4">
            <a:extLst>
              <a:ext uri="{FF2B5EF4-FFF2-40B4-BE49-F238E27FC236}">
                <a16:creationId xmlns:a16="http://schemas.microsoft.com/office/drawing/2014/main" id="{C91AE372-C2B0-4827-8109-CE1EDF1887CE}"/>
              </a:ext>
            </a:extLst>
          </p:cNvPr>
          <p:cNvSpPr>
            <a:spLocks noGrp="1"/>
          </p:cNvSpPr>
          <p:nvPr>
            <p:ph type="body" sz="quarter" idx="10"/>
          </p:nvPr>
        </p:nvSpPr>
        <p:spPr>
          <a:xfrm>
            <a:off x="496888" y="1378857"/>
            <a:ext cx="3523569" cy="4891314"/>
          </a:xfrm>
        </p:spPr>
        <p:txBody>
          <a:bodyPr numCol="1" spcCol="457200"/>
          <a:lstStyle/>
          <a:p>
            <a:pPr lvl="0"/>
            <a:r>
              <a:rPr lang="en-US"/>
              <a:t>Click to edit Master text styles</a:t>
            </a:r>
          </a:p>
        </p:txBody>
      </p:sp>
      <p:sp>
        <p:nvSpPr>
          <p:cNvPr id="8" name="Text Placeholder 7">
            <a:extLst>
              <a:ext uri="{FF2B5EF4-FFF2-40B4-BE49-F238E27FC236}">
                <a16:creationId xmlns:a16="http://schemas.microsoft.com/office/drawing/2014/main" id="{69E35182-AD03-4C9D-9171-B75057647521}"/>
              </a:ext>
            </a:extLst>
          </p:cNvPr>
          <p:cNvSpPr>
            <a:spLocks noGrp="1"/>
          </p:cNvSpPr>
          <p:nvPr>
            <p:ph type="body" sz="quarter" idx="11"/>
          </p:nvPr>
        </p:nvSpPr>
        <p:spPr>
          <a:xfrm>
            <a:off x="4334215" y="1379538"/>
            <a:ext cx="7360897" cy="4881562"/>
          </a:xfrm>
        </p:spPr>
        <p:txBody>
          <a:bodyPr numCol="2" spcCol="2743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5129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auto">
          <a:xfrm>
            <a:off x="496238" y="480365"/>
            <a:ext cx="9222768" cy="535635"/>
          </a:xfrm>
          <a:prstGeom prst="rect">
            <a:avLst/>
          </a:prstGeom>
        </p:spPr>
        <p:txBody>
          <a:bodyPr vert="horz" lIns="91440" tIns="45720" rIns="91440" bIns="45720" rtlCol="0" anchor="b">
            <a:noAutofit/>
          </a:bodyPr>
          <a:lstStyle/>
          <a:p>
            <a:r>
              <a:rPr lang="en-US"/>
              <a:t>Click to edit Master title style</a:t>
            </a:r>
          </a:p>
        </p:txBody>
      </p:sp>
      <p:sp>
        <p:nvSpPr>
          <p:cNvPr id="3" name="Text Placeholder 2"/>
          <p:cNvSpPr>
            <a:spLocks noGrp="1"/>
          </p:cNvSpPr>
          <p:nvPr>
            <p:ph type="body" idx="1"/>
          </p:nvPr>
        </p:nvSpPr>
        <p:spPr bwMode="auto">
          <a:xfrm>
            <a:off x="496114" y="2092585"/>
            <a:ext cx="11199650" cy="3640010"/>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spTree>
    <p:extLst>
      <p:ext uri="{BB962C8B-B14F-4D97-AF65-F5344CB8AC3E}">
        <p14:creationId xmlns:p14="http://schemas.microsoft.com/office/powerpoint/2010/main" val="1996021981"/>
      </p:ext>
    </p:extLst>
  </p:cSld>
  <p:clrMap bg1="lt1" tx1="dk1" bg2="lt2" tx2="dk2" accent1="accent1" accent2="accent2" accent3="accent3" accent4="accent4" accent5="accent5" accent6="accent6" hlink="hlink" folHlink="folHlink"/>
  <p:sldLayoutIdLst>
    <p:sldLayoutId id="2147483825" r:id="rId1"/>
    <p:sldLayoutId id="2147483833" r:id="rId2"/>
    <p:sldLayoutId id="2147483829" r:id="rId3"/>
    <p:sldLayoutId id="2147483832" r:id="rId4"/>
    <p:sldLayoutId id="2147483826" r:id="rId5"/>
    <p:sldLayoutId id="2147483827" r:id="rId6"/>
    <p:sldLayoutId id="2147483828" r:id="rId7"/>
    <p:sldLayoutId id="2147483830" r:id="rId8"/>
    <p:sldLayoutId id="2147483834" r:id="rId9"/>
    <p:sldLayoutId id="2147483648" r:id="rId10"/>
    <p:sldLayoutId id="214748383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ts val="600"/>
        </a:spcBef>
        <a:buNone/>
        <a:defRPr sz="3200" kern="100" spc="20" baseline="0">
          <a:solidFill>
            <a:schemeClr val="tx1">
              <a:lumMod val="75000"/>
              <a:lumOff val="25000"/>
            </a:schemeClr>
          </a:solidFill>
          <a:latin typeface="+mj-lt"/>
          <a:ea typeface="+mj-ea"/>
          <a:cs typeface="+mj-cs"/>
        </a:defRPr>
      </a:lvl1pPr>
    </p:titleStyle>
    <p:bodyStyle>
      <a:lvl1pPr marL="0" indent="0" algn="l" defTabSz="914400" rtl="0" eaLnBrk="1" latinLnBrk="0" hangingPunct="1">
        <a:lnSpc>
          <a:spcPct val="90000"/>
        </a:lnSpc>
        <a:spcBef>
          <a:spcPts val="1400"/>
        </a:spcBef>
        <a:spcAft>
          <a:spcPts val="200"/>
        </a:spcAft>
        <a:buFont typeface="Segoe UI" panose="020B0502040204020203" pitchFamily="34" charset="0"/>
        <a:buChar char="​"/>
        <a:defRPr sz="2400" kern="100" spc="20" baseline="0">
          <a:solidFill>
            <a:schemeClr val="tx1">
              <a:lumMod val="75000"/>
              <a:lumOff val="25000"/>
            </a:schemeClr>
          </a:solidFill>
          <a:latin typeface="+mn-lt"/>
          <a:ea typeface="+mn-ea"/>
          <a:cs typeface="+mn-cs"/>
        </a:defRPr>
      </a:lvl1pPr>
      <a:lvl2pPr marL="344488" indent="-176213" algn="l" defTabSz="914400" rtl="0" eaLnBrk="1" latinLnBrk="0" hangingPunct="1">
        <a:lnSpc>
          <a:spcPct val="90000"/>
        </a:lnSpc>
        <a:spcBef>
          <a:spcPts val="400"/>
        </a:spcBef>
        <a:spcAft>
          <a:spcPts val="200"/>
        </a:spcAft>
        <a:buFont typeface="Arial" panose="020B0604020202020204" pitchFamily="34" charset="0"/>
        <a:buChar char="•"/>
        <a:defRPr sz="2200" kern="100" spc="20" baseline="0">
          <a:solidFill>
            <a:schemeClr val="tx1">
              <a:lumMod val="75000"/>
              <a:lumOff val="25000"/>
            </a:schemeClr>
          </a:solidFill>
          <a:latin typeface="+mn-lt"/>
          <a:ea typeface="+mn-ea"/>
          <a:cs typeface="+mn-cs"/>
        </a:defRPr>
      </a:lvl2pPr>
      <a:lvl3pPr marL="512763" indent="-168275" algn="l" defTabSz="914400" rtl="0" eaLnBrk="1" latinLnBrk="0" hangingPunct="1">
        <a:lnSpc>
          <a:spcPct val="85000"/>
        </a:lnSpc>
        <a:spcBef>
          <a:spcPts val="400"/>
        </a:spcBef>
        <a:spcAft>
          <a:spcPts val="200"/>
        </a:spcAft>
        <a:buFont typeface="Calibri Light" panose="020F0302020204030204" pitchFamily="34" charset="0"/>
        <a:buChar char="‐"/>
        <a:defRPr sz="2000" kern="100" spc="20" baseline="0">
          <a:solidFill>
            <a:schemeClr val="tx1">
              <a:lumMod val="75000"/>
              <a:lumOff val="25000"/>
            </a:schemeClr>
          </a:solidFill>
          <a:latin typeface="+mn-lt"/>
          <a:ea typeface="+mn-ea"/>
          <a:cs typeface="+mn-cs"/>
        </a:defRPr>
      </a:lvl3pPr>
      <a:lvl4pPr marL="687388" indent="-174625" algn="l" defTabSz="914400" rtl="0" eaLnBrk="1" latinLnBrk="0" hangingPunct="1">
        <a:lnSpc>
          <a:spcPct val="85000"/>
        </a:lnSpc>
        <a:spcBef>
          <a:spcPts val="400"/>
        </a:spcBef>
        <a:spcAft>
          <a:spcPts val="200"/>
        </a:spcAft>
        <a:buFont typeface="Calibri Light" panose="020F0302020204030204" pitchFamily="34" charset="0"/>
        <a:buChar char="‐"/>
        <a:defRPr sz="1800" kern="100" spc="20" baseline="0">
          <a:solidFill>
            <a:schemeClr val="tx1">
              <a:lumMod val="75000"/>
              <a:lumOff val="25000"/>
            </a:schemeClr>
          </a:solidFill>
          <a:latin typeface="+mn-lt"/>
          <a:ea typeface="+mn-ea"/>
          <a:cs typeface="+mn-cs"/>
        </a:defRPr>
      </a:lvl4pPr>
      <a:lvl5pPr marL="855663" indent="-168275" algn="l" defTabSz="914400" rtl="0" eaLnBrk="1" latinLnBrk="0" hangingPunct="1">
        <a:lnSpc>
          <a:spcPct val="85000"/>
        </a:lnSpc>
        <a:spcBef>
          <a:spcPts val="400"/>
        </a:spcBef>
        <a:spcAft>
          <a:spcPts val="200"/>
        </a:spcAft>
        <a:buFont typeface="Calibri Light" panose="020F0302020204030204" pitchFamily="34" charset="0"/>
        <a:buChar char="‐"/>
        <a:defRPr sz="1600" kern="100" spc="20" baseline="0">
          <a:solidFill>
            <a:schemeClr val="tx1">
              <a:lumMod val="75000"/>
              <a:lumOff val="25000"/>
            </a:schemeClr>
          </a:solidFill>
          <a:latin typeface="+mn-lt"/>
          <a:ea typeface="+mn-ea"/>
          <a:cs typeface="+mn-cs"/>
        </a:defRPr>
      </a:lvl5pPr>
      <a:lvl6pPr marL="0" indent="0" algn="l" defTabSz="914400" rtl="0" eaLnBrk="1" latinLnBrk="0" hangingPunct="1">
        <a:lnSpc>
          <a:spcPct val="90000"/>
        </a:lnSpc>
        <a:spcBef>
          <a:spcPts val="1200"/>
        </a:spcBef>
        <a:spcAft>
          <a:spcPts val="400"/>
        </a:spcAft>
        <a:buFont typeface="Tahoma" panose="020B0604030504040204" pitchFamily="34" charset="0"/>
        <a:buChar char="​"/>
        <a:defRPr sz="2000" b="0" kern="100" spc="20" baseline="0">
          <a:solidFill>
            <a:schemeClr val="accent1"/>
          </a:solidFill>
          <a:latin typeface="Fidelity Sans" panose="020B0503030202020204" pitchFamily="34" charset="0"/>
          <a:ea typeface="+mn-ea"/>
          <a:cs typeface="+mn-cs"/>
        </a:defRPr>
      </a:lvl6pPr>
      <a:lvl7pPr marL="0" indent="0" algn="l" defTabSz="914400" rtl="0" eaLnBrk="1" latinLnBrk="0" hangingPunct="1">
        <a:lnSpc>
          <a:spcPct val="90000"/>
        </a:lnSpc>
        <a:spcBef>
          <a:spcPts val="400"/>
        </a:spcBef>
        <a:spcAft>
          <a:spcPts val="600"/>
        </a:spcAft>
        <a:buClr>
          <a:schemeClr val="tx1">
            <a:lumMod val="65000"/>
            <a:lumOff val="35000"/>
          </a:schemeClr>
        </a:buClr>
        <a:buFont typeface="Tahoma" panose="020B0604030504040204" pitchFamily="34" charset="0"/>
        <a:buChar char="​"/>
        <a:defRPr sz="1200" b="1" kern="100" cap="all" spc="20" baseline="0">
          <a:solidFill>
            <a:schemeClr val="tx1">
              <a:lumMod val="75000"/>
              <a:lumOff val="25000"/>
            </a:schemeClr>
          </a:solidFill>
          <a:latin typeface="+mn-lt"/>
          <a:ea typeface="+mn-ea"/>
          <a:cs typeface="+mn-cs"/>
        </a:defRPr>
      </a:lvl7pPr>
      <a:lvl8pPr marL="0" indent="0" algn="l" defTabSz="914400" rtl="0" eaLnBrk="1" latinLnBrk="0" hangingPunct="1">
        <a:lnSpc>
          <a:spcPct val="110000"/>
        </a:lnSpc>
        <a:spcBef>
          <a:spcPts val="400"/>
        </a:spcBef>
        <a:spcAft>
          <a:spcPts val="200"/>
        </a:spcAft>
        <a:buFont typeface="Tahoma" panose="020B0604030504040204" pitchFamily="34" charset="0"/>
        <a:buChar char="​"/>
        <a:defRPr sz="1600" kern="100" spc="20" baseline="0">
          <a:solidFill>
            <a:schemeClr val="tx1">
              <a:lumMod val="75000"/>
              <a:lumOff val="25000"/>
            </a:schemeClr>
          </a:solidFill>
          <a:latin typeface="+mn-lt"/>
          <a:ea typeface="+mn-ea"/>
          <a:cs typeface="+mn-cs"/>
        </a:defRPr>
      </a:lvl8pPr>
      <a:lvl9pPr marL="117475" indent="-117475" algn="l" defTabSz="914400" rtl="0" eaLnBrk="1" latinLnBrk="0" hangingPunct="1">
        <a:lnSpc>
          <a:spcPct val="90000"/>
        </a:lnSpc>
        <a:spcBef>
          <a:spcPts val="600"/>
        </a:spcBef>
        <a:spcAft>
          <a:spcPts val="200"/>
        </a:spcAft>
        <a:buFont typeface="Arial" panose="020B0604020202020204" pitchFamily="34" charset="0"/>
        <a:buChar char="•"/>
        <a:defRPr sz="1200" kern="100" spc="20" baseline="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72">
          <p15:clr>
            <a:srgbClr val="F26B43"/>
          </p15:clr>
        </p15:guide>
        <p15:guide id="2" pos="3840">
          <p15:clr>
            <a:srgbClr val="F26B43"/>
          </p15:clr>
        </p15:guide>
        <p15:guide id="3" pos="312">
          <p15:clr>
            <a:srgbClr val="F26B43"/>
          </p15:clr>
        </p15:guide>
        <p15:guide id="4" orient="horz" pos="648">
          <p15:clr>
            <a:srgbClr val="F26B43"/>
          </p15:clr>
        </p15:guide>
        <p15:guide id="5" pos="7368">
          <p15:clr>
            <a:srgbClr val="F26B43"/>
          </p15:clr>
        </p15:guide>
        <p15:guide id="6" orient="horz" pos="1320">
          <p15:clr>
            <a:srgbClr val="F26B43"/>
          </p15:clr>
        </p15:guide>
        <p15:guide id="7" orient="horz" pos="3624">
          <p15:clr>
            <a:srgbClr val="F26B43"/>
          </p15:clr>
        </p15:guide>
        <p15:guide id="8" orient="horz" pos="312">
          <p15:clr>
            <a:srgbClr val="F26B43"/>
          </p15:clr>
        </p15:guide>
        <p15:guide id="9" orient="horz" pos="400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26.png"/><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33.png"/><Relationship Id="rId5" Type="http://schemas.openxmlformats.org/officeDocument/2006/relationships/image" Target="../media/image27.png"/><Relationship Id="rId4" Type="http://schemas.openxmlformats.org/officeDocument/2006/relationships/image" Target="../media/image32.svg"/></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7.png"/><Relationship Id="rId7" Type="http://schemas.openxmlformats.org/officeDocument/2006/relationships/image" Target="../media/image39.jpe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38.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41.png"/></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41.png"/><Relationship Id="rId5" Type="http://schemas.openxmlformats.org/officeDocument/2006/relationships/image" Target="../media/image13.png"/><Relationship Id="rId4" Type="http://schemas.openxmlformats.org/officeDocument/2006/relationships/image" Target="../media/image12.png"/></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hyperlink" Target="https://www.sipc.org/" TargetMode="External"/><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DC002D8F-2E7E-43AF-95BB-7CBD40572E62}"/>
              </a:ext>
            </a:extLst>
          </p:cNvPr>
          <p:cNvSpPr/>
          <p:nvPr/>
        </p:nvSpPr>
        <p:spPr>
          <a:xfrm>
            <a:off x="0" y="0"/>
            <a:ext cx="4220697" cy="6858000"/>
          </a:xfrm>
          <a:prstGeom prst="rect">
            <a:avLst/>
          </a:prstGeom>
          <a:solidFill>
            <a:schemeClr val="bg1">
              <a:lumMod val="95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4" name="Title 23">
            <a:extLst>
              <a:ext uri="{FF2B5EF4-FFF2-40B4-BE49-F238E27FC236}">
                <a16:creationId xmlns:a16="http://schemas.microsoft.com/office/drawing/2014/main" id="{CF66E912-EDA5-4606-AEB7-8099978A7782}"/>
              </a:ext>
            </a:extLst>
          </p:cNvPr>
          <p:cNvSpPr>
            <a:spLocks noGrp="1"/>
          </p:cNvSpPr>
          <p:nvPr>
            <p:ph type="title"/>
          </p:nvPr>
        </p:nvSpPr>
        <p:spPr/>
        <p:txBody>
          <a:bodyPr/>
          <a:lstStyle/>
          <a:p>
            <a:r>
              <a:rPr lang="en-US" dirty="0">
                <a:solidFill>
                  <a:schemeClr val="accent1"/>
                </a:solidFill>
              </a:rPr>
              <a:t>Facilitator Guide</a:t>
            </a:r>
          </a:p>
        </p:txBody>
      </p:sp>
      <p:sp>
        <p:nvSpPr>
          <p:cNvPr id="8" name="Text Placeholder 7">
            <a:extLst>
              <a:ext uri="{FF2B5EF4-FFF2-40B4-BE49-F238E27FC236}">
                <a16:creationId xmlns:a16="http://schemas.microsoft.com/office/drawing/2014/main" id="{8B1F2676-A218-47A7-B242-372DA398E91C}"/>
              </a:ext>
            </a:extLst>
          </p:cNvPr>
          <p:cNvSpPr>
            <a:spLocks noGrp="1"/>
          </p:cNvSpPr>
          <p:nvPr>
            <p:ph type="body" sz="quarter" idx="4294967295"/>
          </p:nvPr>
        </p:nvSpPr>
        <p:spPr>
          <a:xfrm>
            <a:off x="496888" y="1378857"/>
            <a:ext cx="3523569" cy="4891314"/>
          </a:xfrm>
        </p:spPr>
        <p:txBody>
          <a:bodyPr numCol="1"/>
          <a:lstStyle/>
          <a:p>
            <a:pPr marL="0" lvl="1" indent="0">
              <a:lnSpc>
                <a:spcPct val="100000"/>
              </a:lnSpc>
              <a:spcBef>
                <a:spcPts val="800"/>
              </a:spcBef>
              <a:spcAft>
                <a:spcPts val="0"/>
              </a:spcAft>
              <a:buFont typeface="Segoe UI" panose="020B0502040204020203" pitchFamily="34" charset="0"/>
              <a:buChar char="​"/>
            </a:pPr>
            <a:r>
              <a:rPr lang="en-US" sz="1200" dirty="0"/>
              <a:t>It’s time for you to lead module 3 of “Your Money Adventure.” As you know, we built modules 2 and 3 to complement each other. Module 2 introduced expenses, spending, and saving, but was largely focused on saving while Module 3 focuses on smart spending. </a:t>
            </a:r>
          </a:p>
        </p:txBody>
      </p:sp>
      <p:sp>
        <p:nvSpPr>
          <p:cNvPr id="44" name="TextBox 43">
            <a:extLst>
              <a:ext uri="{FF2B5EF4-FFF2-40B4-BE49-F238E27FC236}">
                <a16:creationId xmlns:a16="http://schemas.microsoft.com/office/drawing/2014/main" id="{C23CD86B-69F7-4122-8E33-74084AABADF7}"/>
              </a:ext>
            </a:extLst>
          </p:cNvPr>
          <p:cNvSpPr txBox="1"/>
          <p:nvPr/>
        </p:nvSpPr>
        <p:spPr>
          <a:xfrm>
            <a:off x="525710" y="335742"/>
            <a:ext cx="2630528" cy="246221"/>
          </a:xfrm>
          <a:prstGeom prst="rect">
            <a:avLst/>
          </a:prstGeom>
          <a:noFill/>
        </p:spPr>
        <p:txBody>
          <a:bodyPr wrap="none">
            <a:spAutoFit/>
          </a:bodyPr>
          <a:lstStyle/>
          <a:p>
            <a:r>
              <a:rPr lang="en-US" sz="1000" b="1" spc="40">
                <a:solidFill>
                  <a:schemeClr val="accent1">
                    <a:lumMod val="50000"/>
                  </a:schemeClr>
                </a:solidFill>
              </a:rPr>
              <a:t>MODULE 03: BUILD YOUR ROADMAP</a:t>
            </a:r>
            <a:endParaRPr lang="en-US" sz="1000">
              <a:solidFill>
                <a:schemeClr val="accent1">
                  <a:lumMod val="50000"/>
                </a:schemeClr>
              </a:solidFill>
            </a:endParaRPr>
          </a:p>
        </p:txBody>
      </p:sp>
      <p:sp>
        <p:nvSpPr>
          <p:cNvPr id="10" name="Text Placeholder 7">
            <a:extLst>
              <a:ext uri="{FF2B5EF4-FFF2-40B4-BE49-F238E27FC236}">
                <a16:creationId xmlns:a16="http://schemas.microsoft.com/office/drawing/2014/main" id="{6BD2DFE5-7355-43BE-AE53-70203968ADC4}"/>
              </a:ext>
            </a:extLst>
          </p:cNvPr>
          <p:cNvSpPr txBox="1">
            <a:spLocks/>
          </p:cNvSpPr>
          <p:nvPr/>
        </p:nvSpPr>
        <p:spPr bwMode="auto">
          <a:xfrm>
            <a:off x="4334215" y="1378856"/>
            <a:ext cx="7360897" cy="5021943"/>
          </a:xfrm>
          <a:prstGeom prst="rect">
            <a:avLst/>
          </a:prstGeom>
        </p:spPr>
        <p:txBody>
          <a:bodyPr vert="horz" lIns="91440" tIns="45720" rIns="91440" bIns="45720" numCol="2" spcCol="274320" rtlCol="0">
            <a:noAutofit/>
          </a:bodyPr>
          <a:lstStyle>
            <a:lvl1pPr marL="0" indent="0" algn="l" defTabSz="914400" rtl="0" eaLnBrk="1" latinLnBrk="0" hangingPunct="1">
              <a:lnSpc>
                <a:spcPct val="90000"/>
              </a:lnSpc>
              <a:spcBef>
                <a:spcPts val="1400"/>
              </a:spcBef>
              <a:spcAft>
                <a:spcPts val="200"/>
              </a:spcAft>
              <a:buFont typeface="Segoe UI" panose="020B0502040204020203" pitchFamily="34" charset="0"/>
              <a:buChar char="​"/>
              <a:defRPr sz="2400" kern="100" spc="20" baseline="0">
                <a:solidFill>
                  <a:schemeClr val="tx1">
                    <a:lumMod val="75000"/>
                    <a:lumOff val="25000"/>
                  </a:schemeClr>
                </a:solidFill>
                <a:latin typeface="+mn-lt"/>
                <a:ea typeface="+mn-ea"/>
                <a:cs typeface="+mn-cs"/>
              </a:defRPr>
            </a:lvl1pPr>
            <a:lvl2pPr marL="344488" indent="-176213" algn="l" defTabSz="914400" rtl="0" eaLnBrk="1" latinLnBrk="0" hangingPunct="1">
              <a:lnSpc>
                <a:spcPct val="90000"/>
              </a:lnSpc>
              <a:spcBef>
                <a:spcPts val="400"/>
              </a:spcBef>
              <a:spcAft>
                <a:spcPts val="200"/>
              </a:spcAft>
              <a:buFont typeface="Arial" panose="020B0604020202020204" pitchFamily="34" charset="0"/>
              <a:buChar char="•"/>
              <a:defRPr sz="2200" kern="100" spc="20" baseline="0">
                <a:solidFill>
                  <a:schemeClr val="tx1">
                    <a:lumMod val="75000"/>
                    <a:lumOff val="25000"/>
                  </a:schemeClr>
                </a:solidFill>
                <a:latin typeface="+mn-lt"/>
                <a:ea typeface="+mn-ea"/>
                <a:cs typeface="+mn-cs"/>
              </a:defRPr>
            </a:lvl2pPr>
            <a:lvl3pPr marL="512763" indent="-168275" algn="l" defTabSz="914400" rtl="0" eaLnBrk="1" latinLnBrk="0" hangingPunct="1">
              <a:lnSpc>
                <a:spcPct val="85000"/>
              </a:lnSpc>
              <a:spcBef>
                <a:spcPts val="400"/>
              </a:spcBef>
              <a:spcAft>
                <a:spcPts val="200"/>
              </a:spcAft>
              <a:buFont typeface="Calibri Light" panose="020F0302020204030204" pitchFamily="34" charset="0"/>
              <a:buChar char="‐"/>
              <a:defRPr sz="2000" kern="100" spc="20" baseline="0">
                <a:solidFill>
                  <a:schemeClr val="tx1">
                    <a:lumMod val="75000"/>
                    <a:lumOff val="25000"/>
                  </a:schemeClr>
                </a:solidFill>
                <a:latin typeface="+mn-lt"/>
                <a:ea typeface="+mn-ea"/>
                <a:cs typeface="+mn-cs"/>
              </a:defRPr>
            </a:lvl3pPr>
            <a:lvl4pPr marL="687388" indent="-174625" algn="l" defTabSz="914400" rtl="0" eaLnBrk="1" latinLnBrk="0" hangingPunct="1">
              <a:lnSpc>
                <a:spcPct val="85000"/>
              </a:lnSpc>
              <a:spcBef>
                <a:spcPts val="400"/>
              </a:spcBef>
              <a:spcAft>
                <a:spcPts val="200"/>
              </a:spcAft>
              <a:buFont typeface="Calibri Light" panose="020F0302020204030204" pitchFamily="34" charset="0"/>
              <a:buChar char="‐"/>
              <a:defRPr sz="1800" kern="100" spc="20" baseline="0">
                <a:solidFill>
                  <a:schemeClr val="tx1">
                    <a:lumMod val="75000"/>
                    <a:lumOff val="25000"/>
                  </a:schemeClr>
                </a:solidFill>
                <a:latin typeface="+mn-lt"/>
                <a:ea typeface="+mn-ea"/>
                <a:cs typeface="+mn-cs"/>
              </a:defRPr>
            </a:lvl4pPr>
            <a:lvl5pPr marL="855663" indent="-168275" algn="l" defTabSz="914400" rtl="0" eaLnBrk="1" latinLnBrk="0" hangingPunct="1">
              <a:lnSpc>
                <a:spcPct val="85000"/>
              </a:lnSpc>
              <a:spcBef>
                <a:spcPts val="400"/>
              </a:spcBef>
              <a:spcAft>
                <a:spcPts val="200"/>
              </a:spcAft>
              <a:buFont typeface="Calibri Light" panose="020F0302020204030204" pitchFamily="34" charset="0"/>
              <a:buChar char="‐"/>
              <a:defRPr sz="1600" kern="100" spc="20" baseline="0">
                <a:solidFill>
                  <a:schemeClr val="tx1">
                    <a:lumMod val="75000"/>
                    <a:lumOff val="25000"/>
                  </a:schemeClr>
                </a:solidFill>
                <a:latin typeface="+mn-lt"/>
                <a:ea typeface="+mn-ea"/>
                <a:cs typeface="+mn-cs"/>
              </a:defRPr>
            </a:lvl5pPr>
            <a:lvl6pPr marL="0" indent="0" algn="l" defTabSz="914400" rtl="0" eaLnBrk="1" latinLnBrk="0" hangingPunct="1">
              <a:lnSpc>
                <a:spcPct val="90000"/>
              </a:lnSpc>
              <a:spcBef>
                <a:spcPts val="1200"/>
              </a:spcBef>
              <a:spcAft>
                <a:spcPts val="400"/>
              </a:spcAft>
              <a:buFont typeface="Tahoma" panose="020B0604030504040204" pitchFamily="34" charset="0"/>
              <a:buChar char="​"/>
              <a:defRPr sz="2000" b="0" kern="100" spc="20" baseline="0">
                <a:solidFill>
                  <a:schemeClr val="accent1"/>
                </a:solidFill>
                <a:latin typeface="Fidelity Sans" panose="020B0503030202020204" pitchFamily="34" charset="0"/>
                <a:ea typeface="+mn-ea"/>
                <a:cs typeface="+mn-cs"/>
              </a:defRPr>
            </a:lvl6pPr>
            <a:lvl7pPr marL="0" indent="0" algn="l" defTabSz="914400" rtl="0" eaLnBrk="1" latinLnBrk="0" hangingPunct="1">
              <a:lnSpc>
                <a:spcPct val="90000"/>
              </a:lnSpc>
              <a:spcBef>
                <a:spcPts val="400"/>
              </a:spcBef>
              <a:spcAft>
                <a:spcPts val="600"/>
              </a:spcAft>
              <a:buClr>
                <a:schemeClr val="tx1">
                  <a:lumMod val="65000"/>
                  <a:lumOff val="35000"/>
                </a:schemeClr>
              </a:buClr>
              <a:buFont typeface="Tahoma" panose="020B0604030504040204" pitchFamily="34" charset="0"/>
              <a:buChar char="​"/>
              <a:defRPr sz="1200" b="1" kern="100" cap="all" spc="20" baseline="0">
                <a:solidFill>
                  <a:schemeClr val="tx1">
                    <a:lumMod val="75000"/>
                    <a:lumOff val="25000"/>
                  </a:schemeClr>
                </a:solidFill>
                <a:latin typeface="+mn-lt"/>
                <a:ea typeface="+mn-ea"/>
                <a:cs typeface="+mn-cs"/>
              </a:defRPr>
            </a:lvl7pPr>
            <a:lvl8pPr marL="0" indent="0" algn="l" defTabSz="914400" rtl="0" eaLnBrk="1" latinLnBrk="0" hangingPunct="1">
              <a:lnSpc>
                <a:spcPct val="110000"/>
              </a:lnSpc>
              <a:spcBef>
                <a:spcPts val="400"/>
              </a:spcBef>
              <a:spcAft>
                <a:spcPts val="200"/>
              </a:spcAft>
              <a:buFont typeface="Tahoma" panose="020B0604030504040204" pitchFamily="34" charset="0"/>
              <a:buChar char="​"/>
              <a:defRPr sz="1600" kern="100" spc="20" baseline="0">
                <a:solidFill>
                  <a:schemeClr val="tx1">
                    <a:lumMod val="75000"/>
                    <a:lumOff val="25000"/>
                  </a:schemeClr>
                </a:solidFill>
                <a:latin typeface="+mn-lt"/>
                <a:ea typeface="+mn-ea"/>
                <a:cs typeface="+mn-cs"/>
              </a:defRPr>
            </a:lvl8pPr>
            <a:lvl9pPr marL="117475" indent="-117475" algn="l" defTabSz="914400" rtl="0" eaLnBrk="1" latinLnBrk="0" hangingPunct="1">
              <a:lnSpc>
                <a:spcPct val="90000"/>
              </a:lnSpc>
              <a:spcBef>
                <a:spcPts val="600"/>
              </a:spcBef>
              <a:spcAft>
                <a:spcPts val="200"/>
              </a:spcAft>
              <a:buFont typeface="Arial" panose="020B0604020202020204" pitchFamily="34" charset="0"/>
              <a:buChar char="•"/>
              <a:defRPr sz="1200" kern="100" spc="20" baseline="0">
                <a:solidFill>
                  <a:schemeClr val="tx1">
                    <a:lumMod val="75000"/>
                    <a:lumOff val="25000"/>
                  </a:schemeClr>
                </a:solidFill>
                <a:latin typeface="+mn-lt"/>
                <a:ea typeface="+mn-ea"/>
                <a:cs typeface="+mn-cs"/>
              </a:defRPr>
            </a:lvl9pPr>
          </a:lstStyle>
          <a:p>
            <a:pPr lvl="1">
              <a:lnSpc>
                <a:spcPct val="100000"/>
              </a:lnSpc>
              <a:spcBef>
                <a:spcPts val="800"/>
              </a:spcBef>
              <a:spcAft>
                <a:spcPts val="0"/>
              </a:spcAft>
            </a:pPr>
            <a:r>
              <a:rPr lang="en-US" sz="900" dirty="0"/>
              <a:t>Continue to encourage some participation from teens you haven’t heard from yet. </a:t>
            </a:r>
          </a:p>
          <a:p>
            <a:pPr lvl="1">
              <a:lnSpc>
                <a:spcPct val="100000"/>
              </a:lnSpc>
              <a:spcBef>
                <a:spcPts val="800"/>
              </a:spcBef>
              <a:spcAft>
                <a:spcPts val="0"/>
              </a:spcAft>
            </a:pPr>
            <a:r>
              <a:rPr lang="en-US" sz="900" dirty="0"/>
              <a:t>As is always the case, if you have time at the end, open up the floor to questions and discussion. Maybe they’ll have questions about what you covered or questions about things coming up in the modules.</a:t>
            </a:r>
          </a:p>
          <a:p>
            <a:pPr lvl="1">
              <a:lnSpc>
                <a:spcPct val="100000"/>
              </a:lnSpc>
              <a:spcBef>
                <a:spcPts val="800"/>
              </a:spcBef>
              <a:spcAft>
                <a:spcPts val="0"/>
              </a:spcAft>
            </a:pPr>
            <a:r>
              <a:rPr lang="en-US" sz="900" dirty="0"/>
              <a:t>You’ll see speaker notes on each slide that read like a script, but we encourage you to ad lib, put it in your own voice, and (*very importantly*) don’t read this word-for-word (that’s a way to lose the teens quick!). </a:t>
            </a:r>
          </a:p>
          <a:p>
            <a:pPr lvl="1">
              <a:lnSpc>
                <a:spcPct val="100000"/>
              </a:lnSpc>
              <a:spcBef>
                <a:spcPts val="800"/>
              </a:spcBef>
              <a:spcAft>
                <a:spcPts val="0"/>
              </a:spcAft>
            </a:pPr>
            <a:r>
              <a:rPr lang="en-US" sz="900" dirty="0"/>
              <a:t>Sprinkled throughout the speaker notes are bracketed Facilitator Notes that we’ve left for you. These notes offer extra context for the slide, but you should not read those aloud while facilitating. </a:t>
            </a:r>
          </a:p>
          <a:p>
            <a:pPr lvl="1">
              <a:lnSpc>
                <a:spcPct val="100000"/>
              </a:lnSpc>
              <a:spcBef>
                <a:spcPts val="800"/>
              </a:spcBef>
              <a:spcAft>
                <a:spcPts val="0"/>
              </a:spcAft>
            </a:pPr>
            <a:r>
              <a:rPr lang="en-US" sz="900" dirty="0"/>
              <a:t>*We highly recommend you practice each module aloud before delivering it to the teens, especially because there are places where you need to add a personal story/example. This practice will help you connect to the message and deliver it authentically. </a:t>
            </a:r>
          </a:p>
          <a:p>
            <a:pPr lvl="1">
              <a:lnSpc>
                <a:spcPct val="100000"/>
              </a:lnSpc>
              <a:spcBef>
                <a:spcPts val="800"/>
              </a:spcBef>
              <a:spcAft>
                <a:spcPts val="0"/>
              </a:spcAft>
            </a:pPr>
            <a:r>
              <a:rPr lang="en-US" sz="900" dirty="0"/>
              <a:t>On the next page, you’ll find timestamps for how long each section of the module should take. Keep track as you’re presenting to see if you are too far ahead or behind. If you are, make an adjustment. </a:t>
            </a:r>
          </a:p>
          <a:p>
            <a:pPr lvl="1">
              <a:lnSpc>
                <a:spcPct val="100000"/>
              </a:lnSpc>
              <a:spcBef>
                <a:spcPts val="800"/>
              </a:spcBef>
              <a:spcAft>
                <a:spcPts val="0"/>
              </a:spcAft>
            </a:pPr>
            <a:r>
              <a:rPr lang="en-US" sz="900" dirty="0"/>
              <a:t>We’ve also found that facilitators who use dual monitors have better engagements during virtual presentations. Put the deck in play mode on your second screen and share that screen. Then, have your speaker notes on your main screen where your camara is. Move the speaker notes to as close to the top of the screen as possible so you can maintain eye contact while presenting. </a:t>
            </a:r>
          </a:p>
          <a:p>
            <a:pPr lvl="1">
              <a:lnSpc>
                <a:spcPct val="100000"/>
              </a:lnSpc>
              <a:spcBef>
                <a:spcPts val="800"/>
              </a:spcBef>
              <a:spcAft>
                <a:spcPts val="0"/>
              </a:spcAft>
            </a:pPr>
            <a:r>
              <a:rPr lang="en-US" sz="900" dirty="0"/>
              <a:t>Throughout the modules, you’ll be sharing your screen, sending the teens to breakout rooms, using the poll and white board features, and managing the chat. Make sure you are comfortable with all of these interaction tools. </a:t>
            </a:r>
          </a:p>
          <a:p>
            <a:pPr lvl="1">
              <a:lnSpc>
                <a:spcPct val="100000"/>
              </a:lnSpc>
              <a:spcBef>
                <a:spcPts val="800"/>
              </a:spcBef>
              <a:spcAft>
                <a:spcPts val="0"/>
              </a:spcAft>
            </a:pPr>
            <a:r>
              <a:rPr lang="en-US" sz="900" dirty="0"/>
              <a:t>We know teens can be intimidating but think about how THEY are feeling – finance is intimidating...money is intimidating! Be empathetic to that. Take your time with these concepts and show them this stuff doesn’t have to be as inaccessible as they may think.</a:t>
            </a:r>
          </a:p>
          <a:p>
            <a:pPr lvl="1">
              <a:lnSpc>
                <a:spcPct val="100000"/>
              </a:lnSpc>
              <a:spcBef>
                <a:spcPts val="800"/>
              </a:spcBef>
              <a:spcAft>
                <a:spcPts val="0"/>
              </a:spcAft>
            </a:pPr>
            <a:r>
              <a:rPr lang="en-US" sz="900" dirty="0"/>
              <a:t>You’re not a regular facilitator, you’re a cool facilitator...WE know that, but teens don’t. They don’t think you’re cool. And that’s ok! Lean into it. Don’t be afraid to geek out a bit. Finance is your jam!</a:t>
            </a:r>
          </a:p>
          <a:p>
            <a:pPr lvl="1">
              <a:lnSpc>
                <a:spcPct val="100000"/>
              </a:lnSpc>
              <a:spcBef>
                <a:spcPts val="800"/>
              </a:spcBef>
              <a:spcAft>
                <a:spcPts val="0"/>
              </a:spcAft>
            </a:pPr>
            <a:r>
              <a:rPr lang="en-US" sz="900" dirty="0"/>
              <a:t>Start strong. You set the tone for the entire session on day one – really in the first 30 seconds on day one. Especially when you have to delivery virtually, YOU will need to bring the energy to their screens through your voice, your gestures, and your engagement with the material and to the students. </a:t>
            </a:r>
          </a:p>
          <a:p>
            <a:pPr lvl="1">
              <a:lnSpc>
                <a:spcPct val="100000"/>
              </a:lnSpc>
              <a:spcBef>
                <a:spcPts val="800"/>
              </a:spcBef>
              <a:spcAft>
                <a:spcPts val="0"/>
              </a:spcAft>
            </a:pPr>
            <a:r>
              <a:rPr lang="en-US" sz="900" dirty="0"/>
              <a:t>Every audience, whether they’re adults or teen, will pay more attention to what you say if you to show passion and enthusiasm for the topic you’re presenting on. Tap into the awesome fact that you get to help young people on their road to financial success! Now THAT’S something to get excited about! Let your enthusiasm and excitement be infectious! It will carry you a long way.</a:t>
            </a:r>
          </a:p>
          <a:p>
            <a:pPr lvl="1">
              <a:lnSpc>
                <a:spcPct val="100000"/>
              </a:lnSpc>
              <a:spcBef>
                <a:spcPts val="800"/>
              </a:spcBef>
              <a:spcAft>
                <a:spcPts val="0"/>
              </a:spcAft>
            </a:pPr>
            <a:r>
              <a:rPr lang="en-US" sz="900" dirty="0"/>
              <a:t>Hide or delete the facilitator guide before facilitating the module. </a:t>
            </a:r>
          </a:p>
        </p:txBody>
      </p:sp>
    </p:spTree>
    <p:extLst>
      <p:ext uri="{BB962C8B-B14F-4D97-AF65-F5344CB8AC3E}">
        <p14:creationId xmlns:p14="http://schemas.microsoft.com/office/powerpoint/2010/main" val="1024310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DC002D8F-2E7E-43AF-95BB-7CBD40572E62}"/>
              </a:ext>
            </a:extLst>
          </p:cNvPr>
          <p:cNvSpPr/>
          <p:nvPr/>
        </p:nvSpPr>
        <p:spPr>
          <a:xfrm>
            <a:off x="0" y="0"/>
            <a:ext cx="4220697" cy="6858000"/>
          </a:xfrm>
          <a:prstGeom prst="rect">
            <a:avLst/>
          </a:prstGeom>
          <a:solidFill>
            <a:schemeClr val="bg1">
              <a:lumMod val="95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4" name="Title 23">
            <a:extLst>
              <a:ext uri="{FF2B5EF4-FFF2-40B4-BE49-F238E27FC236}">
                <a16:creationId xmlns:a16="http://schemas.microsoft.com/office/drawing/2014/main" id="{CF66E912-EDA5-4606-AEB7-8099978A7782}"/>
              </a:ext>
            </a:extLst>
          </p:cNvPr>
          <p:cNvSpPr>
            <a:spLocks noGrp="1"/>
          </p:cNvSpPr>
          <p:nvPr>
            <p:ph type="title"/>
          </p:nvPr>
        </p:nvSpPr>
        <p:spPr/>
        <p:txBody>
          <a:bodyPr/>
          <a:lstStyle/>
          <a:p>
            <a:r>
              <a:rPr lang="en-US">
                <a:solidFill>
                  <a:schemeClr val="accent1"/>
                </a:solidFill>
              </a:rPr>
              <a:t>Facilitator Guide</a:t>
            </a:r>
          </a:p>
        </p:txBody>
      </p:sp>
      <p:sp>
        <p:nvSpPr>
          <p:cNvPr id="8" name="Text Placeholder 7">
            <a:extLst>
              <a:ext uri="{FF2B5EF4-FFF2-40B4-BE49-F238E27FC236}">
                <a16:creationId xmlns:a16="http://schemas.microsoft.com/office/drawing/2014/main" id="{8B1F2676-A218-47A7-B242-372DA398E91C}"/>
              </a:ext>
            </a:extLst>
          </p:cNvPr>
          <p:cNvSpPr>
            <a:spLocks noGrp="1"/>
          </p:cNvSpPr>
          <p:nvPr>
            <p:ph type="body" sz="quarter" idx="10"/>
          </p:nvPr>
        </p:nvSpPr>
        <p:spPr/>
        <p:txBody>
          <a:bodyPr/>
          <a:lstStyle/>
          <a:p>
            <a:pPr marL="0" lvl="1" indent="0">
              <a:spcBef>
                <a:spcPts val="800"/>
              </a:spcBef>
              <a:buNone/>
            </a:pPr>
            <a:r>
              <a:rPr lang="en-US" sz="1600" b="1" dirty="0">
                <a:solidFill>
                  <a:schemeClr val="accent1"/>
                </a:solidFill>
              </a:rPr>
              <a:t>Tech Considerations:</a:t>
            </a:r>
            <a:br>
              <a:rPr lang="en-US" sz="1600" b="1" dirty="0">
                <a:solidFill>
                  <a:schemeClr val="accent1"/>
                </a:solidFill>
              </a:rPr>
            </a:br>
            <a:r>
              <a:rPr lang="en-US" sz="1600" b="1" dirty="0">
                <a:solidFill>
                  <a:schemeClr val="accent1"/>
                </a:solidFill>
              </a:rPr>
              <a:t>Whiteboard</a:t>
            </a:r>
          </a:p>
          <a:p>
            <a:pPr marL="0" lvl="1" indent="0">
              <a:spcBef>
                <a:spcPts val="800"/>
              </a:spcBef>
              <a:buNone/>
            </a:pPr>
            <a:r>
              <a:rPr lang="en-US" sz="1200" dirty="0"/>
              <a:t>Using the Whiteboard: To use the whiteboard function in zoom you select “Share Screen” and then select the “Whiteboard” option in the pop up. Once the whiteboard opens select “Text” and you will be able to type directly onto the whiteboard.</a:t>
            </a:r>
          </a:p>
          <a:p>
            <a:pPr marL="0" lvl="1" indent="0">
              <a:spcBef>
                <a:spcPts val="800"/>
              </a:spcBef>
              <a:buNone/>
            </a:pPr>
            <a:endParaRPr lang="en-US" sz="1200" dirty="0"/>
          </a:p>
          <a:p>
            <a:pPr marL="0" lvl="1" indent="0">
              <a:spcBef>
                <a:spcPts val="800"/>
              </a:spcBef>
              <a:buNone/>
            </a:pPr>
            <a:endParaRPr lang="en-US" sz="1200" dirty="0"/>
          </a:p>
          <a:p>
            <a:pPr marL="0" lvl="1" indent="0">
              <a:spcBef>
                <a:spcPts val="800"/>
              </a:spcBef>
              <a:buNone/>
            </a:pPr>
            <a:endParaRPr lang="en-US" sz="1200" dirty="0"/>
          </a:p>
          <a:p>
            <a:pPr marL="0" lvl="1" indent="0">
              <a:spcBef>
                <a:spcPts val="800"/>
              </a:spcBef>
              <a:buNone/>
            </a:pPr>
            <a:br>
              <a:rPr lang="en-US" sz="1200" dirty="0"/>
            </a:br>
            <a:endParaRPr lang="en-US" sz="1200" dirty="0"/>
          </a:p>
        </p:txBody>
      </p:sp>
      <p:sp>
        <p:nvSpPr>
          <p:cNvPr id="44" name="TextBox 43">
            <a:extLst>
              <a:ext uri="{FF2B5EF4-FFF2-40B4-BE49-F238E27FC236}">
                <a16:creationId xmlns:a16="http://schemas.microsoft.com/office/drawing/2014/main" id="{C23CD86B-69F7-4122-8E33-74084AABADF7}"/>
              </a:ext>
            </a:extLst>
          </p:cNvPr>
          <p:cNvSpPr txBox="1"/>
          <p:nvPr/>
        </p:nvSpPr>
        <p:spPr>
          <a:xfrm>
            <a:off x="525710" y="335742"/>
            <a:ext cx="2246449" cy="246221"/>
          </a:xfrm>
          <a:prstGeom prst="rect">
            <a:avLst/>
          </a:prstGeom>
          <a:noFill/>
        </p:spPr>
        <p:txBody>
          <a:bodyPr wrap="none">
            <a:spAutoFit/>
          </a:bodyPr>
          <a:lstStyle/>
          <a:p>
            <a:r>
              <a:rPr lang="en-US" sz="1000" b="1" spc="40" dirty="0">
                <a:solidFill>
                  <a:schemeClr val="accent1">
                    <a:lumMod val="50000"/>
                  </a:schemeClr>
                </a:solidFill>
              </a:rPr>
              <a:t>MODULE 03: LAY OF THE LAND</a:t>
            </a:r>
            <a:endParaRPr lang="en-US" sz="1000" dirty="0">
              <a:solidFill>
                <a:schemeClr val="accent1">
                  <a:lumMod val="50000"/>
                </a:schemeClr>
              </a:solidFill>
            </a:endParaRPr>
          </a:p>
        </p:txBody>
      </p:sp>
      <p:grpSp>
        <p:nvGrpSpPr>
          <p:cNvPr id="50" name="Group 49">
            <a:extLst>
              <a:ext uri="{FF2B5EF4-FFF2-40B4-BE49-F238E27FC236}">
                <a16:creationId xmlns:a16="http://schemas.microsoft.com/office/drawing/2014/main" id="{81D2C51E-E4CC-4063-BB3E-03704697EC08}"/>
              </a:ext>
            </a:extLst>
          </p:cNvPr>
          <p:cNvGrpSpPr/>
          <p:nvPr/>
        </p:nvGrpSpPr>
        <p:grpSpPr>
          <a:xfrm>
            <a:off x="4716935" y="1378857"/>
            <a:ext cx="6937849" cy="3353091"/>
            <a:chOff x="4716935" y="596477"/>
            <a:chExt cx="6937849" cy="3353091"/>
          </a:xfrm>
        </p:grpSpPr>
        <p:pic>
          <p:nvPicPr>
            <p:cNvPr id="42" name="Picture 41">
              <a:extLst>
                <a:ext uri="{FF2B5EF4-FFF2-40B4-BE49-F238E27FC236}">
                  <a16:creationId xmlns:a16="http://schemas.microsoft.com/office/drawing/2014/main" id="{4B63ABF1-6270-47C0-B24C-2C1125A471CE}"/>
                </a:ext>
              </a:extLst>
            </p:cNvPr>
            <p:cNvPicPr>
              <a:picLocks noChangeAspect="1"/>
            </p:cNvPicPr>
            <p:nvPr/>
          </p:nvPicPr>
          <p:blipFill>
            <a:blip r:embed="rId3"/>
            <a:stretch>
              <a:fillRect/>
            </a:stretch>
          </p:blipFill>
          <p:spPr>
            <a:xfrm>
              <a:off x="4716935" y="596477"/>
              <a:ext cx="6937849" cy="3353091"/>
            </a:xfrm>
            <a:prstGeom prst="rect">
              <a:avLst/>
            </a:prstGeom>
            <a:solidFill>
              <a:srgbClr val="1A1A1A"/>
            </a:solidFill>
            <a:effectLst>
              <a:outerShdw blurRad="63500" algn="ctr" rotWithShape="0">
                <a:prstClr val="black">
                  <a:alpha val="20000"/>
                </a:prstClr>
              </a:outerShdw>
            </a:effectLst>
          </p:spPr>
        </p:pic>
        <p:pic>
          <p:nvPicPr>
            <p:cNvPr id="32" name="Picture 31">
              <a:extLst>
                <a:ext uri="{FF2B5EF4-FFF2-40B4-BE49-F238E27FC236}">
                  <a16:creationId xmlns:a16="http://schemas.microsoft.com/office/drawing/2014/main" id="{A6924FD3-AF6C-439B-94D4-ECED3045DE57}"/>
                </a:ext>
              </a:extLst>
            </p:cNvPr>
            <p:cNvPicPr>
              <a:picLocks noChangeAspect="1"/>
            </p:cNvPicPr>
            <p:nvPr/>
          </p:nvPicPr>
          <p:blipFill>
            <a:blip r:embed="rId4"/>
            <a:stretch>
              <a:fillRect/>
            </a:stretch>
          </p:blipFill>
          <p:spPr>
            <a:xfrm>
              <a:off x="5056298" y="686136"/>
              <a:ext cx="6259123" cy="2764716"/>
            </a:xfrm>
            <a:prstGeom prst="rect">
              <a:avLst/>
            </a:prstGeom>
          </p:spPr>
        </p:pic>
        <p:sp>
          <p:nvSpPr>
            <p:cNvPr id="38" name="Rectangle 37">
              <a:extLst>
                <a:ext uri="{FF2B5EF4-FFF2-40B4-BE49-F238E27FC236}">
                  <a16:creationId xmlns:a16="http://schemas.microsoft.com/office/drawing/2014/main" id="{F72704D8-6B7F-4D2D-8E9C-08FF77F928DF}"/>
                </a:ext>
              </a:extLst>
            </p:cNvPr>
            <p:cNvSpPr/>
            <p:nvPr/>
          </p:nvSpPr>
          <p:spPr>
            <a:xfrm>
              <a:off x="8026867" y="3571788"/>
              <a:ext cx="546100" cy="343325"/>
            </a:xfrm>
            <a:prstGeom prst="rect">
              <a:avLst/>
            </a:prstGeom>
            <a:noFill/>
            <a:ln w="38100">
              <a:solidFill>
                <a:schemeClr val="accent1"/>
              </a:solidFill>
            </a:ln>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40" name="Rectangle 39">
              <a:extLst>
                <a:ext uri="{FF2B5EF4-FFF2-40B4-BE49-F238E27FC236}">
                  <a16:creationId xmlns:a16="http://schemas.microsoft.com/office/drawing/2014/main" id="{58BEB0A8-BEB0-4547-B0F0-1950A1B33B5C}"/>
                </a:ext>
              </a:extLst>
            </p:cNvPr>
            <p:cNvSpPr/>
            <p:nvPr/>
          </p:nvSpPr>
          <p:spPr>
            <a:xfrm>
              <a:off x="6696800" y="1221770"/>
              <a:ext cx="1424849" cy="956279"/>
            </a:xfrm>
            <a:prstGeom prst="rect">
              <a:avLst/>
            </a:prstGeom>
            <a:noFill/>
            <a:ln w="38100">
              <a:solidFill>
                <a:schemeClr val="accent1"/>
              </a:solidFill>
            </a:ln>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grpSp>
    </p:spTree>
    <p:extLst>
      <p:ext uri="{BB962C8B-B14F-4D97-AF65-F5344CB8AC3E}">
        <p14:creationId xmlns:p14="http://schemas.microsoft.com/office/powerpoint/2010/main" val="685891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DC002D8F-2E7E-43AF-95BB-7CBD40572E62}"/>
              </a:ext>
            </a:extLst>
          </p:cNvPr>
          <p:cNvSpPr/>
          <p:nvPr/>
        </p:nvSpPr>
        <p:spPr>
          <a:xfrm>
            <a:off x="0" y="0"/>
            <a:ext cx="4220697" cy="6858000"/>
          </a:xfrm>
          <a:prstGeom prst="rect">
            <a:avLst/>
          </a:prstGeom>
          <a:solidFill>
            <a:schemeClr val="bg1">
              <a:lumMod val="95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4" name="Title 23">
            <a:extLst>
              <a:ext uri="{FF2B5EF4-FFF2-40B4-BE49-F238E27FC236}">
                <a16:creationId xmlns:a16="http://schemas.microsoft.com/office/drawing/2014/main" id="{CF66E912-EDA5-4606-AEB7-8099978A7782}"/>
              </a:ext>
            </a:extLst>
          </p:cNvPr>
          <p:cNvSpPr>
            <a:spLocks noGrp="1"/>
          </p:cNvSpPr>
          <p:nvPr>
            <p:ph type="title"/>
          </p:nvPr>
        </p:nvSpPr>
        <p:spPr/>
        <p:txBody>
          <a:bodyPr/>
          <a:lstStyle/>
          <a:p>
            <a:r>
              <a:rPr lang="en-US">
                <a:solidFill>
                  <a:schemeClr val="accent1"/>
                </a:solidFill>
              </a:rPr>
              <a:t>Facilitator Guide</a:t>
            </a:r>
          </a:p>
        </p:txBody>
      </p:sp>
      <p:sp>
        <p:nvSpPr>
          <p:cNvPr id="8" name="Text Placeholder 7">
            <a:extLst>
              <a:ext uri="{FF2B5EF4-FFF2-40B4-BE49-F238E27FC236}">
                <a16:creationId xmlns:a16="http://schemas.microsoft.com/office/drawing/2014/main" id="{8B1F2676-A218-47A7-B242-372DA398E91C}"/>
              </a:ext>
            </a:extLst>
          </p:cNvPr>
          <p:cNvSpPr>
            <a:spLocks noGrp="1"/>
          </p:cNvSpPr>
          <p:nvPr>
            <p:ph type="body" sz="quarter" idx="10"/>
          </p:nvPr>
        </p:nvSpPr>
        <p:spPr/>
        <p:txBody>
          <a:bodyPr/>
          <a:lstStyle/>
          <a:p>
            <a:pPr marL="0" lvl="1" indent="0">
              <a:spcBef>
                <a:spcPts val="800"/>
              </a:spcBef>
              <a:buNone/>
            </a:pPr>
            <a:r>
              <a:rPr lang="en-US" sz="1600" b="1">
                <a:solidFill>
                  <a:schemeClr val="accent1"/>
                </a:solidFill>
              </a:rPr>
              <a:t>Tech Considerations:</a:t>
            </a:r>
            <a:br>
              <a:rPr lang="en-US" sz="1600" b="1">
                <a:solidFill>
                  <a:schemeClr val="accent1"/>
                </a:solidFill>
              </a:rPr>
            </a:br>
            <a:r>
              <a:rPr lang="en-US" sz="1600" b="1">
                <a:solidFill>
                  <a:schemeClr val="accent1"/>
                </a:solidFill>
              </a:rPr>
              <a:t>Breakout Rooms </a:t>
            </a:r>
          </a:p>
          <a:p>
            <a:pPr marL="0" lvl="1" indent="0">
              <a:spcBef>
                <a:spcPts val="800"/>
              </a:spcBef>
              <a:buNone/>
            </a:pPr>
            <a:r>
              <a:rPr lang="en-US" sz="1200"/>
              <a:t>In order for breakout rooms to be enabled you have to be the host of the meeting. So that’s the first step, make sure you are assigned as the host or the co-host of the session.</a:t>
            </a:r>
          </a:p>
          <a:p>
            <a:pPr marL="0" lvl="1" indent="0">
              <a:spcBef>
                <a:spcPts val="800"/>
              </a:spcBef>
              <a:buNone/>
            </a:pPr>
            <a:r>
              <a:rPr lang="en-US" sz="1200"/>
              <a:t>Assign 4 students per room with a minimum of 3 students if necessary.</a:t>
            </a:r>
          </a:p>
          <a:p>
            <a:pPr marL="0" lvl="1" indent="0">
              <a:spcBef>
                <a:spcPts val="800"/>
              </a:spcBef>
              <a:buNone/>
            </a:pPr>
            <a:endParaRPr lang="en-US" sz="1200"/>
          </a:p>
          <a:p>
            <a:pPr marL="0" lvl="1" indent="0">
              <a:spcBef>
                <a:spcPts val="800"/>
              </a:spcBef>
              <a:buNone/>
            </a:pPr>
            <a:endParaRPr lang="en-US" sz="1200"/>
          </a:p>
          <a:p>
            <a:pPr marL="0" lvl="1" indent="0">
              <a:spcBef>
                <a:spcPts val="800"/>
              </a:spcBef>
              <a:buNone/>
            </a:pPr>
            <a:endParaRPr lang="en-US" sz="1200"/>
          </a:p>
          <a:p>
            <a:pPr marL="0" lvl="1" indent="0">
              <a:spcBef>
                <a:spcPts val="800"/>
              </a:spcBef>
              <a:buNone/>
            </a:pPr>
            <a:br>
              <a:rPr lang="en-US" sz="1200"/>
            </a:br>
            <a:endParaRPr lang="en-US" sz="1200"/>
          </a:p>
        </p:txBody>
      </p:sp>
      <p:sp>
        <p:nvSpPr>
          <p:cNvPr id="44" name="TextBox 43">
            <a:extLst>
              <a:ext uri="{FF2B5EF4-FFF2-40B4-BE49-F238E27FC236}">
                <a16:creationId xmlns:a16="http://schemas.microsoft.com/office/drawing/2014/main" id="{C23CD86B-69F7-4122-8E33-74084AABADF7}"/>
              </a:ext>
            </a:extLst>
          </p:cNvPr>
          <p:cNvSpPr txBox="1"/>
          <p:nvPr/>
        </p:nvSpPr>
        <p:spPr>
          <a:xfrm>
            <a:off x="525710" y="335742"/>
            <a:ext cx="2246449" cy="246221"/>
          </a:xfrm>
          <a:prstGeom prst="rect">
            <a:avLst/>
          </a:prstGeom>
          <a:noFill/>
        </p:spPr>
        <p:txBody>
          <a:bodyPr wrap="none">
            <a:spAutoFit/>
          </a:bodyPr>
          <a:lstStyle/>
          <a:p>
            <a:r>
              <a:rPr lang="en-US" sz="1000" b="1" spc="40" dirty="0">
                <a:solidFill>
                  <a:schemeClr val="accent1">
                    <a:lumMod val="50000"/>
                  </a:schemeClr>
                </a:solidFill>
              </a:rPr>
              <a:t>MODULE 03: LAY OF THE LAND</a:t>
            </a:r>
            <a:endParaRPr lang="en-US" sz="1000" dirty="0">
              <a:solidFill>
                <a:schemeClr val="accent1">
                  <a:lumMod val="50000"/>
                </a:schemeClr>
              </a:solidFill>
            </a:endParaRPr>
          </a:p>
        </p:txBody>
      </p:sp>
      <p:pic>
        <p:nvPicPr>
          <p:cNvPr id="11" name="Picture 10" descr="Graphical user interface, application&#10;&#10;Description automatically generated">
            <a:extLst>
              <a:ext uri="{FF2B5EF4-FFF2-40B4-BE49-F238E27FC236}">
                <a16:creationId xmlns:a16="http://schemas.microsoft.com/office/drawing/2014/main" id="{6A674594-DE42-423E-BE21-DFDB4A95AA8B}"/>
              </a:ext>
            </a:extLst>
          </p:cNvPr>
          <p:cNvPicPr>
            <a:picLocks noChangeAspect="1"/>
          </p:cNvPicPr>
          <p:nvPr/>
        </p:nvPicPr>
        <p:blipFill>
          <a:blip r:embed="rId3"/>
          <a:stretch>
            <a:fillRect/>
          </a:stretch>
        </p:blipFill>
        <p:spPr>
          <a:xfrm>
            <a:off x="4344300" y="540205"/>
            <a:ext cx="7636596" cy="3195249"/>
          </a:xfrm>
          <a:prstGeom prst="rect">
            <a:avLst/>
          </a:prstGeom>
        </p:spPr>
      </p:pic>
      <p:pic>
        <p:nvPicPr>
          <p:cNvPr id="12" name="Picture 11" descr="Graphical user interface, text, application, email&#10;&#10;Description automatically generated">
            <a:extLst>
              <a:ext uri="{FF2B5EF4-FFF2-40B4-BE49-F238E27FC236}">
                <a16:creationId xmlns:a16="http://schemas.microsoft.com/office/drawing/2014/main" id="{007E4CB0-D396-4DB6-91FE-64C2783EEA08}"/>
              </a:ext>
            </a:extLst>
          </p:cNvPr>
          <p:cNvPicPr>
            <a:picLocks noChangeAspect="1"/>
          </p:cNvPicPr>
          <p:nvPr/>
        </p:nvPicPr>
        <p:blipFill>
          <a:blip r:embed="rId4"/>
          <a:stretch>
            <a:fillRect/>
          </a:stretch>
        </p:blipFill>
        <p:spPr>
          <a:xfrm>
            <a:off x="4509814" y="3791726"/>
            <a:ext cx="7217800" cy="2720486"/>
          </a:xfrm>
          <a:prstGeom prst="rect">
            <a:avLst/>
          </a:prstGeom>
        </p:spPr>
      </p:pic>
    </p:spTree>
    <p:extLst>
      <p:ext uri="{BB962C8B-B14F-4D97-AF65-F5344CB8AC3E}">
        <p14:creationId xmlns:p14="http://schemas.microsoft.com/office/powerpoint/2010/main" val="3501179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AC0E6-294C-4D79-9FFE-0653ABF4C255}"/>
              </a:ext>
            </a:extLst>
          </p:cNvPr>
          <p:cNvSpPr>
            <a:spLocks noGrp="1"/>
          </p:cNvSpPr>
          <p:nvPr>
            <p:ph type="title"/>
          </p:nvPr>
        </p:nvSpPr>
        <p:spPr/>
        <p:txBody>
          <a:bodyPr/>
          <a:lstStyle/>
          <a:p>
            <a:pPr>
              <a:spcBef>
                <a:spcPct val="0"/>
              </a:spcBef>
            </a:pPr>
            <a:r>
              <a:rPr lang="en-US">
                <a:solidFill>
                  <a:schemeClr val="accent1"/>
                </a:solidFill>
              </a:rPr>
              <a:t>Timing Breakdown</a:t>
            </a:r>
            <a:endParaRPr lang="en-US" sz="2200" b="1">
              <a:solidFill>
                <a:schemeClr val="accent1"/>
              </a:solidFill>
            </a:endParaRPr>
          </a:p>
        </p:txBody>
      </p:sp>
      <p:sp>
        <p:nvSpPr>
          <p:cNvPr id="9" name="TextBox 8">
            <a:extLst>
              <a:ext uri="{FF2B5EF4-FFF2-40B4-BE49-F238E27FC236}">
                <a16:creationId xmlns:a16="http://schemas.microsoft.com/office/drawing/2014/main" id="{7B5768BF-7A04-49AB-A209-76E05A209690}"/>
              </a:ext>
            </a:extLst>
          </p:cNvPr>
          <p:cNvSpPr txBox="1"/>
          <p:nvPr/>
        </p:nvSpPr>
        <p:spPr>
          <a:xfrm>
            <a:off x="525710" y="335742"/>
            <a:ext cx="2630528" cy="246221"/>
          </a:xfrm>
          <a:prstGeom prst="rect">
            <a:avLst/>
          </a:prstGeom>
          <a:noFill/>
        </p:spPr>
        <p:txBody>
          <a:bodyPr wrap="none">
            <a:spAutoFit/>
          </a:bodyPr>
          <a:lstStyle/>
          <a:p>
            <a:r>
              <a:rPr lang="en-US" sz="1000" b="1" spc="40">
                <a:solidFill>
                  <a:schemeClr val="accent1">
                    <a:lumMod val="50000"/>
                  </a:schemeClr>
                </a:solidFill>
              </a:rPr>
              <a:t>MODULE 03: BUILD YOUR ROADMAP</a:t>
            </a:r>
            <a:endParaRPr lang="en-US" sz="1000">
              <a:solidFill>
                <a:schemeClr val="accent1">
                  <a:lumMod val="50000"/>
                </a:schemeClr>
              </a:solidFill>
            </a:endParaRPr>
          </a:p>
        </p:txBody>
      </p:sp>
      <p:graphicFrame>
        <p:nvGraphicFramePr>
          <p:cNvPr id="13" name="Table 3">
            <a:extLst>
              <a:ext uri="{FF2B5EF4-FFF2-40B4-BE49-F238E27FC236}">
                <a16:creationId xmlns:a16="http://schemas.microsoft.com/office/drawing/2014/main" id="{F0B43009-BCCD-4704-9BF0-28EC7A752C84}"/>
              </a:ext>
            </a:extLst>
          </p:cNvPr>
          <p:cNvGraphicFramePr>
            <a:graphicFrameLocks noGrp="1"/>
          </p:cNvGraphicFramePr>
          <p:nvPr>
            <p:extLst>
              <p:ext uri="{D42A27DB-BD31-4B8C-83A1-F6EECF244321}">
                <p14:modId xmlns:p14="http://schemas.microsoft.com/office/powerpoint/2010/main" val="2276341219"/>
              </p:ext>
            </p:extLst>
          </p:nvPr>
        </p:nvGraphicFramePr>
        <p:xfrm>
          <a:off x="496238" y="1386974"/>
          <a:ext cx="9827421" cy="4969443"/>
        </p:xfrm>
        <a:graphic>
          <a:graphicData uri="http://schemas.openxmlformats.org/drawingml/2006/table">
            <a:tbl>
              <a:tblPr firstRow="1" bandRow="1">
                <a:tableStyleId>{69012ECD-51FC-41F1-AA8D-1B2483CD663E}</a:tableStyleId>
              </a:tblPr>
              <a:tblGrid>
                <a:gridCol w="2719705">
                  <a:extLst>
                    <a:ext uri="{9D8B030D-6E8A-4147-A177-3AD203B41FA5}">
                      <a16:colId xmlns:a16="http://schemas.microsoft.com/office/drawing/2014/main" val="788870214"/>
                    </a:ext>
                  </a:extLst>
                </a:gridCol>
                <a:gridCol w="1283965">
                  <a:extLst>
                    <a:ext uri="{9D8B030D-6E8A-4147-A177-3AD203B41FA5}">
                      <a16:colId xmlns:a16="http://schemas.microsoft.com/office/drawing/2014/main" val="2589177230"/>
                    </a:ext>
                  </a:extLst>
                </a:gridCol>
                <a:gridCol w="424070">
                  <a:extLst>
                    <a:ext uri="{9D8B030D-6E8A-4147-A177-3AD203B41FA5}">
                      <a16:colId xmlns:a16="http://schemas.microsoft.com/office/drawing/2014/main" val="2307741204"/>
                    </a:ext>
                  </a:extLst>
                </a:gridCol>
                <a:gridCol w="4081669">
                  <a:extLst>
                    <a:ext uri="{9D8B030D-6E8A-4147-A177-3AD203B41FA5}">
                      <a16:colId xmlns:a16="http://schemas.microsoft.com/office/drawing/2014/main" val="166407301"/>
                    </a:ext>
                  </a:extLst>
                </a:gridCol>
                <a:gridCol w="1318012">
                  <a:extLst>
                    <a:ext uri="{9D8B030D-6E8A-4147-A177-3AD203B41FA5}">
                      <a16:colId xmlns:a16="http://schemas.microsoft.com/office/drawing/2014/main" val="2454520668"/>
                    </a:ext>
                  </a:extLst>
                </a:gridCol>
              </a:tblGrid>
              <a:tr h="280003">
                <a:tc>
                  <a:txBody>
                    <a:bodyPr/>
                    <a:lstStyle/>
                    <a:p>
                      <a:pPr algn="just"/>
                      <a:r>
                        <a:rPr lang="en-US" sz="1100"/>
                        <a:t>Section</a:t>
                      </a:r>
                    </a:p>
                  </a:txBody>
                  <a:tcPr anchor="ctr">
                    <a:lnL w="12700" cap="flat" cmpd="sng" algn="ctr">
                      <a:noFill/>
                      <a:prstDash val="solid"/>
                      <a:round/>
                      <a:headEnd type="none" w="med" len="med"/>
                      <a:tailEnd type="none" w="med" len="med"/>
                    </a:lnL>
                  </a:tcPr>
                </a:tc>
                <a:tc>
                  <a:txBody>
                    <a:bodyPr/>
                    <a:lstStyle/>
                    <a:p>
                      <a:pPr algn="just"/>
                      <a:r>
                        <a:rPr lang="en-US" sz="1100"/>
                        <a:t>Duration</a:t>
                      </a:r>
                    </a:p>
                  </a:txBody>
                  <a:tcPr anchor="ctr">
                    <a:lnR>
                      <a:noFill/>
                    </a:lnR>
                  </a:tcPr>
                </a:tc>
                <a:tc>
                  <a:txBody>
                    <a:bodyPr/>
                    <a:lstStyle/>
                    <a:p>
                      <a:pPr algn="just"/>
                      <a:endParaRPr lang="en-US" sz="1100"/>
                    </a:p>
                  </a:txBody>
                  <a:tcPr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algn="just"/>
                      <a:r>
                        <a:rPr lang="en-US" sz="1100"/>
                        <a:t>Section</a:t>
                      </a:r>
                    </a:p>
                  </a:txBody>
                  <a:tcPr anchor="ctr">
                    <a:lnL>
                      <a:noFill/>
                    </a:lnL>
                  </a:tcPr>
                </a:tc>
                <a:tc>
                  <a:txBody>
                    <a:bodyPr/>
                    <a:lstStyle/>
                    <a:p>
                      <a:pPr algn="just"/>
                      <a:r>
                        <a:rPr lang="en-US" sz="1100"/>
                        <a:t>Duration</a:t>
                      </a:r>
                    </a:p>
                  </a:txBody>
                  <a:tcPr anchor="ctr"/>
                </a:tc>
                <a:extLst>
                  <a:ext uri="{0D108BD9-81ED-4DB2-BD59-A6C34878D82A}">
                    <a16:rowId xmlns:a16="http://schemas.microsoft.com/office/drawing/2014/main" val="799361008"/>
                  </a:ext>
                </a:extLst>
              </a:tr>
              <a:tr h="383600">
                <a:tc>
                  <a:txBody>
                    <a:bodyPr/>
                    <a:lstStyle/>
                    <a:p>
                      <a:pPr marL="0" algn="l" defTabSz="914400" rtl="0" eaLnBrk="1" latinLnBrk="0" hangingPunct="1"/>
                      <a:r>
                        <a:rPr lang="en-US" sz="1100" kern="1200">
                          <a:solidFill>
                            <a:schemeClr val="tx1"/>
                          </a:solidFill>
                          <a:latin typeface="+mn-lt"/>
                          <a:ea typeface="+mn-ea"/>
                          <a:cs typeface="+mn-cs"/>
                        </a:rPr>
                        <a:t>Welcome back + Did you explore more</a:t>
                      </a:r>
                    </a:p>
                  </a:txBody>
                  <a:tcPr>
                    <a:lnL w="12700" cap="flat" cmpd="sng" algn="ctr">
                      <a:noFill/>
                      <a:prstDash val="solid"/>
                      <a:round/>
                      <a:headEnd type="none" w="med" len="med"/>
                      <a:tailEnd type="none" w="med" len="med"/>
                    </a:lnL>
                    <a:noFill/>
                  </a:tcPr>
                </a:tc>
                <a:tc>
                  <a:txBody>
                    <a:bodyPr/>
                    <a:lstStyle/>
                    <a:p>
                      <a:pPr marL="0" algn="l" defTabSz="914400" rtl="0" eaLnBrk="1" latinLnBrk="0" hangingPunct="1"/>
                      <a:r>
                        <a:rPr lang="en-US" sz="1100" kern="1200" dirty="0">
                          <a:solidFill>
                            <a:schemeClr val="tx1"/>
                          </a:solidFill>
                          <a:latin typeface="+mn-lt"/>
                          <a:ea typeface="+mn-ea"/>
                          <a:cs typeface="+mn-cs"/>
                        </a:rPr>
                        <a:t>5 min</a:t>
                      </a:r>
                    </a:p>
                  </a:txBody>
                  <a:tcPr marL="85866" marR="85866" marT="42933" marB="42933">
                    <a:lnR>
                      <a:noFill/>
                    </a:ln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r>
                        <a:rPr lang="en-US" sz="1100" kern="1200" dirty="0">
                          <a:solidFill>
                            <a:schemeClr val="tx1"/>
                          </a:solidFill>
                          <a:latin typeface="+mn-lt"/>
                          <a:ea typeface="+mn-ea"/>
                          <a:cs typeface="+mn-cs"/>
                        </a:rPr>
                        <a:t>What is a credit score and why is it important</a:t>
                      </a:r>
                    </a:p>
                  </a:txBody>
                  <a:tcPr>
                    <a:lnL>
                      <a:noFill/>
                    </a:lnL>
                    <a:noFill/>
                  </a:tcPr>
                </a:tc>
                <a:tc>
                  <a:txBody>
                    <a:bodyPr/>
                    <a:lstStyle/>
                    <a:p>
                      <a:pPr marL="0" algn="l" defTabSz="914400" rtl="0" eaLnBrk="1" latinLnBrk="0" hangingPunct="1"/>
                      <a:r>
                        <a:rPr lang="en-US" sz="1100" kern="1200" dirty="0">
                          <a:solidFill>
                            <a:schemeClr val="tx1"/>
                          </a:solidFill>
                          <a:latin typeface="+mn-lt"/>
                          <a:ea typeface="+mn-ea"/>
                          <a:cs typeface="+mn-cs"/>
                        </a:rPr>
                        <a:t>1 min</a:t>
                      </a:r>
                    </a:p>
                  </a:txBody>
                  <a:tcPr marL="85866" marR="85866" marT="42933" marB="42933">
                    <a:lnR w="12700" cap="flat" cmpd="sng" algn="ctr">
                      <a:noFill/>
                      <a:prstDash val="solid"/>
                      <a:round/>
                      <a:headEnd type="none" w="med" len="med"/>
                      <a:tailEnd type="none" w="med" len="med"/>
                    </a:lnR>
                    <a:noFill/>
                  </a:tcPr>
                </a:tc>
                <a:extLst>
                  <a:ext uri="{0D108BD9-81ED-4DB2-BD59-A6C34878D82A}">
                    <a16:rowId xmlns:a16="http://schemas.microsoft.com/office/drawing/2014/main" val="1737888409"/>
                  </a:ext>
                </a:extLst>
              </a:tr>
              <a:tr h="383600">
                <a:tc>
                  <a:txBody>
                    <a:bodyPr/>
                    <a:lstStyle/>
                    <a:p>
                      <a:pPr marL="0" algn="l" defTabSz="914400" rtl="0" eaLnBrk="1" latinLnBrk="0" hangingPunct="1"/>
                      <a:r>
                        <a:rPr lang="en-US" sz="1100" kern="1200">
                          <a:solidFill>
                            <a:schemeClr val="tx1"/>
                          </a:solidFill>
                          <a:latin typeface="+mn-lt"/>
                          <a:ea typeface="+mn-ea"/>
                          <a:cs typeface="+mn-cs"/>
                        </a:rPr>
                        <a:t>Recap &amp; intro + Guess the price</a:t>
                      </a:r>
                    </a:p>
                  </a:txBody>
                  <a:tcPr>
                    <a:lnL w="12700" cap="flat" cmpd="sng" algn="ctr">
                      <a:noFill/>
                      <a:prstDash val="solid"/>
                      <a:round/>
                      <a:headEnd type="none" w="med" len="med"/>
                      <a:tailEnd type="none" w="med" len="med"/>
                    </a:lnL>
                    <a:noFill/>
                  </a:tcPr>
                </a:tc>
                <a:tc>
                  <a:txBody>
                    <a:bodyPr/>
                    <a:lstStyle/>
                    <a:p>
                      <a:pPr marL="0" algn="l" defTabSz="914400" rtl="0" eaLnBrk="1" latinLnBrk="0" hangingPunct="1"/>
                      <a:r>
                        <a:rPr lang="en-US" sz="1100" kern="1200" dirty="0">
                          <a:solidFill>
                            <a:schemeClr val="tx1"/>
                          </a:solidFill>
                          <a:latin typeface="+mn-lt"/>
                          <a:ea typeface="+mn-ea"/>
                          <a:cs typeface="+mn-cs"/>
                        </a:rPr>
                        <a:t>7 min</a:t>
                      </a:r>
                    </a:p>
                  </a:txBody>
                  <a:tcPr marL="85866" marR="85866" marT="42933" marB="42933">
                    <a:lnR>
                      <a:noFill/>
                    </a:ln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r>
                        <a:rPr lang="en-US" sz="1100" kern="1200">
                          <a:solidFill>
                            <a:schemeClr val="tx1"/>
                          </a:solidFill>
                          <a:latin typeface="+mn-lt"/>
                          <a:ea typeface="+mn-ea"/>
                          <a:cs typeface="+mn-cs"/>
                        </a:rPr>
                        <a:t>Two friends</a:t>
                      </a:r>
                    </a:p>
                  </a:txBody>
                  <a:tcPr>
                    <a:lnL>
                      <a:noFill/>
                    </a:lnL>
                    <a:noFill/>
                  </a:tcPr>
                </a:tc>
                <a:tc>
                  <a:txBody>
                    <a:bodyPr/>
                    <a:lstStyle/>
                    <a:p>
                      <a:pPr marL="0" algn="l" defTabSz="914400" rtl="0" eaLnBrk="1" latinLnBrk="0" hangingPunct="1"/>
                      <a:r>
                        <a:rPr lang="en-US" sz="1100" kern="1200">
                          <a:solidFill>
                            <a:schemeClr val="tx1"/>
                          </a:solidFill>
                          <a:latin typeface="+mn-lt"/>
                          <a:ea typeface="+mn-ea"/>
                          <a:cs typeface="+mn-cs"/>
                        </a:rPr>
                        <a:t>13 min</a:t>
                      </a:r>
                    </a:p>
                  </a:txBody>
                  <a:tcPr marL="85866" marR="85866" marT="42933" marB="42933">
                    <a:lnR w="12700" cap="flat" cmpd="sng" algn="ctr">
                      <a:noFill/>
                      <a:prstDash val="solid"/>
                      <a:round/>
                      <a:headEnd type="none" w="med" len="med"/>
                      <a:tailEnd type="none" w="med" len="med"/>
                    </a:lnR>
                    <a:noFill/>
                  </a:tcPr>
                </a:tc>
                <a:extLst>
                  <a:ext uri="{0D108BD9-81ED-4DB2-BD59-A6C34878D82A}">
                    <a16:rowId xmlns:a16="http://schemas.microsoft.com/office/drawing/2014/main" val="1790081794"/>
                  </a:ext>
                </a:extLst>
              </a:tr>
              <a:tr h="383600">
                <a:tc>
                  <a:txBody>
                    <a:bodyPr/>
                    <a:lstStyle/>
                    <a:p>
                      <a:pPr marL="0" algn="l" defTabSz="914400" rtl="0" eaLnBrk="1" latinLnBrk="0" hangingPunct="1"/>
                      <a:r>
                        <a:rPr lang="en-US" sz="1100" kern="1200">
                          <a:solidFill>
                            <a:schemeClr val="tx1"/>
                          </a:solidFill>
                          <a:latin typeface="+mn-lt"/>
                          <a:ea typeface="+mn-ea"/>
                          <a:cs typeface="+mn-cs"/>
                        </a:rPr>
                        <a:t>Spend only what you have: Cash</a:t>
                      </a:r>
                    </a:p>
                  </a:txBody>
                  <a:tcPr>
                    <a:lnL w="12700" cap="flat" cmpd="sng" algn="ctr">
                      <a:noFill/>
                      <a:prstDash val="solid"/>
                      <a:round/>
                      <a:headEnd type="none" w="med" len="med"/>
                      <a:tailEnd type="none" w="med" len="med"/>
                    </a:lnL>
                    <a:noFill/>
                  </a:tcPr>
                </a:tc>
                <a:tc>
                  <a:txBody>
                    <a:bodyPr/>
                    <a:lstStyle/>
                    <a:p>
                      <a:pPr marL="0" algn="l" defTabSz="914400" rtl="0" eaLnBrk="1" latinLnBrk="0" hangingPunct="1"/>
                      <a:r>
                        <a:rPr lang="en-US" sz="1100" kern="1200" dirty="0">
                          <a:solidFill>
                            <a:schemeClr val="tx1"/>
                          </a:solidFill>
                          <a:latin typeface="+mn-lt"/>
                          <a:ea typeface="+mn-ea"/>
                          <a:cs typeface="+mn-cs"/>
                        </a:rPr>
                        <a:t>1 min</a:t>
                      </a:r>
                    </a:p>
                  </a:txBody>
                  <a:tcPr marL="85866" marR="85866" marT="42933" marB="42933">
                    <a:lnR>
                      <a:noFill/>
                    </a:ln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r>
                        <a:rPr lang="en-US" sz="1100" kern="1200">
                          <a:solidFill>
                            <a:schemeClr val="tx1"/>
                          </a:solidFill>
                          <a:latin typeface="+mn-lt"/>
                          <a:ea typeface="+mn-ea"/>
                          <a:cs typeface="+mn-cs"/>
                        </a:rPr>
                        <a:t>Loans + Payday loans</a:t>
                      </a:r>
                    </a:p>
                  </a:txBody>
                  <a:tcPr>
                    <a:lnL>
                      <a:noFill/>
                    </a:lnL>
                    <a:noFill/>
                  </a:tcPr>
                </a:tc>
                <a:tc>
                  <a:txBody>
                    <a:bodyPr/>
                    <a:lstStyle/>
                    <a:p>
                      <a:pPr marL="0" algn="l" defTabSz="914400" rtl="0" eaLnBrk="1" latinLnBrk="0" hangingPunct="1"/>
                      <a:r>
                        <a:rPr lang="en-US" sz="1100" kern="1200">
                          <a:solidFill>
                            <a:schemeClr val="tx1"/>
                          </a:solidFill>
                          <a:latin typeface="+mn-lt"/>
                          <a:ea typeface="+mn-ea"/>
                          <a:cs typeface="+mn-cs"/>
                        </a:rPr>
                        <a:t>2 min</a:t>
                      </a:r>
                    </a:p>
                  </a:txBody>
                  <a:tcPr marL="85866" marR="85866" marT="42933" marB="42933">
                    <a:lnR w="12700" cap="flat" cmpd="sng" algn="ctr">
                      <a:noFill/>
                      <a:prstDash val="solid"/>
                      <a:round/>
                      <a:headEnd type="none" w="med" len="med"/>
                      <a:tailEnd type="none" w="med" len="med"/>
                    </a:lnR>
                    <a:noFill/>
                  </a:tcPr>
                </a:tc>
                <a:extLst>
                  <a:ext uri="{0D108BD9-81ED-4DB2-BD59-A6C34878D82A}">
                    <a16:rowId xmlns:a16="http://schemas.microsoft.com/office/drawing/2014/main" val="106712378"/>
                  </a:ext>
                </a:extLst>
              </a:tr>
              <a:tr h="3836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a:solidFill>
                            <a:schemeClr val="tx1"/>
                          </a:solidFill>
                          <a:latin typeface="+mn-lt"/>
                          <a:ea typeface="+mn-ea"/>
                          <a:cs typeface="+mn-cs"/>
                        </a:rPr>
                        <a:t>Credit cards</a:t>
                      </a:r>
                    </a:p>
                  </a:txBody>
                  <a:tcPr>
                    <a:lnL w="12700" cap="flat" cmpd="sng" algn="ctr">
                      <a:noFill/>
                      <a:prstDash val="solid"/>
                      <a:round/>
                      <a:headEnd type="none" w="med" len="med"/>
                      <a:tailEnd type="none" w="med" len="med"/>
                    </a:lnL>
                    <a:noFill/>
                  </a:tcPr>
                </a:tc>
                <a:tc>
                  <a:txBody>
                    <a:bodyPr/>
                    <a:lstStyle/>
                    <a:p>
                      <a:pPr marL="0" algn="l" defTabSz="914400" rtl="0" eaLnBrk="1" latinLnBrk="0" hangingPunct="1"/>
                      <a:r>
                        <a:rPr lang="en-US" sz="1100" kern="1200">
                          <a:solidFill>
                            <a:schemeClr val="tx1"/>
                          </a:solidFill>
                          <a:latin typeface="+mn-lt"/>
                          <a:ea typeface="+mn-ea"/>
                          <a:cs typeface="+mn-cs"/>
                        </a:rPr>
                        <a:t>2 min</a:t>
                      </a:r>
                    </a:p>
                  </a:txBody>
                  <a:tcPr marL="85866" marR="85866" marT="42933" marB="42933">
                    <a:lnR>
                      <a:noFill/>
                    </a:ln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r>
                        <a:rPr lang="en-US" sz="1100" kern="1200">
                          <a:solidFill>
                            <a:schemeClr val="tx1"/>
                          </a:solidFill>
                          <a:latin typeface="+mn-lt"/>
                          <a:ea typeface="+mn-ea"/>
                          <a:cs typeface="+mn-cs"/>
                        </a:rPr>
                        <a:t>Guess the price: Tablet edition</a:t>
                      </a:r>
                    </a:p>
                  </a:txBody>
                  <a:tcPr>
                    <a:lnL>
                      <a:noFill/>
                    </a:lnL>
                    <a:noFill/>
                  </a:tcPr>
                </a:tc>
                <a:tc>
                  <a:txBody>
                    <a:bodyPr/>
                    <a:lstStyle/>
                    <a:p>
                      <a:pPr marL="0" algn="l" defTabSz="914400" rtl="0" eaLnBrk="1" latinLnBrk="0" hangingPunct="1"/>
                      <a:r>
                        <a:rPr lang="en-US" sz="1100" kern="1200">
                          <a:solidFill>
                            <a:schemeClr val="tx1"/>
                          </a:solidFill>
                          <a:latin typeface="+mn-lt"/>
                          <a:ea typeface="+mn-ea"/>
                          <a:cs typeface="+mn-cs"/>
                        </a:rPr>
                        <a:t>5 min</a:t>
                      </a:r>
                    </a:p>
                  </a:txBody>
                  <a:tcPr marL="85866" marR="85866" marT="42933" marB="42933">
                    <a:lnR w="12700" cap="flat" cmpd="sng" algn="ctr">
                      <a:noFill/>
                      <a:prstDash val="solid"/>
                      <a:round/>
                      <a:headEnd type="none" w="med" len="med"/>
                      <a:tailEnd type="none" w="med" len="med"/>
                    </a:lnR>
                    <a:noFill/>
                  </a:tcPr>
                </a:tc>
                <a:extLst>
                  <a:ext uri="{0D108BD9-81ED-4DB2-BD59-A6C34878D82A}">
                    <a16:rowId xmlns:a16="http://schemas.microsoft.com/office/drawing/2014/main" val="1552537243"/>
                  </a:ext>
                </a:extLst>
              </a:tr>
              <a:tr h="383600">
                <a:tc>
                  <a:txBody>
                    <a:bodyPr/>
                    <a:lstStyle/>
                    <a:p>
                      <a:pPr marL="0" algn="l" defTabSz="914400" rtl="0" eaLnBrk="1" latinLnBrk="0" hangingPunct="1"/>
                      <a:r>
                        <a:rPr lang="en-US" sz="1100" kern="1200" dirty="0">
                          <a:solidFill>
                            <a:schemeClr val="tx1"/>
                          </a:solidFill>
                          <a:latin typeface="+mn-lt"/>
                          <a:ea typeface="+mn-ea"/>
                          <a:cs typeface="+mn-cs"/>
                        </a:rPr>
                        <a:t>The power of compound interest: </a:t>
                      </a:r>
                      <a:br>
                        <a:rPr lang="en-US" sz="1100" kern="1200" dirty="0">
                          <a:solidFill>
                            <a:srgbClr val="000000"/>
                          </a:solidFill>
                          <a:latin typeface="+mn-lt"/>
                          <a:ea typeface="+mn-ea"/>
                          <a:cs typeface="+mn-cs"/>
                        </a:rPr>
                      </a:br>
                      <a:r>
                        <a:rPr lang="en-US" sz="1100" kern="1200" dirty="0">
                          <a:solidFill>
                            <a:schemeClr val="tx1"/>
                          </a:solidFill>
                          <a:latin typeface="+mn-lt"/>
                          <a:ea typeface="+mn-ea"/>
                          <a:cs typeface="+mn-cs"/>
                        </a:rPr>
                        <a:t>The compounding penny</a:t>
                      </a:r>
                    </a:p>
                  </a:txBody>
                  <a:tcPr>
                    <a:lnL w="12700" cap="flat" cmpd="sng" algn="ctr">
                      <a:noFill/>
                      <a:prstDash val="solid"/>
                      <a:round/>
                      <a:headEnd type="none" w="med" len="med"/>
                      <a:tailEnd type="none" w="med" len="med"/>
                    </a:lnL>
                    <a:noFill/>
                  </a:tcPr>
                </a:tc>
                <a:tc>
                  <a:txBody>
                    <a:bodyPr/>
                    <a:lstStyle/>
                    <a:p>
                      <a:pPr marL="0" algn="l" defTabSz="914400" rtl="0" eaLnBrk="1" latinLnBrk="0" hangingPunct="1"/>
                      <a:r>
                        <a:rPr lang="en-US" sz="1100" kern="1200" dirty="0">
                          <a:solidFill>
                            <a:schemeClr val="tx1"/>
                          </a:solidFill>
                          <a:latin typeface="+mn-lt"/>
                          <a:ea typeface="+mn-ea"/>
                          <a:cs typeface="+mn-cs"/>
                        </a:rPr>
                        <a:t>2 min</a:t>
                      </a:r>
                    </a:p>
                  </a:txBody>
                  <a:tcPr marL="85866" marR="85866" marT="42933" marB="42933">
                    <a:lnR>
                      <a:noFill/>
                    </a:ln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r>
                        <a:rPr lang="en-US" sz="1100" kern="1200" dirty="0">
                          <a:solidFill>
                            <a:schemeClr val="tx1"/>
                          </a:solidFill>
                          <a:latin typeface="+mn-lt"/>
                          <a:ea typeface="+mn-ea"/>
                          <a:cs typeface="+mn-cs"/>
                        </a:rPr>
                        <a:t>Achievement unlocked + Close + Explore more</a:t>
                      </a:r>
                    </a:p>
                  </a:txBody>
                  <a:tcPr>
                    <a:lnL>
                      <a:noFill/>
                    </a:lnL>
                    <a:noFill/>
                  </a:tcPr>
                </a:tc>
                <a:tc>
                  <a:txBody>
                    <a:bodyPr/>
                    <a:lstStyle/>
                    <a:p>
                      <a:pPr marL="0" algn="l" defTabSz="914400" rtl="0" eaLnBrk="1" latinLnBrk="0" hangingPunct="1"/>
                      <a:r>
                        <a:rPr lang="en-US" sz="1100" kern="1200" dirty="0">
                          <a:solidFill>
                            <a:schemeClr val="tx1"/>
                          </a:solidFill>
                          <a:latin typeface="+mn-lt"/>
                          <a:ea typeface="+mn-ea"/>
                          <a:cs typeface="+mn-cs"/>
                        </a:rPr>
                        <a:t>8 min</a:t>
                      </a:r>
                    </a:p>
                  </a:txBody>
                  <a:tcPr marL="85866" marR="85866" marT="42933" marB="42933">
                    <a:lnR w="12700" cap="flat" cmpd="sng" algn="ctr">
                      <a:noFill/>
                      <a:prstDash val="solid"/>
                      <a:round/>
                      <a:headEnd type="none" w="med" len="med"/>
                      <a:tailEnd type="none" w="med" len="med"/>
                    </a:lnR>
                    <a:noFill/>
                  </a:tcPr>
                </a:tc>
                <a:extLst>
                  <a:ext uri="{0D108BD9-81ED-4DB2-BD59-A6C34878D82A}">
                    <a16:rowId xmlns:a16="http://schemas.microsoft.com/office/drawing/2014/main" val="4234393397"/>
                  </a:ext>
                </a:extLst>
              </a:tr>
              <a:tr h="383600">
                <a:tc>
                  <a:txBody>
                    <a:bodyPr/>
                    <a:lstStyle/>
                    <a:p>
                      <a:pPr marL="0" algn="l" defTabSz="914400" rtl="0" eaLnBrk="1" latinLnBrk="0" hangingPunct="1"/>
                      <a:r>
                        <a:rPr lang="en-US" sz="1100" kern="1200" dirty="0">
                          <a:solidFill>
                            <a:schemeClr val="tx1"/>
                          </a:solidFill>
                          <a:latin typeface="+mn-lt"/>
                          <a:ea typeface="+mn-ea"/>
                          <a:cs typeface="+mn-cs"/>
                        </a:rPr>
                        <a:t>The power of compound interest: </a:t>
                      </a:r>
                      <a:br>
                        <a:rPr lang="en-US" sz="1100" kern="1200" dirty="0">
                          <a:solidFill>
                            <a:srgbClr val="000000"/>
                          </a:solidFill>
                          <a:latin typeface="+mn-lt"/>
                          <a:ea typeface="+mn-ea"/>
                          <a:cs typeface="+mn-cs"/>
                        </a:rPr>
                      </a:br>
                      <a:r>
                        <a:rPr lang="en-US" sz="1100" kern="1200" dirty="0">
                          <a:solidFill>
                            <a:schemeClr val="tx1"/>
                          </a:solidFill>
                          <a:latin typeface="+mn-lt"/>
                          <a:ea typeface="+mn-ea"/>
                          <a:cs typeface="+mn-cs"/>
                        </a:rPr>
                        <a:t>friend and foe + Credit card example</a:t>
                      </a:r>
                    </a:p>
                  </a:txBody>
                  <a:tcPr>
                    <a:lnL w="12700" cap="flat" cmpd="sng" algn="ctr">
                      <a:noFill/>
                      <a:prstDash val="solid"/>
                      <a:round/>
                      <a:headEnd type="none" w="med" len="med"/>
                      <a:tailEnd type="none" w="med" len="med"/>
                    </a:lnL>
                    <a:noFill/>
                  </a:tcPr>
                </a:tc>
                <a:tc>
                  <a:txBody>
                    <a:bodyPr/>
                    <a:lstStyle/>
                    <a:p>
                      <a:pPr marL="0" algn="l" defTabSz="914400" rtl="0" eaLnBrk="1" latinLnBrk="0" hangingPunct="1"/>
                      <a:r>
                        <a:rPr lang="en-US" sz="1100" kern="1200" dirty="0">
                          <a:solidFill>
                            <a:schemeClr val="tx1"/>
                          </a:solidFill>
                          <a:latin typeface="+mn-lt"/>
                          <a:ea typeface="+mn-ea"/>
                          <a:cs typeface="+mn-cs"/>
                        </a:rPr>
                        <a:t>5 min</a:t>
                      </a:r>
                    </a:p>
                  </a:txBody>
                  <a:tcPr marL="85866" marR="85866" marT="42933" marB="42933">
                    <a:lnR>
                      <a:noFill/>
                    </a:ln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a:p>
                  </a:txBody>
                  <a:tcPr>
                    <a:lnL>
                      <a:noFill/>
                    </a:lnL>
                    <a:noFill/>
                  </a:tcPr>
                </a:tc>
                <a:tc>
                  <a:txBody>
                    <a:bodyPr/>
                    <a:lstStyle/>
                    <a:p>
                      <a:endParaRPr lang="en-US" dirty="0"/>
                    </a:p>
                  </a:txBody>
                  <a:tcPr marL="85866" marR="85866" marT="42933" marB="42933">
                    <a:lnR w="12700" cap="flat" cmpd="sng" algn="ctr">
                      <a:noFill/>
                      <a:prstDash val="solid"/>
                      <a:round/>
                      <a:headEnd type="none" w="med" len="med"/>
                      <a:tailEnd type="none" w="med" len="med"/>
                    </a:lnR>
                    <a:noFill/>
                  </a:tcPr>
                </a:tc>
                <a:extLst>
                  <a:ext uri="{0D108BD9-81ED-4DB2-BD59-A6C34878D82A}">
                    <a16:rowId xmlns:a16="http://schemas.microsoft.com/office/drawing/2014/main" val="3258768317"/>
                  </a:ext>
                </a:extLst>
              </a:tr>
              <a:tr h="383600">
                <a:tc>
                  <a:txBody>
                    <a:bodyPr/>
                    <a:lstStyle/>
                    <a:p>
                      <a:endParaRPr lang="en-US" sz="1100"/>
                    </a:p>
                  </a:txBody>
                  <a:tcPr>
                    <a:lnL w="12700" cap="flat" cmpd="sng" algn="ctr">
                      <a:noFill/>
                      <a:prstDash val="solid"/>
                      <a:round/>
                      <a:headEnd type="none" w="med" len="med"/>
                      <a:tailEnd type="none" w="med" len="med"/>
                    </a:lnL>
                    <a:lnB w="6350" cap="flat" cmpd="sng" algn="ctr">
                      <a:noFill/>
                      <a:prstDash val="solid"/>
                      <a:miter lim="800000"/>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a:p>
                  </a:txBody>
                  <a:tcPr>
                    <a:lnR>
                      <a:noFill/>
                    </a:lnR>
                    <a:lnB w="6350" cap="flat" cmpd="sng" algn="ctr">
                      <a:noFill/>
                      <a:prstDash val="solid"/>
                      <a:miter lim="800000"/>
                    </a:lnB>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B w="6350" cap="flat" cmpd="sng" algn="ctr">
                      <a:noFill/>
                      <a:prstDash val="solid"/>
                      <a:miter lim="800000"/>
                    </a:lnB>
                    <a:noFill/>
                  </a:tcPr>
                </a:tc>
                <a:tc>
                  <a:txBody>
                    <a:bodyPr/>
                    <a:lstStyle/>
                    <a:p>
                      <a:endParaRPr lang="en-US" sz="1100"/>
                    </a:p>
                  </a:txBody>
                  <a:tcPr>
                    <a:lnR w="12700" cap="flat" cmpd="sng" algn="ctr">
                      <a:noFill/>
                      <a:prstDash val="solid"/>
                      <a:round/>
                      <a:headEnd type="none" w="med" len="med"/>
                      <a:tailEnd type="none" w="med" len="med"/>
                    </a:lnR>
                    <a:lnB w="6350" cap="flat" cmpd="sng" algn="ctr">
                      <a:noFill/>
                      <a:prstDash val="solid"/>
                      <a:miter lim="800000"/>
                    </a:lnB>
                    <a:noFill/>
                  </a:tcPr>
                </a:tc>
                <a:extLst>
                  <a:ext uri="{0D108BD9-81ED-4DB2-BD59-A6C34878D82A}">
                    <a16:rowId xmlns:a16="http://schemas.microsoft.com/office/drawing/2014/main" val="2228607279"/>
                  </a:ext>
                </a:extLst>
              </a:tr>
              <a:tr h="3836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0">
                        <a:solidFill>
                          <a:schemeClr val="tx1"/>
                        </a:solidFill>
                      </a:endParaRPr>
                    </a:p>
                  </a:txBody>
                  <a:tcPr>
                    <a:lnL w="12700" cap="flat" cmpd="sng" algn="ctr">
                      <a:noFill/>
                      <a:prstDash val="solid"/>
                      <a:round/>
                      <a:headEnd type="none" w="med" len="med"/>
                      <a:tailEnd type="none" w="med" len="med"/>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w="12700" cap="flat" cmpd="sng" algn="ctr">
                      <a:no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1053563030"/>
                  </a:ext>
                </a:extLst>
              </a:tr>
              <a:tr h="383600">
                <a:tc>
                  <a:txBody>
                    <a:bodyPr/>
                    <a:lstStyle/>
                    <a:p>
                      <a:endParaRPr lang="en-US" sz="1100" b="0">
                        <a:solidFill>
                          <a:schemeClr val="tx1"/>
                        </a:solidFill>
                      </a:endParaRPr>
                    </a:p>
                  </a:txBody>
                  <a:tcPr>
                    <a:lnL w="12700" cap="flat" cmpd="sng" algn="ctr">
                      <a:noFill/>
                      <a:prstDash val="solid"/>
                      <a:round/>
                      <a:headEnd type="none" w="med" len="med"/>
                      <a:tailEnd type="none" w="med" len="med"/>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b="0">
                        <a:solidFill>
                          <a:schemeClr val="tx1"/>
                        </a:solidFill>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dirty="0"/>
                    </a:p>
                  </a:txBody>
                  <a:tcPr>
                    <a:lnL>
                      <a:noFill/>
                    </a:lnL>
                    <a:lnR w="12700" cap="flat" cmpd="sng" algn="ctr">
                      <a:no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426026281"/>
                  </a:ext>
                </a:extLst>
              </a:tr>
              <a:tr h="383600">
                <a:tc>
                  <a:txBody>
                    <a:bodyPr/>
                    <a:lstStyle/>
                    <a:p>
                      <a:endParaRPr lang="en-US" sz="1100" b="0">
                        <a:solidFill>
                          <a:schemeClr val="tx1"/>
                        </a:solidFill>
                      </a:endParaRPr>
                    </a:p>
                  </a:txBody>
                  <a:tcPr>
                    <a:lnL w="12700" cap="flat" cmpd="sng" algn="ctr">
                      <a:noFill/>
                      <a:prstDash val="solid"/>
                      <a:round/>
                      <a:headEnd type="none" w="med" len="med"/>
                      <a:tailEnd type="none" w="med" len="med"/>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w="12700" cap="flat" cmpd="sng" algn="ctr">
                      <a:no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963695300"/>
                  </a:ext>
                </a:extLst>
              </a:tr>
              <a:tr h="383600">
                <a:tc>
                  <a:txBody>
                    <a:bodyPr/>
                    <a:lstStyle/>
                    <a:p>
                      <a:endParaRPr lang="en-US" sz="1100" b="0">
                        <a:solidFill>
                          <a:schemeClr val="tx1"/>
                        </a:solidFill>
                      </a:endParaRPr>
                    </a:p>
                  </a:txBody>
                  <a:tcPr>
                    <a:lnL w="12700" cap="flat" cmpd="sng" algn="ctr">
                      <a:noFill/>
                      <a:prstDash val="solid"/>
                      <a:round/>
                      <a:headEnd type="none" w="med" len="med"/>
                      <a:tailEnd type="none" w="med" len="med"/>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w="12700" cap="flat" cmpd="sng" algn="ctr">
                      <a:no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38923142"/>
                  </a:ext>
                </a:extLst>
              </a:tr>
              <a:tr h="383600">
                <a:tc>
                  <a:txBody>
                    <a:bodyPr/>
                    <a:lstStyle/>
                    <a:p>
                      <a:endParaRPr lang="en-US" sz="1100" b="0">
                        <a:solidFill>
                          <a:schemeClr val="tx1"/>
                        </a:solidFill>
                      </a:endParaRPr>
                    </a:p>
                  </a:txBody>
                  <a:tcPr>
                    <a:lnL w="12700" cap="flat" cmpd="sng" algn="ctr">
                      <a:noFill/>
                      <a:prstDash val="solid"/>
                      <a:round/>
                      <a:headEnd type="none" w="med" len="med"/>
                      <a:tailEnd type="none" w="med" len="med"/>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dirty="0"/>
                    </a:p>
                  </a:txBody>
                  <a:tcPr>
                    <a:lnL>
                      <a:noFill/>
                    </a:lnL>
                    <a:lnR w="12700" cap="flat" cmpd="sng" algn="ctr">
                      <a:no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3815386958"/>
                  </a:ext>
                </a:extLst>
              </a:tr>
            </a:tbl>
          </a:graphicData>
        </a:graphic>
      </p:graphicFrame>
    </p:spTree>
    <p:extLst>
      <p:ext uri="{BB962C8B-B14F-4D97-AF65-F5344CB8AC3E}">
        <p14:creationId xmlns:p14="http://schemas.microsoft.com/office/powerpoint/2010/main" val="4214101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5679EE"/>
            </a:gs>
            <a:gs pos="76000">
              <a:srgbClr val="3757C1"/>
            </a:gs>
          </a:gsLst>
          <a:lin ang="2700000" scaled="1"/>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B29684D-101F-4F9D-A526-10D4600D543F}"/>
              </a:ext>
            </a:extLst>
          </p:cNvPr>
          <p:cNvPicPr>
            <a:picLocks noChangeAspect="1"/>
          </p:cNvPicPr>
          <p:nvPr/>
        </p:nvPicPr>
        <p:blipFill>
          <a:blip r:embed="rId3"/>
          <a:stretch>
            <a:fillRect/>
          </a:stretch>
        </p:blipFill>
        <p:spPr>
          <a:xfrm>
            <a:off x="0" y="1"/>
            <a:ext cx="12192000" cy="6857999"/>
          </a:xfrm>
          <a:prstGeom prst="rect">
            <a:avLst/>
          </a:prstGeom>
        </p:spPr>
      </p:pic>
      <p:sp>
        <p:nvSpPr>
          <p:cNvPr id="448" name="Rectangle 447">
            <a:extLst>
              <a:ext uri="{FF2B5EF4-FFF2-40B4-BE49-F238E27FC236}">
                <a16:creationId xmlns:a16="http://schemas.microsoft.com/office/drawing/2014/main" id="{4E2153B2-C64A-BB45-A19D-B5E7392E9E78}"/>
              </a:ext>
            </a:extLst>
          </p:cNvPr>
          <p:cNvSpPr/>
          <p:nvPr/>
        </p:nvSpPr>
        <p:spPr>
          <a:xfrm>
            <a:off x="6978963" y="1306057"/>
            <a:ext cx="2294577"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49" name="TextBox 448">
            <a:extLst>
              <a:ext uri="{FF2B5EF4-FFF2-40B4-BE49-F238E27FC236}">
                <a16:creationId xmlns:a16="http://schemas.microsoft.com/office/drawing/2014/main" id="{BB03822A-C448-864F-A088-59FD450CF1E2}"/>
              </a:ext>
            </a:extLst>
          </p:cNvPr>
          <p:cNvSpPr txBox="1"/>
          <p:nvPr/>
        </p:nvSpPr>
        <p:spPr>
          <a:xfrm>
            <a:off x="7102397" y="1319762"/>
            <a:ext cx="4323959" cy="1631216"/>
          </a:xfrm>
          <a:prstGeom prst="rect">
            <a:avLst/>
          </a:prstGeom>
          <a:noFill/>
        </p:spPr>
        <p:txBody>
          <a:bodyPr wrap="square" lIns="0" tIns="0" rIns="0" bIns="0" rtlCol="0">
            <a:spAutoFit/>
          </a:bodyPr>
          <a:lstStyle/>
          <a:p>
            <a:pPr algn="l">
              <a:spcAft>
                <a:spcPts val="1200"/>
              </a:spcAft>
            </a:pPr>
            <a:r>
              <a:rPr lang="en-US" sz="3200" b="1">
                <a:solidFill>
                  <a:srgbClr val="2C4AAA"/>
                </a:solidFill>
              </a:rPr>
              <a:t>Welcome!</a:t>
            </a:r>
          </a:p>
          <a:p>
            <a:pPr>
              <a:spcAft>
                <a:spcPts val="1200"/>
              </a:spcAft>
            </a:pPr>
            <a:r>
              <a:rPr lang="en-US" sz="3200" kern="100">
                <a:solidFill>
                  <a:schemeClr val="bg1"/>
                </a:solidFill>
                <a:latin typeface="+mj-lt"/>
              </a:rPr>
              <a:t>   I’m excited </a:t>
            </a:r>
            <a:br>
              <a:rPr lang="en-US" sz="3200" kern="100">
                <a:solidFill>
                  <a:schemeClr val="bg1"/>
                </a:solidFill>
                <a:latin typeface="+mj-lt"/>
              </a:rPr>
            </a:br>
            <a:r>
              <a:rPr lang="en-US" sz="3200" kern="100">
                <a:solidFill>
                  <a:schemeClr val="bg1"/>
                </a:solidFill>
                <a:latin typeface="+mj-lt"/>
              </a:rPr>
              <a:t>   you’re here!   </a:t>
            </a:r>
          </a:p>
        </p:txBody>
      </p:sp>
      <p:sp>
        <p:nvSpPr>
          <p:cNvPr id="35" name="Rectangle 34">
            <a:extLst>
              <a:ext uri="{FF2B5EF4-FFF2-40B4-BE49-F238E27FC236}">
                <a16:creationId xmlns:a16="http://schemas.microsoft.com/office/drawing/2014/main" id="{53E837AA-363A-475A-A64E-A6C2D16E25DB}"/>
              </a:ext>
            </a:extLst>
          </p:cNvPr>
          <p:cNvSpPr/>
          <p:nvPr/>
        </p:nvSpPr>
        <p:spPr>
          <a:xfrm>
            <a:off x="7260038" y="3389175"/>
            <a:ext cx="3599575" cy="2092881"/>
          </a:xfrm>
          <a:prstGeom prst="rect">
            <a:avLst/>
          </a:prstGeom>
        </p:spPr>
        <p:txBody>
          <a:bodyPr wrap="none">
            <a:spAutoFit/>
          </a:bodyPr>
          <a:lstStyle/>
          <a:p>
            <a:pPr marL="465138" indent="-465138">
              <a:spcBef>
                <a:spcPts val="1800"/>
              </a:spcBef>
            </a:pPr>
            <a:r>
              <a:rPr lang="en-US" sz="2000" kern="100">
                <a:solidFill>
                  <a:schemeClr val="bg1"/>
                </a:solidFill>
                <a:latin typeface="Fidelity Sans" panose="020B0503030202020204" pitchFamily="34" charset="0"/>
              </a:rPr>
              <a:t>01   Camera on if you can</a:t>
            </a:r>
          </a:p>
          <a:p>
            <a:pPr marL="465138" indent="-465138">
              <a:spcBef>
                <a:spcPts val="1800"/>
              </a:spcBef>
            </a:pPr>
            <a:r>
              <a:rPr lang="en-US" sz="2000" kern="100">
                <a:solidFill>
                  <a:schemeClr val="bg1"/>
                </a:solidFill>
                <a:latin typeface="Fidelity Sans" panose="020B0503030202020204" pitchFamily="34" charset="0"/>
              </a:rPr>
              <a:t>02   Mic on mute until </a:t>
            </a:r>
            <a:br>
              <a:rPr lang="en-US" sz="2000" kern="100">
                <a:solidFill>
                  <a:schemeClr val="bg1"/>
                </a:solidFill>
                <a:latin typeface="Fidelity Sans" panose="020B0503030202020204" pitchFamily="34" charset="0"/>
              </a:rPr>
            </a:br>
            <a:r>
              <a:rPr lang="en-US" sz="2000" kern="100">
                <a:solidFill>
                  <a:schemeClr val="bg1"/>
                </a:solidFill>
                <a:latin typeface="Fidelity Sans" panose="020B0503030202020204" pitchFamily="34" charset="0"/>
              </a:rPr>
              <a:t>you're ready to share</a:t>
            </a:r>
          </a:p>
          <a:p>
            <a:pPr marL="465138" indent="-465138">
              <a:spcBef>
                <a:spcPts val="1800"/>
              </a:spcBef>
            </a:pPr>
            <a:r>
              <a:rPr lang="en-US" sz="2000" kern="100">
                <a:solidFill>
                  <a:schemeClr val="bg1"/>
                </a:solidFill>
                <a:latin typeface="Fidelity Sans" panose="020B0503030202020204" pitchFamily="34" charset="0"/>
              </a:rPr>
              <a:t>03   Grab a pen and paper </a:t>
            </a:r>
            <a:br>
              <a:rPr lang="en-US" sz="2000" kern="100">
                <a:solidFill>
                  <a:schemeClr val="bg1"/>
                </a:solidFill>
                <a:latin typeface="Fidelity Sans" panose="020B0503030202020204" pitchFamily="34" charset="0"/>
              </a:rPr>
            </a:br>
            <a:r>
              <a:rPr lang="en-US" sz="2000" kern="100">
                <a:solidFill>
                  <a:schemeClr val="bg1"/>
                </a:solidFill>
                <a:latin typeface="Fidelity Sans" panose="020B0503030202020204" pitchFamily="34" charset="0"/>
              </a:rPr>
              <a:t>or open a new document</a:t>
            </a:r>
          </a:p>
        </p:txBody>
      </p:sp>
      <p:grpSp>
        <p:nvGrpSpPr>
          <p:cNvPr id="9" name="Group 8">
            <a:extLst>
              <a:ext uri="{FF2B5EF4-FFF2-40B4-BE49-F238E27FC236}">
                <a16:creationId xmlns:a16="http://schemas.microsoft.com/office/drawing/2014/main" id="{2AAAC0CD-0C9C-4C63-AAEA-AAE4B01F2FE8}"/>
              </a:ext>
            </a:extLst>
          </p:cNvPr>
          <p:cNvGrpSpPr/>
          <p:nvPr/>
        </p:nvGrpSpPr>
        <p:grpSpPr>
          <a:xfrm>
            <a:off x="-119920" y="850958"/>
            <a:ext cx="1993692" cy="593034"/>
            <a:chOff x="-119920" y="850958"/>
            <a:chExt cx="1993692" cy="593034"/>
          </a:xfrm>
        </p:grpSpPr>
        <p:sp>
          <p:nvSpPr>
            <p:cNvPr id="18" name="Freeform 5">
              <a:extLst>
                <a:ext uri="{FF2B5EF4-FFF2-40B4-BE49-F238E27FC236}">
                  <a16:creationId xmlns:a16="http://schemas.microsoft.com/office/drawing/2014/main" id="{9A4594F8-DDBE-4899-B450-6FD0CFCD9317}"/>
                </a:ext>
              </a:extLst>
            </p:cNvPr>
            <p:cNvSpPr>
              <a:spLocks/>
            </p:cNvSpPr>
            <p:nvPr/>
          </p:nvSpPr>
          <p:spPr bwMode="auto">
            <a:xfrm>
              <a:off x="-119920" y="1291284"/>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6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19" name="Freeform 5">
              <a:extLst>
                <a:ext uri="{FF2B5EF4-FFF2-40B4-BE49-F238E27FC236}">
                  <a16:creationId xmlns:a16="http://schemas.microsoft.com/office/drawing/2014/main" id="{0C9A1A1D-8EF5-46ED-BF7D-9CA4F6F6CEF4}"/>
                </a:ext>
              </a:extLst>
            </p:cNvPr>
            <p:cNvSpPr>
              <a:spLocks/>
            </p:cNvSpPr>
            <p:nvPr/>
          </p:nvSpPr>
          <p:spPr bwMode="auto">
            <a:xfrm>
              <a:off x="-119920" y="1071121"/>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3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20" name="Freeform 5">
              <a:extLst>
                <a:ext uri="{FF2B5EF4-FFF2-40B4-BE49-F238E27FC236}">
                  <a16:creationId xmlns:a16="http://schemas.microsoft.com/office/drawing/2014/main" id="{52DB0ADB-46A6-4104-94EF-279D9B3E7369}"/>
                </a:ext>
              </a:extLst>
            </p:cNvPr>
            <p:cNvSpPr>
              <a:spLocks/>
            </p:cNvSpPr>
            <p:nvPr/>
          </p:nvSpPr>
          <p:spPr bwMode="auto">
            <a:xfrm>
              <a:off x="-119920" y="850958"/>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accent3"/>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grpSp>
      <p:sp>
        <p:nvSpPr>
          <p:cNvPr id="22" name="Freeform 20">
            <a:extLst>
              <a:ext uri="{FF2B5EF4-FFF2-40B4-BE49-F238E27FC236}">
                <a16:creationId xmlns:a16="http://schemas.microsoft.com/office/drawing/2014/main" id="{8999AB42-C938-4A7B-997B-DFB5746314EC}"/>
              </a:ext>
            </a:extLst>
          </p:cNvPr>
          <p:cNvSpPr>
            <a:spLocks noEditPoints="1"/>
          </p:cNvSpPr>
          <p:nvPr/>
        </p:nvSpPr>
        <p:spPr bwMode="auto">
          <a:xfrm>
            <a:off x="5571157" y="1183979"/>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22">
            <a:extLst>
              <a:ext uri="{FF2B5EF4-FFF2-40B4-BE49-F238E27FC236}">
                <a16:creationId xmlns:a16="http://schemas.microsoft.com/office/drawing/2014/main" id="{86176250-471E-4017-9207-3140C991D01E}"/>
              </a:ext>
            </a:extLst>
          </p:cNvPr>
          <p:cNvSpPr>
            <a:spLocks noEditPoints="1"/>
          </p:cNvSpPr>
          <p:nvPr/>
        </p:nvSpPr>
        <p:spPr bwMode="auto">
          <a:xfrm rot="780693">
            <a:off x="6586604" y="5566462"/>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21">
            <a:extLst>
              <a:ext uri="{FF2B5EF4-FFF2-40B4-BE49-F238E27FC236}">
                <a16:creationId xmlns:a16="http://schemas.microsoft.com/office/drawing/2014/main" id="{A66DCA01-BA90-49DC-A13C-480E06912098}"/>
              </a:ext>
            </a:extLst>
          </p:cNvPr>
          <p:cNvSpPr>
            <a:spLocks noEditPoints="1"/>
          </p:cNvSpPr>
          <p:nvPr/>
        </p:nvSpPr>
        <p:spPr bwMode="auto">
          <a:xfrm rot="20932842">
            <a:off x="4853339" y="773206"/>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21">
            <a:extLst>
              <a:ext uri="{FF2B5EF4-FFF2-40B4-BE49-F238E27FC236}">
                <a16:creationId xmlns:a16="http://schemas.microsoft.com/office/drawing/2014/main" id="{122DDAC9-128F-4A4D-B14E-C145A8D89B18}"/>
              </a:ext>
            </a:extLst>
          </p:cNvPr>
          <p:cNvSpPr>
            <a:spLocks noEditPoints="1"/>
          </p:cNvSpPr>
          <p:nvPr/>
        </p:nvSpPr>
        <p:spPr bwMode="auto">
          <a:xfrm rot="1317634">
            <a:off x="11316047" y="639459"/>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6" name="Group 25">
            <a:extLst>
              <a:ext uri="{FF2B5EF4-FFF2-40B4-BE49-F238E27FC236}">
                <a16:creationId xmlns:a16="http://schemas.microsoft.com/office/drawing/2014/main" id="{4D1F546E-3C7B-4BBF-82DA-7F136509B77A}"/>
              </a:ext>
            </a:extLst>
          </p:cNvPr>
          <p:cNvGrpSpPr>
            <a:grpSpLocks noChangeAspect="1"/>
          </p:cNvGrpSpPr>
          <p:nvPr/>
        </p:nvGrpSpPr>
        <p:grpSpPr bwMode="auto">
          <a:xfrm>
            <a:off x="10951552" y="5635042"/>
            <a:ext cx="1236663" cy="1236663"/>
            <a:chOff x="3453" y="1773"/>
            <a:chExt cx="779" cy="779"/>
          </a:xfrm>
        </p:grpSpPr>
        <p:sp>
          <p:nvSpPr>
            <p:cNvPr id="27" name="Line 26">
              <a:extLst>
                <a:ext uri="{FF2B5EF4-FFF2-40B4-BE49-F238E27FC236}">
                  <a16:creationId xmlns:a16="http://schemas.microsoft.com/office/drawing/2014/main" id="{C36097B6-FD72-4E74-9EC6-264CFD058E1F}"/>
                </a:ext>
              </a:extLst>
            </p:cNvPr>
            <p:cNvSpPr>
              <a:spLocks noChangeShapeType="1"/>
            </p:cNvSpPr>
            <p:nvPr/>
          </p:nvSpPr>
          <p:spPr bwMode="auto">
            <a:xfrm flipV="1">
              <a:off x="3453" y="1773"/>
              <a:ext cx="449" cy="449"/>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Line 27">
              <a:extLst>
                <a:ext uri="{FF2B5EF4-FFF2-40B4-BE49-F238E27FC236}">
                  <a16:creationId xmlns:a16="http://schemas.microsoft.com/office/drawing/2014/main" id="{000AF5A8-FCC5-460C-9562-7A2090D3A052}"/>
                </a:ext>
              </a:extLst>
            </p:cNvPr>
            <p:cNvSpPr>
              <a:spLocks noChangeShapeType="1"/>
            </p:cNvSpPr>
            <p:nvPr/>
          </p:nvSpPr>
          <p:spPr bwMode="auto">
            <a:xfrm flipV="1">
              <a:off x="3453" y="1773"/>
              <a:ext cx="287" cy="28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Line 28">
              <a:extLst>
                <a:ext uri="{FF2B5EF4-FFF2-40B4-BE49-F238E27FC236}">
                  <a16:creationId xmlns:a16="http://schemas.microsoft.com/office/drawing/2014/main" id="{4903A1B9-A9AB-407C-A42E-E37F5C499698}"/>
                </a:ext>
              </a:extLst>
            </p:cNvPr>
            <p:cNvSpPr>
              <a:spLocks noChangeShapeType="1"/>
            </p:cNvSpPr>
            <p:nvPr/>
          </p:nvSpPr>
          <p:spPr bwMode="auto">
            <a:xfrm flipV="1">
              <a:off x="3453" y="1773"/>
              <a:ext cx="122" cy="122"/>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Line 29">
              <a:extLst>
                <a:ext uri="{FF2B5EF4-FFF2-40B4-BE49-F238E27FC236}">
                  <a16:creationId xmlns:a16="http://schemas.microsoft.com/office/drawing/2014/main" id="{DBE97042-7B6C-4212-A32B-21D9BF394AC5}"/>
                </a:ext>
              </a:extLst>
            </p:cNvPr>
            <p:cNvSpPr>
              <a:spLocks noChangeShapeType="1"/>
            </p:cNvSpPr>
            <p:nvPr/>
          </p:nvSpPr>
          <p:spPr bwMode="auto">
            <a:xfrm flipV="1">
              <a:off x="3778" y="2098"/>
              <a:ext cx="454" cy="45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Line 30">
              <a:extLst>
                <a:ext uri="{FF2B5EF4-FFF2-40B4-BE49-F238E27FC236}">
                  <a16:creationId xmlns:a16="http://schemas.microsoft.com/office/drawing/2014/main" id="{54300041-0588-4351-AC95-573955539896}"/>
                </a:ext>
              </a:extLst>
            </p:cNvPr>
            <p:cNvSpPr>
              <a:spLocks noChangeShapeType="1"/>
            </p:cNvSpPr>
            <p:nvPr/>
          </p:nvSpPr>
          <p:spPr bwMode="auto">
            <a:xfrm flipH="1">
              <a:off x="3615" y="1935"/>
              <a:ext cx="617" cy="617"/>
            </a:xfrm>
            <a:prstGeom prst="line">
              <a:avLst/>
            </a:prstGeom>
            <a:noFill/>
            <a:ln w="381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Line 31">
              <a:extLst>
                <a:ext uri="{FF2B5EF4-FFF2-40B4-BE49-F238E27FC236}">
                  <a16:creationId xmlns:a16="http://schemas.microsoft.com/office/drawing/2014/main" id="{859977C3-C200-4035-BF41-3B07F803FC22}"/>
                </a:ext>
              </a:extLst>
            </p:cNvPr>
            <p:cNvSpPr>
              <a:spLocks noChangeShapeType="1"/>
            </p:cNvSpPr>
            <p:nvPr/>
          </p:nvSpPr>
          <p:spPr bwMode="auto">
            <a:xfrm flipV="1">
              <a:off x="3943" y="2260"/>
              <a:ext cx="289" cy="292"/>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Line 34">
              <a:extLst>
                <a:ext uri="{FF2B5EF4-FFF2-40B4-BE49-F238E27FC236}">
                  <a16:creationId xmlns:a16="http://schemas.microsoft.com/office/drawing/2014/main" id="{FB10DEB2-2457-47D4-9B08-B57CB3FF5054}"/>
                </a:ext>
              </a:extLst>
            </p:cNvPr>
            <p:cNvSpPr>
              <a:spLocks noChangeShapeType="1"/>
            </p:cNvSpPr>
            <p:nvPr/>
          </p:nvSpPr>
          <p:spPr bwMode="auto">
            <a:xfrm flipV="1">
              <a:off x="4108" y="2428"/>
              <a:ext cx="124" cy="12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Line 35">
              <a:extLst>
                <a:ext uri="{FF2B5EF4-FFF2-40B4-BE49-F238E27FC236}">
                  <a16:creationId xmlns:a16="http://schemas.microsoft.com/office/drawing/2014/main" id="{FD8D0681-5163-46DD-AF66-707F4D62307A}"/>
                </a:ext>
              </a:extLst>
            </p:cNvPr>
            <p:cNvSpPr>
              <a:spLocks noChangeShapeType="1"/>
            </p:cNvSpPr>
            <p:nvPr/>
          </p:nvSpPr>
          <p:spPr bwMode="auto">
            <a:xfrm flipV="1">
              <a:off x="3453" y="1773"/>
              <a:ext cx="614" cy="61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Line 38">
              <a:extLst>
                <a:ext uri="{FF2B5EF4-FFF2-40B4-BE49-F238E27FC236}">
                  <a16:creationId xmlns:a16="http://schemas.microsoft.com/office/drawing/2014/main" id="{B085B051-A973-4EF1-8B45-D4660C0BDAF3}"/>
                </a:ext>
              </a:extLst>
            </p:cNvPr>
            <p:cNvSpPr>
              <a:spLocks noChangeShapeType="1"/>
            </p:cNvSpPr>
            <p:nvPr/>
          </p:nvSpPr>
          <p:spPr bwMode="auto">
            <a:xfrm flipH="1">
              <a:off x="3453" y="1773"/>
              <a:ext cx="777" cy="77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42" name="Freeform 42">
            <a:extLst>
              <a:ext uri="{FF2B5EF4-FFF2-40B4-BE49-F238E27FC236}">
                <a16:creationId xmlns:a16="http://schemas.microsoft.com/office/drawing/2014/main" id="{05AB4976-C67F-4FFD-8DF0-43B244BFE1A6}"/>
              </a:ext>
            </a:extLst>
          </p:cNvPr>
          <p:cNvSpPr>
            <a:spLocks noEditPoints="1"/>
          </p:cNvSpPr>
          <p:nvPr/>
        </p:nvSpPr>
        <p:spPr bwMode="auto">
          <a:xfrm rot="5400000">
            <a:off x="926255" y="2612333"/>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19">
            <a:extLst>
              <a:ext uri="{FF2B5EF4-FFF2-40B4-BE49-F238E27FC236}">
                <a16:creationId xmlns:a16="http://schemas.microsoft.com/office/drawing/2014/main" id="{3BC9F608-2AA8-4D6E-86D0-C1E63A67F6EC}"/>
              </a:ext>
            </a:extLst>
          </p:cNvPr>
          <p:cNvSpPr>
            <a:spLocks noEditPoints="1"/>
          </p:cNvSpPr>
          <p:nvPr/>
        </p:nvSpPr>
        <p:spPr bwMode="auto">
          <a:xfrm rot="19913815">
            <a:off x="10348404" y="425385"/>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99349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79BC42"/>
            </a:gs>
            <a:gs pos="76000">
              <a:srgbClr val="60A02C"/>
            </a:gs>
          </a:gsLst>
          <a:lin ang="2700000" scaled="1"/>
        </a:gradFill>
        <a:effectLst/>
      </p:bgPr>
    </p:bg>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0EBEF1FB-720C-43FE-B2FD-36286B63D88C}"/>
              </a:ext>
            </a:extLst>
          </p:cNvPr>
          <p:cNvSpPr txBox="1"/>
          <p:nvPr/>
        </p:nvSpPr>
        <p:spPr>
          <a:xfrm>
            <a:off x="597218" y="4642623"/>
            <a:ext cx="4647881" cy="769441"/>
          </a:xfrm>
          <a:prstGeom prst="rect">
            <a:avLst/>
          </a:prstGeom>
          <a:noFill/>
        </p:spPr>
        <p:txBody>
          <a:bodyPr wrap="square" lIns="0" tIns="0" rIns="0" bIns="0" rtlCol="0">
            <a:spAutoFit/>
          </a:bodyPr>
          <a:lstStyle/>
          <a:p>
            <a:pPr algn="l">
              <a:spcAft>
                <a:spcPts val="1200"/>
              </a:spcAft>
            </a:pPr>
            <a:r>
              <a:rPr lang="en-US" sz="2000" kern="100">
                <a:solidFill>
                  <a:schemeClr val="bg1"/>
                </a:solidFill>
                <a:latin typeface="Fidelity Sans" panose="020B0503030202020204" pitchFamily="34" charset="0"/>
              </a:rPr>
              <a:t>Speaker Name  |  Speaker Title</a:t>
            </a:r>
          </a:p>
          <a:p>
            <a:pPr algn="l">
              <a:spcAft>
                <a:spcPts val="1200"/>
              </a:spcAft>
            </a:pPr>
            <a:r>
              <a:rPr lang="en-US" sz="2000" kern="100">
                <a:solidFill>
                  <a:schemeClr val="bg1"/>
                </a:solidFill>
                <a:latin typeface="Fidelity Sans" panose="020B0503030202020204" pitchFamily="34" charset="0"/>
              </a:rPr>
              <a:t>Date</a:t>
            </a:r>
          </a:p>
        </p:txBody>
      </p:sp>
      <p:sp>
        <p:nvSpPr>
          <p:cNvPr id="19" name="Rectangle 18">
            <a:extLst>
              <a:ext uri="{FF2B5EF4-FFF2-40B4-BE49-F238E27FC236}">
                <a16:creationId xmlns:a16="http://schemas.microsoft.com/office/drawing/2014/main" id="{35B3BFE9-8606-4ED1-95D7-E541E90C4856}"/>
              </a:ext>
            </a:extLst>
          </p:cNvPr>
          <p:cNvSpPr/>
          <p:nvPr/>
        </p:nvSpPr>
        <p:spPr>
          <a:xfrm>
            <a:off x="463863" y="3085596"/>
            <a:ext cx="4647881"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20" name="TextBox 19">
            <a:extLst>
              <a:ext uri="{FF2B5EF4-FFF2-40B4-BE49-F238E27FC236}">
                <a16:creationId xmlns:a16="http://schemas.microsoft.com/office/drawing/2014/main" id="{18E0701D-71CD-4DE2-9B2D-0689D2E6DD81}"/>
              </a:ext>
            </a:extLst>
          </p:cNvPr>
          <p:cNvSpPr txBox="1"/>
          <p:nvPr/>
        </p:nvSpPr>
        <p:spPr>
          <a:xfrm>
            <a:off x="597219" y="1851942"/>
            <a:ext cx="5397181" cy="1748171"/>
          </a:xfrm>
          <a:prstGeom prst="rect">
            <a:avLst/>
          </a:prstGeom>
          <a:noFill/>
        </p:spPr>
        <p:txBody>
          <a:bodyPr wrap="square" lIns="0" tIns="0" rIns="0" bIns="0" rtlCol="0">
            <a:spAutoFit/>
          </a:bodyPr>
          <a:lstStyle/>
          <a:p>
            <a:pPr>
              <a:lnSpc>
                <a:spcPct val="110000"/>
              </a:lnSpc>
              <a:spcAft>
                <a:spcPts val="1200"/>
              </a:spcAft>
            </a:pPr>
            <a:r>
              <a:rPr lang="en-US" sz="3200" kern="100" dirty="0">
                <a:solidFill>
                  <a:schemeClr val="bg1"/>
                </a:solidFill>
                <a:latin typeface="Fidelity Sans" panose="020B0503030202020204" pitchFamily="34" charset="0"/>
              </a:rPr>
              <a:t>Your Money Adventure</a:t>
            </a:r>
          </a:p>
          <a:p>
            <a:pPr>
              <a:lnSpc>
                <a:spcPct val="110000"/>
              </a:lnSpc>
              <a:spcAft>
                <a:spcPts val="1200"/>
              </a:spcAft>
            </a:pPr>
            <a:r>
              <a:rPr lang="en-US" sz="2400" kern="100" dirty="0">
                <a:solidFill>
                  <a:schemeClr val="bg1"/>
                </a:solidFill>
                <a:latin typeface="Fidelity Sans" panose="020B0503030202020204" pitchFamily="34" charset="0"/>
              </a:rPr>
              <a:t> </a:t>
            </a:r>
          </a:p>
          <a:p>
            <a:r>
              <a:rPr lang="en-US" sz="3200" b="1" kern="100" dirty="0">
                <a:solidFill>
                  <a:schemeClr val="accent1">
                    <a:lumMod val="75000"/>
                  </a:schemeClr>
                </a:solidFill>
                <a:latin typeface="Fidelity Sans" panose="020B0503030202020204" pitchFamily="34" charset="0"/>
              </a:rPr>
              <a:t>03 Build your roadmap</a:t>
            </a:r>
          </a:p>
        </p:txBody>
      </p:sp>
      <p:pic>
        <p:nvPicPr>
          <p:cNvPr id="12" name="Picture 11">
            <a:extLst>
              <a:ext uri="{FF2B5EF4-FFF2-40B4-BE49-F238E27FC236}">
                <a16:creationId xmlns:a16="http://schemas.microsoft.com/office/drawing/2014/main" id="{FCFB1AE5-C93E-439A-B1F9-6B597EEA28E2}"/>
              </a:ext>
            </a:extLst>
          </p:cNvPr>
          <p:cNvPicPr>
            <a:picLocks noChangeAspect="1"/>
          </p:cNvPicPr>
          <p:nvPr/>
        </p:nvPicPr>
        <p:blipFill>
          <a:blip r:embed="rId3"/>
          <a:stretch>
            <a:fillRect/>
          </a:stretch>
        </p:blipFill>
        <p:spPr>
          <a:xfrm>
            <a:off x="5376671" y="0"/>
            <a:ext cx="6815329" cy="6858000"/>
          </a:xfrm>
          <a:prstGeom prst="rect">
            <a:avLst/>
          </a:prstGeom>
        </p:spPr>
      </p:pic>
      <p:pic>
        <p:nvPicPr>
          <p:cNvPr id="7" name="Picture 6" descr="A person wearing a garment&#10;&#10;Description automatically generated with medium confidence">
            <a:extLst>
              <a:ext uri="{FF2B5EF4-FFF2-40B4-BE49-F238E27FC236}">
                <a16:creationId xmlns:a16="http://schemas.microsoft.com/office/drawing/2014/main" id="{8F8DCC3E-2AE1-40D6-AA66-91661CA98825}"/>
              </a:ext>
            </a:extLst>
          </p:cNvPr>
          <p:cNvPicPr>
            <a:picLocks noChangeAspect="1"/>
          </p:cNvPicPr>
          <p:nvPr/>
        </p:nvPicPr>
        <p:blipFill rotWithShape="1">
          <a:blip r:embed="rId4"/>
          <a:srcRect l="4901" t="10648" r="85414" b="81485"/>
          <a:stretch/>
        </p:blipFill>
        <p:spPr>
          <a:xfrm>
            <a:off x="2949269" y="874281"/>
            <a:ext cx="1624499" cy="742229"/>
          </a:xfrm>
          <a:prstGeom prst="rect">
            <a:avLst/>
          </a:prstGeom>
        </p:spPr>
      </p:pic>
      <p:sp>
        <p:nvSpPr>
          <p:cNvPr id="8" name="TextBox 7">
            <a:extLst>
              <a:ext uri="{FF2B5EF4-FFF2-40B4-BE49-F238E27FC236}">
                <a16:creationId xmlns:a16="http://schemas.microsoft.com/office/drawing/2014/main" id="{5AD060E0-122A-4E70-AB41-38C615DE355C}"/>
              </a:ext>
            </a:extLst>
          </p:cNvPr>
          <p:cNvSpPr txBox="1"/>
          <p:nvPr/>
        </p:nvSpPr>
        <p:spPr>
          <a:xfrm>
            <a:off x="579440" y="1138162"/>
            <a:ext cx="2808782" cy="307777"/>
          </a:xfrm>
          <a:prstGeom prst="rect">
            <a:avLst/>
          </a:prstGeom>
          <a:noFill/>
        </p:spPr>
        <p:txBody>
          <a:bodyPr wrap="none" rtlCol="0" anchor="ctr">
            <a:spAutoFit/>
          </a:bodyPr>
          <a:lstStyle/>
          <a:p>
            <a:r>
              <a:rPr lang="en-US" sz="1400" b="1" dirty="0">
                <a:solidFill>
                  <a:srgbClr val="0B453F"/>
                </a:solidFill>
              </a:rPr>
              <a:t>Education Content Created By </a:t>
            </a:r>
          </a:p>
        </p:txBody>
      </p:sp>
    </p:spTree>
    <p:extLst>
      <p:ext uri="{BB962C8B-B14F-4D97-AF65-F5344CB8AC3E}">
        <p14:creationId xmlns:p14="http://schemas.microsoft.com/office/powerpoint/2010/main" val="1646014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25">
            <a:extLst>
              <a:ext uri="{FF2B5EF4-FFF2-40B4-BE49-F238E27FC236}">
                <a16:creationId xmlns:a16="http://schemas.microsoft.com/office/drawing/2014/main" id="{2B7EDB20-30B0-4B68-BB5F-77AAFC0C49AD}"/>
              </a:ext>
            </a:extLst>
          </p:cNvPr>
          <p:cNvGrpSpPr>
            <a:grpSpLocks noChangeAspect="1"/>
          </p:cNvGrpSpPr>
          <p:nvPr/>
        </p:nvGrpSpPr>
        <p:grpSpPr bwMode="auto">
          <a:xfrm>
            <a:off x="10955337" y="0"/>
            <a:ext cx="1236663" cy="1236663"/>
            <a:chOff x="3453" y="1773"/>
            <a:chExt cx="779" cy="779"/>
          </a:xfrm>
        </p:grpSpPr>
        <p:sp>
          <p:nvSpPr>
            <p:cNvPr id="51" name="Line 26">
              <a:extLst>
                <a:ext uri="{FF2B5EF4-FFF2-40B4-BE49-F238E27FC236}">
                  <a16:creationId xmlns:a16="http://schemas.microsoft.com/office/drawing/2014/main" id="{CA452956-3C5E-4310-BB41-8D8AC58898F2}"/>
                </a:ext>
              </a:extLst>
            </p:cNvPr>
            <p:cNvSpPr>
              <a:spLocks noChangeShapeType="1"/>
            </p:cNvSpPr>
            <p:nvPr/>
          </p:nvSpPr>
          <p:spPr bwMode="auto">
            <a:xfrm flipV="1">
              <a:off x="3453" y="1773"/>
              <a:ext cx="449" cy="449"/>
            </a:xfrm>
            <a:prstGeom prst="line">
              <a:avLst/>
            </a:prstGeom>
            <a:noFill/>
            <a:ln w="38100" cap="rnd">
              <a:solidFill>
                <a:schemeClr val="accent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Line 27">
              <a:extLst>
                <a:ext uri="{FF2B5EF4-FFF2-40B4-BE49-F238E27FC236}">
                  <a16:creationId xmlns:a16="http://schemas.microsoft.com/office/drawing/2014/main" id="{897471D8-085F-4F16-82AE-A8D88AFC9B13}"/>
                </a:ext>
              </a:extLst>
            </p:cNvPr>
            <p:cNvSpPr>
              <a:spLocks noChangeShapeType="1"/>
            </p:cNvSpPr>
            <p:nvPr/>
          </p:nvSpPr>
          <p:spPr bwMode="auto">
            <a:xfrm flipV="1">
              <a:off x="3453" y="1773"/>
              <a:ext cx="287" cy="28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Line 28">
              <a:extLst>
                <a:ext uri="{FF2B5EF4-FFF2-40B4-BE49-F238E27FC236}">
                  <a16:creationId xmlns:a16="http://schemas.microsoft.com/office/drawing/2014/main" id="{D429B91F-DB3B-45A4-9894-CBA0FF261770}"/>
                </a:ext>
              </a:extLst>
            </p:cNvPr>
            <p:cNvSpPr>
              <a:spLocks noChangeShapeType="1"/>
            </p:cNvSpPr>
            <p:nvPr/>
          </p:nvSpPr>
          <p:spPr bwMode="auto">
            <a:xfrm flipV="1">
              <a:off x="3453" y="1773"/>
              <a:ext cx="122" cy="122"/>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 name="Line 29">
              <a:extLst>
                <a:ext uri="{FF2B5EF4-FFF2-40B4-BE49-F238E27FC236}">
                  <a16:creationId xmlns:a16="http://schemas.microsoft.com/office/drawing/2014/main" id="{0312A422-31CA-4723-BA4B-2EDF0821398D}"/>
                </a:ext>
              </a:extLst>
            </p:cNvPr>
            <p:cNvSpPr>
              <a:spLocks noChangeShapeType="1"/>
            </p:cNvSpPr>
            <p:nvPr/>
          </p:nvSpPr>
          <p:spPr bwMode="auto">
            <a:xfrm flipV="1">
              <a:off x="3778" y="2098"/>
              <a:ext cx="454" cy="454"/>
            </a:xfrm>
            <a:prstGeom prst="line">
              <a:avLst/>
            </a:prstGeom>
            <a:noFill/>
            <a:ln w="38100" cap="rnd">
              <a:solidFill>
                <a:schemeClr val="accent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6" name="Line 30">
              <a:extLst>
                <a:ext uri="{FF2B5EF4-FFF2-40B4-BE49-F238E27FC236}">
                  <a16:creationId xmlns:a16="http://schemas.microsoft.com/office/drawing/2014/main" id="{7FE9FCD3-9C25-4A95-8AFB-D786B79E9F0D}"/>
                </a:ext>
              </a:extLst>
            </p:cNvPr>
            <p:cNvSpPr>
              <a:spLocks noChangeShapeType="1"/>
            </p:cNvSpPr>
            <p:nvPr/>
          </p:nvSpPr>
          <p:spPr bwMode="auto">
            <a:xfrm flipH="1">
              <a:off x="3615" y="1935"/>
              <a:ext cx="617" cy="617"/>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 name="Line 31">
              <a:extLst>
                <a:ext uri="{FF2B5EF4-FFF2-40B4-BE49-F238E27FC236}">
                  <a16:creationId xmlns:a16="http://schemas.microsoft.com/office/drawing/2014/main" id="{F4D73B81-9020-4226-B898-1E9879D5B5A1}"/>
                </a:ext>
              </a:extLst>
            </p:cNvPr>
            <p:cNvSpPr>
              <a:spLocks noChangeShapeType="1"/>
            </p:cNvSpPr>
            <p:nvPr/>
          </p:nvSpPr>
          <p:spPr bwMode="auto">
            <a:xfrm flipV="1">
              <a:off x="3943" y="2260"/>
              <a:ext cx="289" cy="292"/>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 name="Line 34">
              <a:extLst>
                <a:ext uri="{FF2B5EF4-FFF2-40B4-BE49-F238E27FC236}">
                  <a16:creationId xmlns:a16="http://schemas.microsoft.com/office/drawing/2014/main" id="{00F86CFE-9B87-4045-9B0A-0FB4C1B274EA}"/>
                </a:ext>
              </a:extLst>
            </p:cNvPr>
            <p:cNvSpPr>
              <a:spLocks noChangeShapeType="1"/>
            </p:cNvSpPr>
            <p:nvPr/>
          </p:nvSpPr>
          <p:spPr bwMode="auto">
            <a:xfrm flipV="1">
              <a:off x="4108" y="2428"/>
              <a:ext cx="124" cy="12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 name="Line 35">
              <a:extLst>
                <a:ext uri="{FF2B5EF4-FFF2-40B4-BE49-F238E27FC236}">
                  <a16:creationId xmlns:a16="http://schemas.microsoft.com/office/drawing/2014/main" id="{481B86CA-75F0-4B88-A1B8-2728B2BAF3A3}"/>
                </a:ext>
              </a:extLst>
            </p:cNvPr>
            <p:cNvSpPr>
              <a:spLocks noChangeShapeType="1"/>
            </p:cNvSpPr>
            <p:nvPr/>
          </p:nvSpPr>
          <p:spPr bwMode="auto">
            <a:xfrm flipV="1">
              <a:off x="3453" y="1773"/>
              <a:ext cx="614" cy="61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 name="Line 38">
              <a:extLst>
                <a:ext uri="{FF2B5EF4-FFF2-40B4-BE49-F238E27FC236}">
                  <a16:creationId xmlns:a16="http://schemas.microsoft.com/office/drawing/2014/main" id="{81622B07-CA18-4D00-BB4D-3C0D61187B0A}"/>
                </a:ext>
              </a:extLst>
            </p:cNvPr>
            <p:cNvSpPr>
              <a:spLocks noChangeShapeType="1"/>
            </p:cNvSpPr>
            <p:nvPr/>
          </p:nvSpPr>
          <p:spPr bwMode="auto">
            <a:xfrm flipH="1">
              <a:off x="3453" y="1773"/>
              <a:ext cx="777" cy="77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46" name="Group 45">
            <a:extLst>
              <a:ext uri="{FF2B5EF4-FFF2-40B4-BE49-F238E27FC236}">
                <a16:creationId xmlns:a16="http://schemas.microsoft.com/office/drawing/2014/main" id="{53570B68-2B08-46C2-9B59-CD0B61A41F20}"/>
              </a:ext>
            </a:extLst>
          </p:cNvPr>
          <p:cNvGrpSpPr/>
          <p:nvPr/>
        </p:nvGrpSpPr>
        <p:grpSpPr>
          <a:xfrm>
            <a:off x="-57414" y="5974998"/>
            <a:ext cx="4533880" cy="527403"/>
            <a:chOff x="4648199" y="4607101"/>
            <a:chExt cx="3657601" cy="527403"/>
          </a:xfrm>
        </p:grpSpPr>
        <p:cxnSp>
          <p:nvCxnSpPr>
            <p:cNvPr id="47" name="Straight Connector 46">
              <a:extLst>
                <a:ext uri="{FF2B5EF4-FFF2-40B4-BE49-F238E27FC236}">
                  <a16:creationId xmlns:a16="http://schemas.microsoft.com/office/drawing/2014/main" id="{8A335B86-751F-4F8E-9F64-575E1159F78A}"/>
                </a:ext>
              </a:extLst>
            </p:cNvPr>
            <p:cNvCxnSpPr/>
            <p:nvPr/>
          </p:nvCxnSpPr>
          <p:spPr bwMode="gray">
            <a:xfrm>
              <a:off x="4648200" y="4607101"/>
              <a:ext cx="3657600" cy="0"/>
            </a:xfrm>
            <a:prstGeom prst="line">
              <a:avLst/>
            </a:prstGeom>
            <a:ln w="50800" cap="rnd">
              <a:solidFill>
                <a:schemeClr val="accent5"/>
              </a:solidFill>
              <a:prstDash val="sysDot"/>
              <a:roun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412BBB16-35DA-44DF-83D7-97651DB37426}"/>
                </a:ext>
              </a:extLst>
            </p:cNvPr>
            <p:cNvCxnSpPr/>
            <p:nvPr/>
          </p:nvCxnSpPr>
          <p:spPr bwMode="gray">
            <a:xfrm>
              <a:off x="4648200" y="4870802"/>
              <a:ext cx="3657600"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6DDA7054-1919-4107-9398-8500769DD379}"/>
                </a:ext>
              </a:extLst>
            </p:cNvPr>
            <p:cNvCxnSpPr/>
            <p:nvPr/>
          </p:nvCxnSpPr>
          <p:spPr bwMode="gray">
            <a:xfrm>
              <a:off x="4648199" y="5134504"/>
              <a:ext cx="3657600" cy="0"/>
            </a:xfrm>
            <a:prstGeom prst="line">
              <a:avLst/>
            </a:prstGeom>
            <a:ln w="50800" cap="rnd">
              <a:solidFill>
                <a:schemeClr val="accent4"/>
              </a:solidFill>
              <a:prstDash val="sysDot"/>
              <a:round/>
            </a:ln>
          </p:spPr>
          <p:style>
            <a:lnRef idx="1">
              <a:schemeClr val="accent1"/>
            </a:lnRef>
            <a:fillRef idx="0">
              <a:schemeClr val="accent1"/>
            </a:fillRef>
            <a:effectRef idx="0">
              <a:schemeClr val="accent1"/>
            </a:effectRef>
            <a:fontRef idx="minor">
              <a:schemeClr val="tx1"/>
            </a:fontRef>
          </p:style>
        </p:cxnSp>
      </p:grpSp>
      <p:sp>
        <p:nvSpPr>
          <p:cNvPr id="42" name="TextBox 41">
            <a:extLst>
              <a:ext uri="{FF2B5EF4-FFF2-40B4-BE49-F238E27FC236}">
                <a16:creationId xmlns:a16="http://schemas.microsoft.com/office/drawing/2014/main" id="{14103FF5-394C-40E9-853E-5855B78D6808}"/>
              </a:ext>
            </a:extLst>
          </p:cNvPr>
          <p:cNvSpPr txBox="1"/>
          <p:nvPr/>
        </p:nvSpPr>
        <p:spPr>
          <a:xfrm>
            <a:off x="560493" y="2206084"/>
            <a:ext cx="3298064" cy="1446550"/>
          </a:xfrm>
          <a:prstGeom prst="rect">
            <a:avLst/>
          </a:prstGeom>
          <a:noFill/>
        </p:spPr>
        <p:txBody>
          <a:bodyPr wrap="square">
            <a:spAutoFit/>
          </a:bodyPr>
          <a:lstStyle/>
          <a:p>
            <a:r>
              <a:rPr lang="en-US" sz="4400">
                <a:solidFill>
                  <a:schemeClr val="bg1"/>
                </a:solidFill>
              </a:rPr>
              <a:t>Explore </a:t>
            </a:r>
            <a:br>
              <a:rPr lang="en-US" sz="4400">
                <a:solidFill>
                  <a:schemeClr val="bg1"/>
                </a:solidFill>
              </a:rPr>
            </a:br>
            <a:r>
              <a:rPr lang="en-US" sz="4400">
                <a:solidFill>
                  <a:schemeClr val="bg1"/>
                </a:solidFill>
              </a:rPr>
              <a:t>more!</a:t>
            </a:r>
          </a:p>
        </p:txBody>
      </p:sp>
      <p:sp>
        <p:nvSpPr>
          <p:cNvPr id="89" name="Freeform 19">
            <a:extLst>
              <a:ext uri="{FF2B5EF4-FFF2-40B4-BE49-F238E27FC236}">
                <a16:creationId xmlns:a16="http://schemas.microsoft.com/office/drawing/2014/main" id="{CBB31B8F-3967-4EE4-A7D0-018756A81388}"/>
              </a:ext>
            </a:extLst>
          </p:cNvPr>
          <p:cNvSpPr>
            <a:spLocks noEditPoints="1"/>
          </p:cNvSpPr>
          <p:nvPr/>
        </p:nvSpPr>
        <p:spPr bwMode="auto">
          <a:xfrm rot="19913815">
            <a:off x="2088331" y="494180"/>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21">
            <a:extLst>
              <a:ext uri="{FF2B5EF4-FFF2-40B4-BE49-F238E27FC236}">
                <a16:creationId xmlns:a16="http://schemas.microsoft.com/office/drawing/2014/main" id="{1E1A8E06-991E-48AD-A452-994ABAB98586}"/>
              </a:ext>
            </a:extLst>
          </p:cNvPr>
          <p:cNvSpPr>
            <a:spLocks noEditPoints="1"/>
          </p:cNvSpPr>
          <p:nvPr/>
        </p:nvSpPr>
        <p:spPr bwMode="auto">
          <a:xfrm rot="730753">
            <a:off x="1203169" y="1236870"/>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10">
            <a:extLst>
              <a:ext uri="{FF2B5EF4-FFF2-40B4-BE49-F238E27FC236}">
                <a16:creationId xmlns:a16="http://schemas.microsoft.com/office/drawing/2014/main" id="{83839709-930C-4056-8DB3-E53B7A9E4817}"/>
              </a:ext>
            </a:extLst>
          </p:cNvPr>
          <p:cNvSpPr>
            <a:spLocks/>
          </p:cNvSpPr>
          <p:nvPr/>
        </p:nvSpPr>
        <p:spPr bwMode="auto">
          <a:xfrm>
            <a:off x="2614915" y="996166"/>
            <a:ext cx="2205511" cy="1423933"/>
          </a:xfrm>
          <a:custGeom>
            <a:avLst/>
            <a:gdLst>
              <a:gd name="T0" fmla="*/ 216 w 1503"/>
              <a:gd name="T1" fmla="*/ 970 h 970"/>
              <a:gd name="T2" fmla="*/ 250 w 1503"/>
              <a:gd name="T3" fmla="*/ 535 h 970"/>
              <a:gd name="T4" fmla="*/ 170 w 1503"/>
              <a:gd name="T5" fmla="*/ 642 h 970"/>
              <a:gd name="T6" fmla="*/ 1431 w 1503"/>
              <a:gd name="T7" fmla="*/ 482 h 970"/>
              <a:gd name="T8" fmla="*/ 1457 w 1503"/>
              <a:gd name="T9" fmla="*/ 533 h 970"/>
              <a:gd name="T10" fmla="*/ 1273 w 1503"/>
              <a:gd name="T11" fmla="*/ 541 h 970"/>
              <a:gd name="T12" fmla="*/ 1266 w 1503"/>
              <a:gd name="T13" fmla="*/ 515 h 970"/>
              <a:gd name="T14" fmla="*/ 1425 w 1503"/>
              <a:gd name="T15" fmla="*/ 365 h 970"/>
              <a:gd name="T16" fmla="*/ 1503 w 1503"/>
              <a:gd name="T17" fmla="*/ 572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03" h="970">
                <a:moveTo>
                  <a:pt x="216" y="970"/>
                </a:moveTo>
                <a:cubicBezTo>
                  <a:pt x="216" y="970"/>
                  <a:pt x="453" y="738"/>
                  <a:pt x="250" y="535"/>
                </a:cubicBezTo>
                <a:cubicBezTo>
                  <a:pt x="109" y="393"/>
                  <a:pt x="0" y="594"/>
                  <a:pt x="170" y="642"/>
                </a:cubicBezTo>
                <a:cubicBezTo>
                  <a:pt x="341" y="690"/>
                  <a:pt x="1190" y="0"/>
                  <a:pt x="1431" y="482"/>
                </a:cubicBezTo>
                <a:cubicBezTo>
                  <a:pt x="1452" y="524"/>
                  <a:pt x="1457" y="533"/>
                  <a:pt x="1457" y="533"/>
                </a:cubicBezTo>
                <a:cubicBezTo>
                  <a:pt x="1474" y="585"/>
                  <a:pt x="1334" y="556"/>
                  <a:pt x="1273" y="541"/>
                </a:cubicBezTo>
                <a:cubicBezTo>
                  <a:pt x="1261" y="538"/>
                  <a:pt x="1257" y="523"/>
                  <a:pt x="1266" y="515"/>
                </a:cubicBezTo>
                <a:cubicBezTo>
                  <a:pt x="1425" y="365"/>
                  <a:pt x="1425" y="365"/>
                  <a:pt x="1425" y="365"/>
                </a:cubicBezTo>
                <a:cubicBezTo>
                  <a:pt x="1453" y="321"/>
                  <a:pt x="1503" y="572"/>
                  <a:pt x="1503" y="572"/>
                </a:cubicBezTo>
              </a:path>
            </a:pathLst>
          </a:custGeom>
          <a:noFill/>
          <a:ln w="38100" cap="rnd">
            <a:solidFill>
              <a:srgbClr val="FFFFFF">
                <a:alpha val="6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22">
            <a:extLst>
              <a:ext uri="{FF2B5EF4-FFF2-40B4-BE49-F238E27FC236}">
                <a16:creationId xmlns:a16="http://schemas.microsoft.com/office/drawing/2014/main" id="{01719645-39AC-488B-A94C-51C2C3B33242}"/>
              </a:ext>
            </a:extLst>
          </p:cNvPr>
          <p:cNvSpPr>
            <a:spLocks noEditPoints="1"/>
          </p:cNvSpPr>
          <p:nvPr/>
        </p:nvSpPr>
        <p:spPr bwMode="auto">
          <a:xfrm rot="780693">
            <a:off x="11249914" y="5563266"/>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21">
            <a:extLst>
              <a:ext uri="{FF2B5EF4-FFF2-40B4-BE49-F238E27FC236}">
                <a16:creationId xmlns:a16="http://schemas.microsoft.com/office/drawing/2014/main" id="{C5CF2480-B246-4635-9584-0F5B77F4287B}"/>
              </a:ext>
            </a:extLst>
          </p:cNvPr>
          <p:cNvSpPr>
            <a:spLocks noEditPoints="1"/>
          </p:cNvSpPr>
          <p:nvPr/>
        </p:nvSpPr>
        <p:spPr bwMode="auto">
          <a:xfrm rot="14877821">
            <a:off x="3543097" y="5275530"/>
            <a:ext cx="228145" cy="230861"/>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20">
            <a:extLst>
              <a:ext uri="{FF2B5EF4-FFF2-40B4-BE49-F238E27FC236}">
                <a16:creationId xmlns:a16="http://schemas.microsoft.com/office/drawing/2014/main" id="{855A5C16-5CF5-4461-92F6-1CCD5F4ABE27}"/>
              </a:ext>
            </a:extLst>
          </p:cNvPr>
          <p:cNvSpPr>
            <a:spLocks noEditPoints="1"/>
          </p:cNvSpPr>
          <p:nvPr/>
        </p:nvSpPr>
        <p:spPr bwMode="auto">
          <a:xfrm>
            <a:off x="1711412" y="4923954"/>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pic>
        <p:nvPicPr>
          <p:cNvPr id="8" name="Picture 7">
            <a:extLst>
              <a:ext uri="{FF2B5EF4-FFF2-40B4-BE49-F238E27FC236}">
                <a16:creationId xmlns:a16="http://schemas.microsoft.com/office/drawing/2014/main" id="{11F2BBF4-3887-4451-9DDC-0B68F44FE7FC}"/>
              </a:ext>
            </a:extLst>
          </p:cNvPr>
          <p:cNvPicPr>
            <a:picLocks noChangeAspect="1"/>
          </p:cNvPicPr>
          <p:nvPr/>
        </p:nvPicPr>
        <p:blipFill rotWithShape="1">
          <a:blip r:embed="rId3"/>
          <a:srcRect b="9091"/>
          <a:stretch/>
        </p:blipFill>
        <p:spPr>
          <a:xfrm>
            <a:off x="4470546" y="1"/>
            <a:ext cx="7557210" cy="6858000"/>
          </a:xfrm>
          <a:prstGeom prst="rect">
            <a:avLst/>
          </a:prstGeom>
        </p:spPr>
      </p:pic>
      <p:sp>
        <p:nvSpPr>
          <p:cNvPr id="25" name="TextBox 24">
            <a:extLst>
              <a:ext uri="{FF2B5EF4-FFF2-40B4-BE49-F238E27FC236}">
                <a16:creationId xmlns:a16="http://schemas.microsoft.com/office/drawing/2014/main" id="{1DBC2B79-3205-4798-9725-EB7E17CB3078}"/>
              </a:ext>
            </a:extLst>
          </p:cNvPr>
          <p:cNvSpPr txBox="1"/>
          <p:nvPr/>
        </p:nvSpPr>
        <p:spPr>
          <a:xfrm>
            <a:off x="632043" y="3761108"/>
            <a:ext cx="2671761" cy="615553"/>
          </a:xfrm>
          <a:prstGeom prst="rect">
            <a:avLst/>
          </a:prstGeom>
          <a:noFill/>
        </p:spPr>
        <p:txBody>
          <a:bodyPr wrap="square" lIns="0" tIns="0" rIns="0" bIns="0" rtlCol="0">
            <a:spAutoFit/>
          </a:bodyPr>
          <a:lstStyle/>
          <a:p>
            <a:pPr>
              <a:spcAft>
                <a:spcPts val="1200"/>
              </a:spcAft>
            </a:pPr>
            <a:r>
              <a:rPr lang="en-US" sz="2000" kern="100">
                <a:solidFill>
                  <a:schemeClr val="bg1"/>
                </a:solidFill>
                <a:latin typeface="Fidelity Sans" panose="020B0503030202020204" pitchFamily="34" charset="0"/>
              </a:rPr>
              <a:t>Track your</a:t>
            </a:r>
            <a:br>
              <a:rPr lang="en-US" sz="2000" kern="100">
                <a:solidFill>
                  <a:schemeClr val="bg1"/>
                </a:solidFill>
                <a:latin typeface="Fidelity Sans" panose="020B0503030202020204" pitchFamily="34" charset="0"/>
              </a:rPr>
            </a:br>
            <a:r>
              <a:rPr lang="en-US" sz="2000" kern="100">
                <a:solidFill>
                  <a:schemeClr val="bg1"/>
                </a:solidFill>
                <a:latin typeface="Fidelity Sans" panose="020B0503030202020204" pitchFamily="34" charset="0"/>
              </a:rPr>
              <a:t>spending this week</a:t>
            </a:r>
          </a:p>
        </p:txBody>
      </p:sp>
    </p:spTree>
    <p:extLst>
      <p:ext uri="{BB962C8B-B14F-4D97-AF65-F5344CB8AC3E}">
        <p14:creationId xmlns:p14="http://schemas.microsoft.com/office/powerpoint/2010/main" val="3888017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011ED5C-938E-4290-B807-3E1CC70E3D79}"/>
              </a:ext>
            </a:extLst>
          </p:cNvPr>
          <p:cNvPicPr>
            <a:picLocks noChangeAspect="1"/>
          </p:cNvPicPr>
          <p:nvPr/>
        </p:nvPicPr>
        <p:blipFill>
          <a:blip r:embed="rId3"/>
          <a:stretch>
            <a:fillRect/>
          </a:stretch>
        </p:blipFill>
        <p:spPr>
          <a:xfrm>
            <a:off x="0" y="0"/>
            <a:ext cx="12192000" cy="6857999"/>
          </a:xfrm>
          <a:prstGeom prst="rect">
            <a:avLst/>
          </a:prstGeom>
        </p:spPr>
      </p:pic>
      <p:sp>
        <p:nvSpPr>
          <p:cNvPr id="45" name="Rectangle 44">
            <a:extLst>
              <a:ext uri="{FF2B5EF4-FFF2-40B4-BE49-F238E27FC236}">
                <a16:creationId xmlns:a16="http://schemas.microsoft.com/office/drawing/2014/main" id="{FE63C8AA-7082-4D83-90A9-1AD428B0F4F1}"/>
              </a:ext>
            </a:extLst>
          </p:cNvPr>
          <p:cNvSpPr/>
          <p:nvPr/>
        </p:nvSpPr>
        <p:spPr>
          <a:xfrm>
            <a:off x="5107754" y="1611509"/>
            <a:ext cx="55079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6" name="Rectangle 45">
            <a:extLst>
              <a:ext uri="{FF2B5EF4-FFF2-40B4-BE49-F238E27FC236}">
                <a16:creationId xmlns:a16="http://schemas.microsoft.com/office/drawing/2014/main" id="{4655BEE8-31F1-4207-B150-1CC5224B94AE}"/>
              </a:ext>
            </a:extLst>
          </p:cNvPr>
          <p:cNvSpPr/>
          <p:nvPr/>
        </p:nvSpPr>
        <p:spPr>
          <a:xfrm>
            <a:off x="9634566" y="1611509"/>
            <a:ext cx="55079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7" name="Rectangle 46">
            <a:extLst>
              <a:ext uri="{FF2B5EF4-FFF2-40B4-BE49-F238E27FC236}">
                <a16:creationId xmlns:a16="http://schemas.microsoft.com/office/drawing/2014/main" id="{F5B512CE-A1E2-4B88-BA7C-4AC5289EFDDF}"/>
              </a:ext>
            </a:extLst>
          </p:cNvPr>
          <p:cNvSpPr/>
          <p:nvPr/>
        </p:nvSpPr>
        <p:spPr>
          <a:xfrm>
            <a:off x="7371044" y="3656821"/>
            <a:ext cx="55079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3" name="Rectangle 42">
            <a:extLst>
              <a:ext uri="{FF2B5EF4-FFF2-40B4-BE49-F238E27FC236}">
                <a16:creationId xmlns:a16="http://schemas.microsoft.com/office/drawing/2014/main" id="{388A92AD-2BC0-45C2-A271-C4BC07D2F5B4}"/>
              </a:ext>
            </a:extLst>
          </p:cNvPr>
          <p:cNvSpPr/>
          <p:nvPr/>
        </p:nvSpPr>
        <p:spPr>
          <a:xfrm>
            <a:off x="509941" y="2035935"/>
            <a:ext cx="55079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8" name="TextBox 47">
            <a:extLst>
              <a:ext uri="{FF2B5EF4-FFF2-40B4-BE49-F238E27FC236}">
                <a16:creationId xmlns:a16="http://schemas.microsoft.com/office/drawing/2014/main" id="{9F3ABFA7-1C20-4A37-8F91-522D73B6C44E}"/>
              </a:ext>
            </a:extLst>
          </p:cNvPr>
          <p:cNvSpPr txBox="1"/>
          <p:nvPr/>
        </p:nvSpPr>
        <p:spPr>
          <a:xfrm>
            <a:off x="5155789" y="2213843"/>
            <a:ext cx="2022145" cy="1672253"/>
          </a:xfrm>
          <a:prstGeom prst="rect">
            <a:avLst/>
          </a:prstGeom>
          <a:noFill/>
        </p:spPr>
        <p:txBody>
          <a:bodyPr wrap="square" lIns="0" rtlCol="0" anchor="t" anchorCtr="0">
            <a:spAutoFit/>
          </a:bodyPr>
          <a:lstStyle/>
          <a:p>
            <a:pPr>
              <a:spcBef>
                <a:spcPts val="800"/>
              </a:spcBef>
            </a:pPr>
            <a:r>
              <a:rPr lang="en-US" sz="2800" dirty="0">
                <a:solidFill>
                  <a:schemeClr val="bg1"/>
                </a:solidFill>
              </a:rPr>
              <a:t>Build your roadmap</a:t>
            </a:r>
          </a:p>
          <a:p>
            <a:pPr>
              <a:spcBef>
                <a:spcPts val="800"/>
              </a:spcBef>
            </a:pPr>
            <a:r>
              <a:rPr lang="en-US" sz="2000" dirty="0">
                <a:solidFill>
                  <a:schemeClr val="accent1">
                    <a:lumMod val="50000"/>
                  </a:schemeClr>
                </a:solidFill>
              </a:rPr>
              <a:t>Strategy for spending smart</a:t>
            </a:r>
          </a:p>
        </p:txBody>
      </p:sp>
      <p:sp>
        <p:nvSpPr>
          <p:cNvPr id="4" name="TextBox 3">
            <a:extLst>
              <a:ext uri="{FF2B5EF4-FFF2-40B4-BE49-F238E27FC236}">
                <a16:creationId xmlns:a16="http://schemas.microsoft.com/office/drawing/2014/main" id="{E3C29D4E-331C-4DFC-A20D-A7CA136D3450}"/>
              </a:ext>
            </a:extLst>
          </p:cNvPr>
          <p:cNvSpPr txBox="1"/>
          <p:nvPr/>
        </p:nvSpPr>
        <p:spPr>
          <a:xfrm>
            <a:off x="561818" y="1989929"/>
            <a:ext cx="550792" cy="584775"/>
          </a:xfrm>
          <a:prstGeom prst="rect">
            <a:avLst/>
          </a:prstGeom>
          <a:noFill/>
        </p:spPr>
        <p:txBody>
          <a:bodyPr wrap="none" lIns="0" rtlCol="0" anchor="ctr">
            <a:spAutoFit/>
          </a:bodyPr>
          <a:lstStyle/>
          <a:p>
            <a:r>
              <a:rPr lang="en-US" sz="3200" b="1">
                <a:solidFill>
                  <a:schemeClr val="accent1"/>
                </a:solidFill>
              </a:rPr>
              <a:t>01</a:t>
            </a:r>
          </a:p>
        </p:txBody>
      </p:sp>
      <p:sp>
        <p:nvSpPr>
          <p:cNvPr id="29" name="TextBox 28">
            <a:extLst>
              <a:ext uri="{FF2B5EF4-FFF2-40B4-BE49-F238E27FC236}">
                <a16:creationId xmlns:a16="http://schemas.microsoft.com/office/drawing/2014/main" id="{ABFC66CF-B9AC-4C99-80CC-BF633BEA34D6}"/>
              </a:ext>
            </a:extLst>
          </p:cNvPr>
          <p:cNvSpPr txBox="1"/>
          <p:nvPr/>
        </p:nvSpPr>
        <p:spPr>
          <a:xfrm>
            <a:off x="5161038" y="1570829"/>
            <a:ext cx="550792" cy="584775"/>
          </a:xfrm>
          <a:prstGeom prst="rect">
            <a:avLst/>
          </a:prstGeom>
          <a:noFill/>
        </p:spPr>
        <p:txBody>
          <a:bodyPr wrap="none" lIns="0" rtlCol="0" anchor="ctr">
            <a:spAutoFit/>
          </a:bodyPr>
          <a:lstStyle/>
          <a:p>
            <a:r>
              <a:rPr lang="en-US" sz="3200" b="1">
                <a:solidFill>
                  <a:schemeClr val="accent1"/>
                </a:solidFill>
              </a:rPr>
              <a:t>03</a:t>
            </a:r>
          </a:p>
        </p:txBody>
      </p:sp>
      <p:sp>
        <p:nvSpPr>
          <p:cNvPr id="31" name="TextBox 30">
            <a:extLst>
              <a:ext uri="{FF2B5EF4-FFF2-40B4-BE49-F238E27FC236}">
                <a16:creationId xmlns:a16="http://schemas.microsoft.com/office/drawing/2014/main" id="{828F1276-EF8E-4226-B190-66695458D896}"/>
              </a:ext>
            </a:extLst>
          </p:cNvPr>
          <p:cNvSpPr txBox="1"/>
          <p:nvPr/>
        </p:nvSpPr>
        <p:spPr>
          <a:xfrm>
            <a:off x="7414199" y="3621879"/>
            <a:ext cx="550792" cy="584775"/>
          </a:xfrm>
          <a:prstGeom prst="rect">
            <a:avLst/>
          </a:prstGeom>
          <a:noFill/>
        </p:spPr>
        <p:txBody>
          <a:bodyPr wrap="none" lIns="0" rtlCol="0" anchor="ctr">
            <a:spAutoFit/>
          </a:bodyPr>
          <a:lstStyle/>
          <a:p>
            <a:r>
              <a:rPr lang="en-US" sz="3200" b="1">
                <a:solidFill>
                  <a:schemeClr val="accent1"/>
                </a:solidFill>
              </a:rPr>
              <a:t>04</a:t>
            </a:r>
          </a:p>
        </p:txBody>
      </p:sp>
      <p:sp>
        <p:nvSpPr>
          <p:cNvPr id="33" name="TextBox 32">
            <a:extLst>
              <a:ext uri="{FF2B5EF4-FFF2-40B4-BE49-F238E27FC236}">
                <a16:creationId xmlns:a16="http://schemas.microsoft.com/office/drawing/2014/main" id="{72ECD67D-C418-4C76-ACC9-B0CDB548098D}"/>
              </a:ext>
            </a:extLst>
          </p:cNvPr>
          <p:cNvSpPr txBox="1"/>
          <p:nvPr/>
        </p:nvSpPr>
        <p:spPr>
          <a:xfrm>
            <a:off x="9689117" y="1570895"/>
            <a:ext cx="550792" cy="584775"/>
          </a:xfrm>
          <a:prstGeom prst="rect">
            <a:avLst/>
          </a:prstGeom>
          <a:noFill/>
        </p:spPr>
        <p:txBody>
          <a:bodyPr wrap="none" lIns="0" rtlCol="0" anchor="ctr">
            <a:spAutoFit/>
          </a:bodyPr>
          <a:lstStyle/>
          <a:p>
            <a:r>
              <a:rPr lang="en-US" sz="3200" b="1">
                <a:solidFill>
                  <a:schemeClr val="accent1"/>
                </a:solidFill>
              </a:rPr>
              <a:t>05</a:t>
            </a:r>
          </a:p>
        </p:txBody>
      </p:sp>
      <p:sp>
        <p:nvSpPr>
          <p:cNvPr id="26" name="TextBox 25">
            <a:extLst>
              <a:ext uri="{FF2B5EF4-FFF2-40B4-BE49-F238E27FC236}">
                <a16:creationId xmlns:a16="http://schemas.microsoft.com/office/drawing/2014/main" id="{B4DFE52A-F5BF-453C-9CF6-4C6EDF1A00D5}"/>
              </a:ext>
            </a:extLst>
          </p:cNvPr>
          <p:cNvSpPr txBox="1"/>
          <p:nvPr/>
        </p:nvSpPr>
        <p:spPr>
          <a:xfrm>
            <a:off x="561818" y="2759943"/>
            <a:ext cx="2022145" cy="2154436"/>
          </a:xfrm>
          <a:prstGeom prst="rect">
            <a:avLst/>
          </a:prstGeom>
          <a:noFill/>
        </p:spPr>
        <p:txBody>
          <a:bodyPr wrap="square" lIns="0" rtlCol="0" anchor="t" anchorCtr="0">
            <a:spAutoFit/>
          </a:bodyPr>
          <a:lstStyle/>
          <a:p>
            <a:pPr>
              <a:spcBef>
                <a:spcPts val="800"/>
              </a:spcBef>
            </a:pPr>
            <a:r>
              <a:rPr lang="en-US" sz="2800">
                <a:solidFill>
                  <a:schemeClr val="bg1"/>
                </a:solidFill>
              </a:rPr>
              <a:t>Let the adventure begin</a:t>
            </a:r>
          </a:p>
          <a:p>
            <a:pPr>
              <a:spcBef>
                <a:spcPts val="800"/>
              </a:spcBef>
            </a:pPr>
            <a:r>
              <a:rPr lang="en-US" sz="2000">
                <a:solidFill>
                  <a:schemeClr val="accent1">
                    <a:lumMod val="50000"/>
                  </a:schemeClr>
                </a:solidFill>
              </a:rPr>
              <a:t>Short-term / long-term goals</a:t>
            </a:r>
          </a:p>
        </p:txBody>
      </p:sp>
      <p:sp>
        <p:nvSpPr>
          <p:cNvPr id="28" name="TextBox 27">
            <a:extLst>
              <a:ext uri="{FF2B5EF4-FFF2-40B4-BE49-F238E27FC236}">
                <a16:creationId xmlns:a16="http://schemas.microsoft.com/office/drawing/2014/main" id="{E896F796-3C79-4E78-AC45-D1DB06C8B67E}"/>
              </a:ext>
            </a:extLst>
          </p:cNvPr>
          <p:cNvSpPr txBox="1"/>
          <p:nvPr/>
        </p:nvSpPr>
        <p:spPr>
          <a:xfrm>
            <a:off x="2859737" y="4062410"/>
            <a:ext cx="2296052" cy="1672253"/>
          </a:xfrm>
          <a:prstGeom prst="rect">
            <a:avLst/>
          </a:prstGeom>
          <a:noFill/>
        </p:spPr>
        <p:txBody>
          <a:bodyPr wrap="square" lIns="0" rtlCol="0" anchor="t" anchorCtr="0">
            <a:spAutoFit/>
          </a:bodyPr>
          <a:lstStyle/>
          <a:p>
            <a:pPr>
              <a:spcBef>
                <a:spcPts val="800"/>
              </a:spcBef>
            </a:pPr>
            <a:r>
              <a:rPr lang="en-US" sz="2800">
                <a:solidFill>
                  <a:schemeClr val="bg1"/>
                </a:solidFill>
              </a:rPr>
              <a:t>Lay of </a:t>
            </a:r>
            <a:br>
              <a:rPr lang="en-US" sz="2800">
                <a:solidFill>
                  <a:schemeClr val="bg1"/>
                </a:solidFill>
              </a:rPr>
            </a:br>
            <a:r>
              <a:rPr lang="en-US" sz="2800">
                <a:solidFill>
                  <a:schemeClr val="bg1"/>
                </a:solidFill>
              </a:rPr>
              <a:t>the land</a:t>
            </a:r>
          </a:p>
          <a:p>
            <a:pPr>
              <a:spcBef>
                <a:spcPts val="800"/>
              </a:spcBef>
            </a:pPr>
            <a:r>
              <a:rPr lang="en-US" sz="2000">
                <a:solidFill>
                  <a:schemeClr val="accent1">
                    <a:lumMod val="50000"/>
                  </a:schemeClr>
                </a:solidFill>
              </a:rPr>
              <a:t>Savvy saving habits</a:t>
            </a:r>
          </a:p>
        </p:txBody>
      </p:sp>
      <p:sp>
        <p:nvSpPr>
          <p:cNvPr id="32" name="TextBox 31">
            <a:extLst>
              <a:ext uri="{FF2B5EF4-FFF2-40B4-BE49-F238E27FC236}">
                <a16:creationId xmlns:a16="http://schemas.microsoft.com/office/drawing/2014/main" id="{D67FABA3-91EB-4702-9260-A29A9C89AAA9}"/>
              </a:ext>
            </a:extLst>
          </p:cNvPr>
          <p:cNvSpPr txBox="1"/>
          <p:nvPr/>
        </p:nvSpPr>
        <p:spPr>
          <a:xfrm>
            <a:off x="7414199" y="4264893"/>
            <a:ext cx="2037287" cy="1672253"/>
          </a:xfrm>
          <a:prstGeom prst="rect">
            <a:avLst/>
          </a:prstGeom>
          <a:noFill/>
        </p:spPr>
        <p:txBody>
          <a:bodyPr wrap="square" lIns="0" rtlCol="0" anchor="t" anchorCtr="0">
            <a:spAutoFit/>
          </a:bodyPr>
          <a:lstStyle/>
          <a:p>
            <a:pPr>
              <a:spcBef>
                <a:spcPts val="800"/>
              </a:spcBef>
            </a:pPr>
            <a:r>
              <a:rPr lang="en-US" sz="2800">
                <a:solidFill>
                  <a:schemeClr val="bg1"/>
                </a:solidFill>
              </a:rPr>
              <a:t>Boost </a:t>
            </a:r>
            <a:br>
              <a:rPr lang="en-US" sz="2800">
                <a:solidFill>
                  <a:schemeClr val="bg1"/>
                </a:solidFill>
              </a:rPr>
            </a:br>
            <a:r>
              <a:rPr lang="en-US" sz="2800">
                <a:solidFill>
                  <a:schemeClr val="bg1"/>
                </a:solidFill>
              </a:rPr>
              <a:t>your plan</a:t>
            </a:r>
          </a:p>
          <a:p>
            <a:pPr>
              <a:spcBef>
                <a:spcPts val="800"/>
              </a:spcBef>
            </a:pPr>
            <a:r>
              <a:rPr lang="en-US" sz="2000">
                <a:solidFill>
                  <a:schemeClr val="accent1">
                    <a:lumMod val="50000"/>
                  </a:schemeClr>
                </a:solidFill>
              </a:rPr>
              <a:t>Jump into investing</a:t>
            </a:r>
          </a:p>
        </p:txBody>
      </p:sp>
      <p:sp>
        <p:nvSpPr>
          <p:cNvPr id="34" name="TextBox 33">
            <a:extLst>
              <a:ext uri="{FF2B5EF4-FFF2-40B4-BE49-F238E27FC236}">
                <a16:creationId xmlns:a16="http://schemas.microsoft.com/office/drawing/2014/main" id="{806CB499-2962-41C7-91A7-5CCC61338409}"/>
              </a:ext>
            </a:extLst>
          </p:cNvPr>
          <p:cNvSpPr txBox="1"/>
          <p:nvPr/>
        </p:nvSpPr>
        <p:spPr>
          <a:xfrm>
            <a:off x="9689118" y="2213909"/>
            <a:ext cx="2022144" cy="1672253"/>
          </a:xfrm>
          <a:prstGeom prst="rect">
            <a:avLst/>
          </a:prstGeom>
          <a:noFill/>
        </p:spPr>
        <p:txBody>
          <a:bodyPr wrap="square" lIns="0" rtlCol="0" anchor="t" anchorCtr="0">
            <a:spAutoFit/>
          </a:bodyPr>
          <a:lstStyle/>
          <a:p>
            <a:pPr>
              <a:spcBef>
                <a:spcPts val="800"/>
              </a:spcBef>
            </a:pPr>
            <a:r>
              <a:rPr lang="en-US" sz="2800">
                <a:solidFill>
                  <a:schemeClr val="bg1"/>
                </a:solidFill>
              </a:rPr>
              <a:t>Adventure awaits</a:t>
            </a:r>
          </a:p>
          <a:p>
            <a:pPr>
              <a:spcBef>
                <a:spcPts val="800"/>
              </a:spcBef>
            </a:pPr>
            <a:r>
              <a:rPr lang="en-US" sz="2000">
                <a:solidFill>
                  <a:schemeClr val="accent1">
                    <a:lumMod val="50000"/>
                  </a:schemeClr>
                </a:solidFill>
              </a:rPr>
              <a:t>Financial know-how in action</a:t>
            </a:r>
          </a:p>
        </p:txBody>
      </p:sp>
      <p:sp>
        <p:nvSpPr>
          <p:cNvPr id="14" name="Freeform 5">
            <a:extLst>
              <a:ext uri="{FF2B5EF4-FFF2-40B4-BE49-F238E27FC236}">
                <a16:creationId xmlns:a16="http://schemas.microsoft.com/office/drawing/2014/main" id="{B7245555-E9BC-47CB-A584-7D2DD1F5618B}"/>
              </a:ext>
            </a:extLst>
          </p:cNvPr>
          <p:cNvSpPr>
            <a:spLocks noEditPoints="1"/>
          </p:cNvSpPr>
          <p:nvPr/>
        </p:nvSpPr>
        <p:spPr bwMode="auto">
          <a:xfrm>
            <a:off x="599918" y="1368227"/>
            <a:ext cx="225083" cy="292415"/>
          </a:xfrm>
          <a:custGeom>
            <a:avLst/>
            <a:gdLst>
              <a:gd name="T0" fmla="*/ 25 w 49"/>
              <a:gd name="T1" fmla="*/ 0 h 64"/>
              <a:gd name="T2" fmla="*/ 0 w 49"/>
              <a:gd name="T3" fmla="*/ 25 h 64"/>
              <a:gd name="T4" fmla="*/ 25 w 49"/>
              <a:gd name="T5" fmla="*/ 64 h 64"/>
              <a:gd name="T6" fmla="*/ 49 w 49"/>
              <a:gd name="T7" fmla="*/ 25 h 64"/>
              <a:gd name="T8" fmla="*/ 25 w 49"/>
              <a:gd name="T9" fmla="*/ 0 h 64"/>
              <a:gd name="T10" fmla="*/ 25 w 49"/>
              <a:gd name="T11" fmla="*/ 40 h 64"/>
              <a:gd name="T12" fmla="*/ 9 w 49"/>
              <a:gd name="T13" fmla="*/ 25 h 64"/>
              <a:gd name="T14" fmla="*/ 25 w 49"/>
              <a:gd name="T15" fmla="*/ 9 h 64"/>
              <a:gd name="T16" fmla="*/ 41 w 49"/>
              <a:gd name="T17" fmla="*/ 25 h 64"/>
              <a:gd name="T18" fmla="*/ 25 w 49"/>
              <a:gd name="T1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5" y="0"/>
                </a:moveTo>
                <a:cubicBezTo>
                  <a:pt x="11" y="0"/>
                  <a:pt x="0" y="11"/>
                  <a:pt x="0" y="25"/>
                </a:cubicBezTo>
                <a:cubicBezTo>
                  <a:pt x="0" y="38"/>
                  <a:pt x="25" y="64"/>
                  <a:pt x="25" y="64"/>
                </a:cubicBezTo>
                <a:cubicBezTo>
                  <a:pt x="25" y="64"/>
                  <a:pt x="49" y="38"/>
                  <a:pt x="49" y="25"/>
                </a:cubicBezTo>
                <a:cubicBezTo>
                  <a:pt x="49" y="11"/>
                  <a:pt x="38" y="0"/>
                  <a:pt x="25" y="0"/>
                </a:cubicBezTo>
                <a:close/>
                <a:moveTo>
                  <a:pt x="25" y="40"/>
                </a:moveTo>
                <a:cubicBezTo>
                  <a:pt x="16" y="40"/>
                  <a:pt x="9" y="33"/>
                  <a:pt x="9" y="25"/>
                </a:cubicBezTo>
                <a:cubicBezTo>
                  <a:pt x="9" y="16"/>
                  <a:pt x="16" y="9"/>
                  <a:pt x="25" y="9"/>
                </a:cubicBezTo>
                <a:cubicBezTo>
                  <a:pt x="34" y="9"/>
                  <a:pt x="41" y="16"/>
                  <a:pt x="41" y="25"/>
                </a:cubicBezTo>
                <a:cubicBezTo>
                  <a:pt x="41" y="33"/>
                  <a:pt x="34" y="40"/>
                  <a:pt x="25" y="4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7">
            <a:extLst>
              <a:ext uri="{FF2B5EF4-FFF2-40B4-BE49-F238E27FC236}">
                <a16:creationId xmlns:a16="http://schemas.microsoft.com/office/drawing/2014/main" id="{EF0F5947-EFEB-4E47-A3E7-956B7AFCECA4}"/>
              </a:ext>
            </a:extLst>
          </p:cNvPr>
          <p:cNvSpPr>
            <a:spLocks noEditPoints="1"/>
          </p:cNvSpPr>
          <p:nvPr/>
        </p:nvSpPr>
        <p:spPr bwMode="auto">
          <a:xfrm>
            <a:off x="5099650" y="1000784"/>
            <a:ext cx="223159" cy="294339"/>
          </a:xfrm>
          <a:custGeom>
            <a:avLst/>
            <a:gdLst>
              <a:gd name="T0" fmla="*/ 25 w 49"/>
              <a:gd name="T1" fmla="*/ 0 h 64"/>
              <a:gd name="T2" fmla="*/ 0 w 49"/>
              <a:gd name="T3" fmla="*/ 25 h 64"/>
              <a:gd name="T4" fmla="*/ 25 w 49"/>
              <a:gd name="T5" fmla="*/ 64 h 64"/>
              <a:gd name="T6" fmla="*/ 49 w 49"/>
              <a:gd name="T7" fmla="*/ 25 h 64"/>
              <a:gd name="T8" fmla="*/ 25 w 49"/>
              <a:gd name="T9" fmla="*/ 0 h 64"/>
              <a:gd name="T10" fmla="*/ 25 w 49"/>
              <a:gd name="T11" fmla="*/ 41 h 64"/>
              <a:gd name="T12" fmla="*/ 9 w 49"/>
              <a:gd name="T13" fmla="*/ 25 h 64"/>
              <a:gd name="T14" fmla="*/ 25 w 49"/>
              <a:gd name="T15" fmla="*/ 9 h 64"/>
              <a:gd name="T16" fmla="*/ 41 w 49"/>
              <a:gd name="T17" fmla="*/ 25 h 64"/>
              <a:gd name="T18" fmla="*/ 25 w 49"/>
              <a:gd name="T19" fmla="*/ 4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5" y="0"/>
                </a:moveTo>
                <a:cubicBezTo>
                  <a:pt x="11" y="0"/>
                  <a:pt x="0" y="11"/>
                  <a:pt x="0" y="25"/>
                </a:cubicBezTo>
                <a:cubicBezTo>
                  <a:pt x="0" y="39"/>
                  <a:pt x="25" y="64"/>
                  <a:pt x="25" y="64"/>
                </a:cubicBezTo>
                <a:cubicBezTo>
                  <a:pt x="25" y="64"/>
                  <a:pt x="49" y="39"/>
                  <a:pt x="49" y="25"/>
                </a:cubicBezTo>
                <a:cubicBezTo>
                  <a:pt x="49" y="11"/>
                  <a:pt x="38" y="0"/>
                  <a:pt x="25" y="0"/>
                </a:cubicBezTo>
                <a:close/>
                <a:moveTo>
                  <a:pt x="25" y="41"/>
                </a:moveTo>
                <a:cubicBezTo>
                  <a:pt x="16" y="41"/>
                  <a:pt x="9" y="34"/>
                  <a:pt x="9" y="25"/>
                </a:cubicBezTo>
                <a:cubicBezTo>
                  <a:pt x="9" y="16"/>
                  <a:pt x="16" y="9"/>
                  <a:pt x="25" y="9"/>
                </a:cubicBezTo>
                <a:cubicBezTo>
                  <a:pt x="34" y="9"/>
                  <a:pt x="41" y="16"/>
                  <a:pt x="41" y="25"/>
                </a:cubicBezTo>
                <a:cubicBezTo>
                  <a:pt x="41" y="34"/>
                  <a:pt x="34" y="41"/>
                  <a:pt x="25" y="41"/>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8">
            <a:extLst>
              <a:ext uri="{FF2B5EF4-FFF2-40B4-BE49-F238E27FC236}">
                <a16:creationId xmlns:a16="http://schemas.microsoft.com/office/drawing/2014/main" id="{645B836A-9776-4A07-8FCA-F5D05ECA138C}"/>
              </a:ext>
            </a:extLst>
          </p:cNvPr>
          <p:cNvSpPr>
            <a:spLocks noEditPoints="1"/>
          </p:cNvSpPr>
          <p:nvPr/>
        </p:nvSpPr>
        <p:spPr bwMode="auto">
          <a:xfrm>
            <a:off x="7392801" y="2980358"/>
            <a:ext cx="223159" cy="294339"/>
          </a:xfrm>
          <a:custGeom>
            <a:avLst/>
            <a:gdLst>
              <a:gd name="T0" fmla="*/ 24 w 49"/>
              <a:gd name="T1" fmla="*/ 0 h 64"/>
              <a:gd name="T2" fmla="*/ 0 w 49"/>
              <a:gd name="T3" fmla="*/ 24 h 64"/>
              <a:gd name="T4" fmla="*/ 24 w 49"/>
              <a:gd name="T5" fmla="*/ 64 h 64"/>
              <a:gd name="T6" fmla="*/ 49 w 49"/>
              <a:gd name="T7" fmla="*/ 24 h 64"/>
              <a:gd name="T8" fmla="*/ 24 w 49"/>
              <a:gd name="T9" fmla="*/ 0 h 64"/>
              <a:gd name="T10" fmla="*/ 24 w 49"/>
              <a:gd name="T11" fmla="*/ 40 h 64"/>
              <a:gd name="T12" fmla="*/ 9 w 49"/>
              <a:gd name="T13" fmla="*/ 24 h 64"/>
              <a:gd name="T14" fmla="*/ 24 w 49"/>
              <a:gd name="T15" fmla="*/ 8 h 64"/>
              <a:gd name="T16" fmla="*/ 40 w 49"/>
              <a:gd name="T17" fmla="*/ 24 h 64"/>
              <a:gd name="T18" fmla="*/ 24 w 49"/>
              <a:gd name="T1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4" y="0"/>
                </a:moveTo>
                <a:cubicBezTo>
                  <a:pt x="11" y="0"/>
                  <a:pt x="0" y="11"/>
                  <a:pt x="0" y="24"/>
                </a:cubicBezTo>
                <a:cubicBezTo>
                  <a:pt x="0" y="38"/>
                  <a:pt x="24" y="64"/>
                  <a:pt x="24" y="64"/>
                </a:cubicBezTo>
                <a:cubicBezTo>
                  <a:pt x="24" y="64"/>
                  <a:pt x="49" y="38"/>
                  <a:pt x="49" y="24"/>
                </a:cubicBezTo>
                <a:cubicBezTo>
                  <a:pt x="49" y="11"/>
                  <a:pt x="38" y="0"/>
                  <a:pt x="24" y="0"/>
                </a:cubicBezTo>
                <a:close/>
                <a:moveTo>
                  <a:pt x="24" y="40"/>
                </a:moveTo>
                <a:cubicBezTo>
                  <a:pt x="16" y="40"/>
                  <a:pt x="9" y="33"/>
                  <a:pt x="9" y="24"/>
                </a:cubicBezTo>
                <a:cubicBezTo>
                  <a:pt x="9" y="16"/>
                  <a:pt x="16" y="8"/>
                  <a:pt x="24" y="8"/>
                </a:cubicBezTo>
                <a:cubicBezTo>
                  <a:pt x="33" y="8"/>
                  <a:pt x="40" y="16"/>
                  <a:pt x="40" y="24"/>
                </a:cubicBezTo>
                <a:cubicBezTo>
                  <a:pt x="40" y="33"/>
                  <a:pt x="33" y="40"/>
                  <a:pt x="24" y="4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9">
            <a:extLst>
              <a:ext uri="{FF2B5EF4-FFF2-40B4-BE49-F238E27FC236}">
                <a16:creationId xmlns:a16="http://schemas.microsoft.com/office/drawing/2014/main" id="{4B329484-ACA2-48CD-B81A-2571D0A91644}"/>
              </a:ext>
            </a:extLst>
          </p:cNvPr>
          <p:cNvSpPr>
            <a:spLocks noEditPoints="1"/>
          </p:cNvSpPr>
          <p:nvPr/>
        </p:nvSpPr>
        <p:spPr bwMode="auto">
          <a:xfrm>
            <a:off x="9676333" y="1000784"/>
            <a:ext cx="223159" cy="294339"/>
          </a:xfrm>
          <a:custGeom>
            <a:avLst/>
            <a:gdLst>
              <a:gd name="T0" fmla="*/ 24 w 49"/>
              <a:gd name="T1" fmla="*/ 0 h 64"/>
              <a:gd name="T2" fmla="*/ 0 w 49"/>
              <a:gd name="T3" fmla="*/ 25 h 64"/>
              <a:gd name="T4" fmla="*/ 24 w 49"/>
              <a:gd name="T5" fmla="*/ 64 h 64"/>
              <a:gd name="T6" fmla="*/ 49 w 49"/>
              <a:gd name="T7" fmla="*/ 25 h 64"/>
              <a:gd name="T8" fmla="*/ 24 w 49"/>
              <a:gd name="T9" fmla="*/ 0 h 64"/>
              <a:gd name="T10" fmla="*/ 24 w 49"/>
              <a:gd name="T11" fmla="*/ 41 h 64"/>
              <a:gd name="T12" fmla="*/ 8 w 49"/>
              <a:gd name="T13" fmla="*/ 25 h 64"/>
              <a:gd name="T14" fmla="*/ 24 w 49"/>
              <a:gd name="T15" fmla="*/ 9 h 64"/>
              <a:gd name="T16" fmla="*/ 40 w 49"/>
              <a:gd name="T17" fmla="*/ 25 h 64"/>
              <a:gd name="T18" fmla="*/ 24 w 49"/>
              <a:gd name="T19" fmla="*/ 4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4" y="0"/>
                </a:moveTo>
                <a:cubicBezTo>
                  <a:pt x="11" y="0"/>
                  <a:pt x="0" y="11"/>
                  <a:pt x="0" y="25"/>
                </a:cubicBezTo>
                <a:cubicBezTo>
                  <a:pt x="0" y="39"/>
                  <a:pt x="24" y="64"/>
                  <a:pt x="24" y="64"/>
                </a:cubicBezTo>
                <a:cubicBezTo>
                  <a:pt x="24" y="64"/>
                  <a:pt x="49" y="39"/>
                  <a:pt x="49" y="25"/>
                </a:cubicBezTo>
                <a:cubicBezTo>
                  <a:pt x="49" y="11"/>
                  <a:pt x="38" y="0"/>
                  <a:pt x="24" y="0"/>
                </a:cubicBezTo>
                <a:close/>
                <a:moveTo>
                  <a:pt x="24" y="41"/>
                </a:moveTo>
                <a:cubicBezTo>
                  <a:pt x="15" y="41"/>
                  <a:pt x="8" y="34"/>
                  <a:pt x="8" y="25"/>
                </a:cubicBezTo>
                <a:cubicBezTo>
                  <a:pt x="8" y="16"/>
                  <a:pt x="15" y="9"/>
                  <a:pt x="24" y="9"/>
                </a:cubicBezTo>
                <a:cubicBezTo>
                  <a:pt x="33" y="9"/>
                  <a:pt x="40" y="16"/>
                  <a:pt x="40" y="25"/>
                </a:cubicBezTo>
                <a:cubicBezTo>
                  <a:pt x="40" y="34"/>
                  <a:pt x="33" y="41"/>
                  <a:pt x="24" y="41"/>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10">
            <a:extLst>
              <a:ext uri="{FF2B5EF4-FFF2-40B4-BE49-F238E27FC236}">
                <a16:creationId xmlns:a16="http://schemas.microsoft.com/office/drawing/2014/main" id="{817DC970-3D86-440A-81AF-08806D26FF71}"/>
              </a:ext>
            </a:extLst>
          </p:cNvPr>
          <p:cNvSpPr>
            <a:spLocks/>
          </p:cNvSpPr>
          <p:nvPr/>
        </p:nvSpPr>
        <p:spPr bwMode="auto">
          <a:xfrm>
            <a:off x="832696" y="1450950"/>
            <a:ext cx="2129629" cy="1919937"/>
          </a:xfrm>
          <a:custGeom>
            <a:avLst/>
            <a:gdLst>
              <a:gd name="T0" fmla="*/ 0 w 466"/>
              <a:gd name="T1" fmla="*/ 47 h 419"/>
              <a:gd name="T2" fmla="*/ 125 w 466"/>
              <a:gd name="T3" fmla="*/ 47 h 419"/>
              <a:gd name="T4" fmla="*/ 237 w 466"/>
              <a:gd name="T5" fmla="*/ 14 h 419"/>
              <a:gd name="T6" fmla="*/ 244 w 466"/>
              <a:gd name="T7" fmla="*/ 96 h 419"/>
              <a:gd name="T8" fmla="*/ 321 w 466"/>
              <a:gd name="T9" fmla="*/ 49 h 419"/>
              <a:gd name="T10" fmla="*/ 313 w 466"/>
              <a:gd name="T11" fmla="*/ 174 h 419"/>
              <a:gd name="T12" fmla="*/ 358 w 466"/>
              <a:gd name="T13" fmla="*/ 184 h 419"/>
              <a:gd name="T14" fmla="*/ 403 w 466"/>
              <a:gd name="T15" fmla="*/ 188 h 419"/>
              <a:gd name="T16" fmla="*/ 440 w 466"/>
              <a:gd name="T17" fmla="*/ 237 h 419"/>
              <a:gd name="T18" fmla="*/ 425 w 466"/>
              <a:gd name="T19" fmla="*/ 366 h 419"/>
              <a:gd name="T20" fmla="*/ 466 w 466"/>
              <a:gd name="T21" fmla="*/ 419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6" h="419">
                <a:moveTo>
                  <a:pt x="0" y="47"/>
                </a:moveTo>
                <a:cubicBezTo>
                  <a:pt x="0" y="47"/>
                  <a:pt x="105" y="69"/>
                  <a:pt x="125" y="47"/>
                </a:cubicBezTo>
                <a:cubicBezTo>
                  <a:pt x="146" y="25"/>
                  <a:pt x="219" y="0"/>
                  <a:pt x="237" y="14"/>
                </a:cubicBezTo>
                <a:cubicBezTo>
                  <a:pt x="256" y="29"/>
                  <a:pt x="205" y="94"/>
                  <a:pt x="244" y="96"/>
                </a:cubicBezTo>
                <a:cubicBezTo>
                  <a:pt x="282" y="98"/>
                  <a:pt x="293" y="39"/>
                  <a:pt x="321" y="49"/>
                </a:cubicBezTo>
                <a:cubicBezTo>
                  <a:pt x="350" y="59"/>
                  <a:pt x="297" y="161"/>
                  <a:pt x="313" y="174"/>
                </a:cubicBezTo>
                <a:cubicBezTo>
                  <a:pt x="329" y="186"/>
                  <a:pt x="352" y="172"/>
                  <a:pt x="358" y="184"/>
                </a:cubicBezTo>
                <a:cubicBezTo>
                  <a:pt x="364" y="196"/>
                  <a:pt x="385" y="208"/>
                  <a:pt x="403" y="188"/>
                </a:cubicBezTo>
                <a:cubicBezTo>
                  <a:pt x="421" y="168"/>
                  <a:pt x="449" y="204"/>
                  <a:pt x="440" y="237"/>
                </a:cubicBezTo>
                <a:cubicBezTo>
                  <a:pt x="423" y="296"/>
                  <a:pt x="419" y="345"/>
                  <a:pt x="425" y="366"/>
                </a:cubicBezTo>
                <a:cubicBezTo>
                  <a:pt x="432" y="386"/>
                  <a:pt x="446" y="394"/>
                  <a:pt x="466" y="419"/>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Freeform 11">
            <a:extLst>
              <a:ext uri="{FF2B5EF4-FFF2-40B4-BE49-F238E27FC236}">
                <a16:creationId xmlns:a16="http://schemas.microsoft.com/office/drawing/2014/main" id="{7A39F1ED-B94C-41CE-90D2-5C4F288D2892}"/>
              </a:ext>
            </a:extLst>
          </p:cNvPr>
          <p:cNvSpPr>
            <a:spLocks/>
          </p:cNvSpPr>
          <p:nvPr/>
        </p:nvSpPr>
        <p:spPr bwMode="auto">
          <a:xfrm>
            <a:off x="5342047" y="1245105"/>
            <a:ext cx="2044983" cy="1694854"/>
          </a:xfrm>
          <a:custGeom>
            <a:avLst/>
            <a:gdLst>
              <a:gd name="T0" fmla="*/ 0 w 448"/>
              <a:gd name="T1" fmla="*/ 12 h 370"/>
              <a:gd name="T2" fmla="*/ 78 w 448"/>
              <a:gd name="T3" fmla="*/ 4 h 370"/>
              <a:gd name="T4" fmla="*/ 115 w 448"/>
              <a:gd name="T5" fmla="*/ 20 h 370"/>
              <a:gd name="T6" fmla="*/ 188 w 448"/>
              <a:gd name="T7" fmla="*/ 41 h 370"/>
              <a:gd name="T8" fmla="*/ 223 w 448"/>
              <a:gd name="T9" fmla="*/ 92 h 370"/>
              <a:gd name="T10" fmla="*/ 340 w 448"/>
              <a:gd name="T11" fmla="*/ 102 h 370"/>
              <a:gd name="T12" fmla="*/ 403 w 448"/>
              <a:gd name="T13" fmla="*/ 172 h 370"/>
              <a:gd name="T14" fmla="*/ 374 w 448"/>
              <a:gd name="T15" fmla="*/ 286 h 370"/>
              <a:gd name="T16" fmla="*/ 436 w 448"/>
              <a:gd name="T17" fmla="*/ 331 h 370"/>
              <a:gd name="T18" fmla="*/ 448 w 448"/>
              <a:gd name="T19" fmla="*/ 370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370">
                <a:moveTo>
                  <a:pt x="0" y="12"/>
                </a:moveTo>
                <a:cubicBezTo>
                  <a:pt x="0" y="12"/>
                  <a:pt x="54" y="0"/>
                  <a:pt x="78" y="4"/>
                </a:cubicBezTo>
                <a:cubicBezTo>
                  <a:pt x="103" y="8"/>
                  <a:pt x="104" y="5"/>
                  <a:pt x="115" y="20"/>
                </a:cubicBezTo>
                <a:cubicBezTo>
                  <a:pt x="141" y="59"/>
                  <a:pt x="164" y="25"/>
                  <a:pt x="188" y="41"/>
                </a:cubicBezTo>
                <a:cubicBezTo>
                  <a:pt x="213" y="57"/>
                  <a:pt x="180" y="92"/>
                  <a:pt x="223" y="92"/>
                </a:cubicBezTo>
                <a:cubicBezTo>
                  <a:pt x="266" y="92"/>
                  <a:pt x="321" y="47"/>
                  <a:pt x="340" y="102"/>
                </a:cubicBezTo>
                <a:cubicBezTo>
                  <a:pt x="346" y="122"/>
                  <a:pt x="394" y="144"/>
                  <a:pt x="403" y="172"/>
                </a:cubicBezTo>
                <a:cubicBezTo>
                  <a:pt x="420" y="222"/>
                  <a:pt x="346" y="258"/>
                  <a:pt x="374" y="286"/>
                </a:cubicBezTo>
                <a:cubicBezTo>
                  <a:pt x="403" y="315"/>
                  <a:pt x="428" y="294"/>
                  <a:pt x="436" y="331"/>
                </a:cubicBezTo>
                <a:cubicBezTo>
                  <a:pt x="444" y="368"/>
                  <a:pt x="448" y="370"/>
                  <a:pt x="448" y="370"/>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 name="Freeform 12">
            <a:extLst>
              <a:ext uri="{FF2B5EF4-FFF2-40B4-BE49-F238E27FC236}">
                <a16:creationId xmlns:a16="http://schemas.microsoft.com/office/drawing/2014/main" id="{22EA83A4-7806-4DFD-BC32-FDC32CCA06F4}"/>
              </a:ext>
            </a:extLst>
          </p:cNvPr>
          <p:cNvSpPr>
            <a:spLocks/>
          </p:cNvSpPr>
          <p:nvPr/>
        </p:nvSpPr>
        <p:spPr bwMode="auto">
          <a:xfrm>
            <a:off x="7629426" y="1093126"/>
            <a:ext cx="2037288" cy="2145020"/>
          </a:xfrm>
          <a:custGeom>
            <a:avLst/>
            <a:gdLst>
              <a:gd name="T0" fmla="*/ 0 w 446"/>
              <a:gd name="T1" fmla="*/ 468 h 468"/>
              <a:gd name="T2" fmla="*/ 39 w 446"/>
              <a:gd name="T3" fmla="*/ 440 h 468"/>
              <a:gd name="T4" fmla="*/ 55 w 446"/>
              <a:gd name="T5" fmla="*/ 346 h 468"/>
              <a:gd name="T6" fmla="*/ 120 w 446"/>
              <a:gd name="T7" fmla="*/ 354 h 468"/>
              <a:gd name="T8" fmla="*/ 202 w 446"/>
              <a:gd name="T9" fmla="*/ 387 h 468"/>
              <a:gd name="T10" fmla="*/ 235 w 446"/>
              <a:gd name="T11" fmla="*/ 321 h 468"/>
              <a:gd name="T12" fmla="*/ 241 w 446"/>
              <a:gd name="T13" fmla="*/ 252 h 468"/>
              <a:gd name="T14" fmla="*/ 227 w 446"/>
              <a:gd name="T15" fmla="*/ 88 h 468"/>
              <a:gd name="T16" fmla="*/ 274 w 446"/>
              <a:gd name="T17" fmla="*/ 84 h 468"/>
              <a:gd name="T18" fmla="*/ 317 w 446"/>
              <a:gd name="T19" fmla="*/ 123 h 468"/>
              <a:gd name="T20" fmla="*/ 358 w 446"/>
              <a:gd name="T21" fmla="*/ 105 h 468"/>
              <a:gd name="T22" fmla="*/ 358 w 446"/>
              <a:gd name="T23" fmla="*/ 70 h 468"/>
              <a:gd name="T24" fmla="*/ 386 w 446"/>
              <a:gd name="T25" fmla="*/ 43 h 468"/>
              <a:gd name="T26" fmla="*/ 446 w 446"/>
              <a:gd name="T27" fmla="*/ 49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6" h="468">
                <a:moveTo>
                  <a:pt x="0" y="468"/>
                </a:moveTo>
                <a:cubicBezTo>
                  <a:pt x="0" y="468"/>
                  <a:pt x="37" y="468"/>
                  <a:pt x="39" y="440"/>
                </a:cubicBezTo>
                <a:cubicBezTo>
                  <a:pt x="41" y="411"/>
                  <a:pt x="41" y="362"/>
                  <a:pt x="55" y="346"/>
                </a:cubicBezTo>
                <a:cubicBezTo>
                  <a:pt x="70" y="329"/>
                  <a:pt x="116" y="327"/>
                  <a:pt x="120" y="354"/>
                </a:cubicBezTo>
                <a:cubicBezTo>
                  <a:pt x="124" y="380"/>
                  <a:pt x="180" y="399"/>
                  <a:pt x="202" y="387"/>
                </a:cubicBezTo>
                <a:cubicBezTo>
                  <a:pt x="225" y="374"/>
                  <a:pt x="229" y="342"/>
                  <a:pt x="235" y="321"/>
                </a:cubicBezTo>
                <a:cubicBezTo>
                  <a:pt x="241" y="301"/>
                  <a:pt x="251" y="284"/>
                  <a:pt x="241" y="252"/>
                </a:cubicBezTo>
                <a:cubicBezTo>
                  <a:pt x="231" y="219"/>
                  <a:pt x="219" y="104"/>
                  <a:pt x="227" y="88"/>
                </a:cubicBezTo>
                <a:cubicBezTo>
                  <a:pt x="235" y="72"/>
                  <a:pt x="258" y="60"/>
                  <a:pt x="274" y="84"/>
                </a:cubicBezTo>
                <a:cubicBezTo>
                  <a:pt x="290" y="109"/>
                  <a:pt x="288" y="121"/>
                  <a:pt x="317" y="123"/>
                </a:cubicBezTo>
                <a:cubicBezTo>
                  <a:pt x="345" y="125"/>
                  <a:pt x="362" y="129"/>
                  <a:pt x="358" y="105"/>
                </a:cubicBezTo>
                <a:cubicBezTo>
                  <a:pt x="354" y="80"/>
                  <a:pt x="337" y="70"/>
                  <a:pt x="358" y="70"/>
                </a:cubicBezTo>
                <a:cubicBezTo>
                  <a:pt x="378" y="70"/>
                  <a:pt x="386" y="43"/>
                  <a:pt x="386" y="43"/>
                </a:cubicBezTo>
                <a:cubicBezTo>
                  <a:pt x="403" y="0"/>
                  <a:pt x="417" y="51"/>
                  <a:pt x="446" y="49"/>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 name="Freeform 13">
            <a:extLst>
              <a:ext uri="{FF2B5EF4-FFF2-40B4-BE49-F238E27FC236}">
                <a16:creationId xmlns:a16="http://schemas.microsoft.com/office/drawing/2014/main" id="{A3D12228-691C-4B49-97CC-A438D4E9F9B2}"/>
              </a:ext>
            </a:extLst>
          </p:cNvPr>
          <p:cNvSpPr>
            <a:spLocks/>
          </p:cNvSpPr>
          <p:nvPr/>
        </p:nvSpPr>
        <p:spPr bwMode="auto">
          <a:xfrm>
            <a:off x="3121999" y="1272803"/>
            <a:ext cx="1968031" cy="2473221"/>
          </a:xfrm>
          <a:custGeom>
            <a:avLst/>
            <a:gdLst>
              <a:gd name="T0" fmla="*/ 0 w 431"/>
              <a:gd name="T1" fmla="*/ 557 h 557"/>
              <a:gd name="T2" fmla="*/ 53 w 431"/>
              <a:gd name="T3" fmla="*/ 477 h 557"/>
              <a:gd name="T4" fmla="*/ 53 w 431"/>
              <a:gd name="T5" fmla="*/ 476 h 557"/>
              <a:gd name="T6" fmla="*/ 76 w 431"/>
              <a:gd name="T7" fmla="*/ 419 h 557"/>
              <a:gd name="T8" fmla="*/ 94 w 431"/>
              <a:gd name="T9" fmla="*/ 399 h 557"/>
              <a:gd name="T10" fmla="*/ 143 w 431"/>
              <a:gd name="T11" fmla="*/ 381 h 557"/>
              <a:gd name="T12" fmla="*/ 190 w 431"/>
              <a:gd name="T13" fmla="*/ 373 h 557"/>
              <a:gd name="T14" fmla="*/ 233 w 431"/>
              <a:gd name="T15" fmla="*/ 379 h 557"/>
              <a:gd name="T16" fmla="*/ 282 w 431"/>
              <a:gd name="T17" fmla="*/ 313 h 557"/>
              <a:gd name="T18" fmla="*/ 327 w 431"/>
              <a:gd name="T19" fmla="*/ 348 h 557"/>
              <a:gd name="T20" fmla="*/ 378 w 431"/>
              <a:gd name="T21" fmla="*/ 303 h 557"/>
              <a:gd name="T22" fmla="*/ 376 w 431"/>
              <a:gd name="T23" fmla="*/ 244 h 557"/>
              <a:gd name="T24" fmla="*/ 383 w 431"/>
              <a:gd name="T25" fmla="*/ 181 h 557"/>
              <a:gd name="T26" fmla="*/ 370 w 431"/>
              <a:gd name="T27" fmla="*/ 34 h 557"/>
              <a:gd name="T28" fmla="*/ 431 w 431"/>
              <a:gd name="T29" fmla="*/ 27 h 557"/>
              <a:gd name="connsiteX0" fmla="*/ 0 w 10000"/>
              <a:gd name="connsiteY0" fmla="*/ 9689 h 9689"/>
              <a:gd name="connsiteX1" fmla="*/ 1230 w 10000"/>
              <a:gd name="connsiteY1" fmla="*/ 8253 h 9689"/>
              <a:gd name="connsiteX2" fmla="*/ 1230 w 10000"/>
              <a:gd name="connsiteY2" fmla="*/ 8235 h 9689"/>
              <a:gd name="connsiteX3" fmla="*/ 1763 w 10000"/>
              <a:gd name="connsiteY3" fmla="*/ 7211 h 9689"/>
              <a:gd name="connsiteX4" fmla="*/ 2181 w 10000"/>
              <a:gd name="connsiteY4" fmla="*/ 6852 h 9689"/>
              <a:gd name="connsiteX5" fmla="*/ 3318 w 10000"/>
              <a:gd name="connsiteY5" fmla="*/ 6529 h 9689"/>
              <a:gd name="connsiteX6" fmla="*/ 4408 w 10000"/>
              <a:gd name="connsiteY6" fmla="*/ 6386 h 9689"/>
              <a:gd name="connsiteX7" fmla="*/ 5406 w 10000"/>
              <a:gd name="connsiteY7" fmla="*/ 6493 h 9689"/>
              <a:gd name="connsiteX8" fmla="*/ 6543 w 10000"/>
              <a:gd name="connsiteY8" fmla="*/ 5308 h 9689"/>
              <a:gd name="connsiteX9" fmla="*/ 7587 w 10000"/>
              <a:gd name="connsiteY9" fmla="*/ 5937 h 9689"/>
              <a:gd name="connsiteX10" fmla="*/ 7841 w 10000"/>
              <a:gd name="connsiteY10" fmla="*/ 4741 h 9689"/>
              <a:gd name="connsiteX11" fmla="*/ 8724 w 10000"/>
              <a:gd name="connsiteY11" fmla="*/ 4070 h 9689"/>
              <a:gd name="connsiteX12" fmla="*/ 8886 w 10000"/>
              <a:gd name="connsiteY12" fmla="*/ 2939 h 9689"/>
              <a:gd name="connsiteX13" fmla="*/ 8585 w 10000"/>
              <a:gd name="connsiteY13" fmla="*/ 299 h 9689"/>
              <a:gd name="connsiteX14" fmla="*/ 10000 w 10000"/>
              <a:gd name="connsiteY14" fmla="*/ 174 h 9689"/>
              <a:gd name="connsiteX0" fmla="*/ 0 w 10000"/>
              <a:gd name="connsiteY0" fmla="*/ 9999 h 9999"/>
              <a:gd name="connsiteX1" fmla="*/ 1230 w 10000"/>
              <a:gd name="connsiteY1" fmla="*/ 8517 h 9999"/>
              <a:gd name="connsiteX2" fmla="*/ 1230 w 10000"/>
              <a:gd name="connsiteY2" fmla="*/ 8498 h 9999"/>
              <a:gd name="connsiteX3" fmla="*/ 1763 w 10000"/>
              <a:gd name="connsiteY3" fmla="*/ 7441 h 9999"/>
              <a:gd name="connsiteX4" fmla="*/ 2181 w 10000"/>
              <a:gd name="connsiteY4" fmla="*/ 7071 h 9999"/>
              <a:gd name="connsiteX5" fmla="*/ 3318 w 10000"/>
              <a:gd name="connsiteY5" fmla="*/ 6738 h 9999"/>
              <a:gd name="connsiteX6" fmla="*/ 4408 w 10000"/>
              <a:gd name="connsiteY6" fmla="*/ 6590 h 9999"/>
              <a:gd name="connsiteX7" fmla="*/ 5406 w 10000"/>
              <a:gd name="connsiteY7" fmla="*/ 6700 h 9999"/>
              <a:gd name="connsiteX8" fmla="*/ 6543 w 10000"/>
              <a:gd name="connsiteY8" fmla="*/ 5477 h 9999"/>
              <a:gd name="connsiteX9" fmla="*/ 7587 w 10000"/>
              <a:gd name="connsiteY9" fmla="*/ 6127 h 9999"/>
              <a:gd name="connsiteX10" fmla="*/ 7841 w 10000"/>
              <a:gd name="connsiteY10" fmla="*/ 4892 h 9999"/>
              <a:gd name="connsiteX11" fmla="*/ 7524 w 10000"/>
              <a:gd name="connsiteY11" fmla="*/ 3645 h 9999"/>
              <a:gd name="connsiteX12" fmla="*/ 8886 w 10000"/>
              <a:gd name="connsiteY12" fmla="*/ 3032 h 9999"/>
              <a:gd name="connsiteX13" fmla="*/ 8585 w 10000"/>
              <a:gd name="connsiteY13" fmla="*/ 308 h 9999"/>
              <a:gd name="connsiteX14" fmla="*/ 10000 w 10000"/>
              <a:gd name="connsiteY14" fmla="*/ 179 h 9999"/>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6543 w 10000"/>
              <a:gd name="connsiteY8" fmla="*/ 5478 h 10000"/>
              <a:gd name="connsiteX9" fmla="*/ 7587 w 10000"/>
              <a:gd name="connsiteY9" fmla="*/ 6128 h 10000"/>
              <a:gd name="connsiteX10" fmla="*/ 7841 w 10000"/>
              <a:gd name="connsiteY10" fmla="*/ 4892 h 10000"/>
              <a:gd name="connsiteX11" fmla="*/ 7524 w 10000"/>
              <a:gd name="connsiteY11" fmla="*/ 3645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6543 w 10000"/>
              <a:gd name="connsiteY8" fmla="*/ 5478 h 10000"/>
              <a:gd name="connsiteX9" fmla="*/ 7587 w 10000"/>
              <a:gd name="connsiteY9" fmla="*/ 6128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6543 w 10000"/>
              <a:gd name="connsiteY8" fmla="*/ 5478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098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098 w 10000"/>
              <a:gd name="connsiteY11" fmla="*/ 2844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098 w 10000"/>
              <a:gd name="connsiteY11" fmla="*/ 2844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6662 w 10000"/>
              <a:gd name="connsiteY11" fmla="*/ 1650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561 w 10000"/>
              <a:gd name="connsiteY10" fmla="*/ 3383 h 10000"/>
              <a:gd name="connsiteX11" fmla="*/ 6662 w 10000"/>
              <a:gd name="connsiteY11" fmla="*/ 1650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103 w 10000"/>
              <a:gd name="connsiteY9" fmla="*/ 4634 h 10000"/>
              <a:gd name="connsiteX10" fmla="*/ 7561 w 10000"/>
              <a:gd name="connsiteY10" fmla="*/ 3383 h 10000"/>
              <a:gd name="connsiteX11" fmla="*/ 6662 w 10000"/>
              <a:gd name="connsiteY11" fmla="*/ 1650 h 10000"/>
              <a:gd name="connsiteX12" fmla="*/ 7608 w 10000"/>
              <a:gd name="connsiteY12" fmla="*/ 1337 h 10000"/>
              <a:gd name="connsiteX13" fmla="*/ 8585 w 10000"/>
              <a:gd name="connsiteY13" fmla="*/ 308 h 10000"/>
              <a:gd name="connsiteX14" fmla="*/ 10000 w 10000"/>
              <a:gd name="connsiteY14" fmla="*/ 179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00">
                <a:moveTo>
                  <a:pt x="0" y="10000"/>
                </a:moveTo>
                <a:cubicBezTo>
                  <a:pt x="1462" y="10000"/>
                  <a:pt x="1323" y="8963"/>
                  <a:pt x="1230" y="8518"/>
                </a:cubicBezTo>
                <a:lnTo>
                  <a:pt x="1230" y="8499"/>
                </a:lnTo>
                <a:cubicBezTo>
                  <a:pt x="1160" y="8110"/>
                  <a:pt x="1369" y="7703"/>
                  <a:pt x="1763" y="7442"/>
                </a:cubicBezTo>
                <a:cubicBezTo>
                  <a:pt x="1879" y="7369"/>
                  <a:pt x="2019" y="7239"/>
                  <a:pt x="2181" y="7072"/>
                </a:cubicBezTo>
                <a:cubicBezTo>
                  <a:pt x="2761" y="6480"/>
                  <a:pt x="2761" y="6591"/>
                  <a:pt x="3318" y="6739"/>
                </a:cubicBezTo>
                <a:cubicBezTo>
                  <a:pt x="3898" y="6887"/>
                  <a:pt x="4176" y="6664"/>
                  <a:pt x="4408" y="6591"/>
                </a:cubicBezTo>
                <a:cubicBezTo>
                  <a:pt x="4640" y="6517"/>
                  <a:pt x="5147" y="7066"/>
                  <a:pt x="5406" y="6701"/>
                </a:cubicBezTo>
                <a:cubicBezTo>
                  <a:pt x="5665" y="6336"/>
                  <a:pt x="5730" y="4253"/>
                  <a:pt x="5962" y="4400"/>
                </a:cubicBezTo>
                <a:cubicBezTo>
                  <a:pt x="6504" y="4383"/>
                  <a:pt x="6399" y="4583"/>
                  <a:pt x="7103" y="4634"/>
                </a:cubicBezTo>
                <a:cubicBezTo>
                  <a:pt x="7846" y="4732"/>
                  <a:pt x="7422" y="4496"/>
                  <a:pt x="7561" y="3383"/>
                </a:cubicBezTo>
                <a:cubicBezTo>
                  <a:pt x="7608" y="3050"/>
                  <a:pt x="6592" y="2002"/>
                  <a:pt x="6662" y="1650"/>
                </a:cubicBezTo>
                <a:cubicBezTo>
                  <a:pt x="6708" y="1371"/>
                  <a:pt x="7288" y="1561"/>
                  <a:pt x="7608" y="1337"/>
                </a:cubicBezTo>
                <a:cubicBezTo>
                  <a:pt x="7929" y="1113"/>
                  <a:pt x="8121" y="715"/>
                  <a:pt x="8585" y="308"/>
                </a:cubicBezTo>
                <a:cubicBezTo>
                  <a:pt x="9281" y="-322"/>
                  <a:pt x="9350" y="216"/>
                  <a:pt x="10000" y="179"/>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 name="Freeform 17">
            <a:extLst>
              <a:ext uri="{FF2B5EF4-FFF2-40B4-BE49-F238E27FC236}">
                <a16:creationId xmlns:a16="http://schemas.microsoft.com/office/drawing/2014/main" id="{FB7C68EC-8EC5-4550-8DCE-D3F6034B829B}"/>
              </a:ext>
            </a:extLst>
          </p:cNvPr>
          <p:cNvSpPr>
            <a:spLocks/>
          </p:cNvSpPr>
          <p:nvPr/>
        </p:nvSpPr>
        <p:spPr bwMode="auto">
          <a:xfrm>
            <a:off x="10002642" y="707481"/>
            <a:ext cx="2280798" cy="697547"/>
          </a:xfrm>
          <a:custGeom>
            <a:avLst/>
            <a:gdLst>
              <a:gd name="T0" fmla="*/ 0 w 207"/>
              <a:gd name="T1" fmla="*/ 47 h 61"/>
              <a:gd name="T2" fmla="*/ 19 w 207"/>
              <a:gd name="T3" fmla="*/ 37 h 61"/>
              <a:gd name="T4" fmla="*/ 43 w 207"/>
              <a:gd name="T5" fmla="*/ 59 h 61"/>
              <a:gd name="T6" fmla="*/ 79 w 207"/>
              <a:gd name="T7" fmla="*/ 7 h 61"/>
              <a:gd name="T8" fmla="*/ 153 w 207"/>
              <a:gd name="T9" fmla="*/ 42 h 61"/>
              <a:gd name="T10" fmla="*/ 152 w 207"/>
              <a:gd name="T11" fmla="*/ 24 h 61"/>
              <a:gd name="T12" fmla="*/ 151 w 207"/>
              <a:gd name="T13" fmla="*/ 12 h 61"/>
              <a:gd name="T14" fmla="*/ 173 w 207"/>
              <a:gd name="T15" fmla="*/ 29 h 61"/>
              <a:gd name="T16" fmla="*/ 185 w 207"/>
              <a:gd name="T17" fmla="*/ 18 h 61"/>
              <a:gd name="T18" fmla="*/ 207 w 207"/>
              <a:gd name="T19" fmla="*/ 1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7" h="61">
                <a:moveTo>
                  <a:pt x="0" y="47"/>
                </a:moveTo>
                <a:cubicBezTo>
                  <a:pt x="0" y="47"/>
                  <a:pt x="6" y="32"/>
                  <a:pt x="19" y="37"/>
                </a:cubicBezTo>
                <a:cubicBezTo>
                  <a:pt x="31" y="41"/>
                  <a:pt x="36" y="61"/>
                  <a:pt x="43" y="59"/>
                </a:cubicBezTo>
                <a:cubicBezTo>
                  <a:pt x="49" y="57"/>
                  <a:pt x="65" y="0"/>
                  <a:pt x="79" y="7"/>
                </a:cubicBezTo>
                <a:cubicBezTo>
                  <a:pt x="92" y="13"/>
                  <a:pt x="150" y="54"/>
                  <a:pt x="153" y="42"/>
                </a:cubicBezTo>
                <a:cubicBezTo>
                  <a:pt x="155" y="29"/>
                  <a:pt x="156" y="28"/>
                  <a:pt x="152" y="24"/>
                </a:cubicBezTo>
                <a:cubicBezTo>
                  <a:pt x="148" y="19"/>
                  <a:pt x="141" y="8"/>
                  <a:pt x="151" y="12"/>
                </a:cubicBezTo>
                <a:cubicBezTo>
                  <a:pt x="160" y="15"/>
                  <a:pt x="169" y="18"/>
                  <a:pt x="173" y="29"/>
                </a:cubicBezTo>
                <a:cubicBezTo>
                  <a:pt x="177" y="40"/>
                  <a:pt x="185" y="23"/>
                  <a:pt x="185" y="18"/>
                </a:cubicBezTo>
                <a:cubicBezTo>
                  <a:pt x="185" y="13"/>
                  <a:pt x="207" y="11"/>
                  <a:pt x="207" y="11"/>
                </a:cubicBezTo>
              </a:path>
            </a:pathLst>
          </a:custGeom>
          <a:noFill/>
          <a:ln w="34925" cap="rnd">
            <a:gradFill flip="none" rotWithShape="1">
              <a:gsLst>
                <a:gs pos="28000">
                  <a:schemeClr val="accent1">
                    <a:lumMod val="50000"/>
                  </a:schemeClr>
                </a:gs>
                <a:gs pos="100000">
                  <a:schemeClr val="accent1">
                    <a:lumMod val="50000"/>
                  </a:schemeClr>
                </a:gs>
              </a:gsLst>
              <a:lin ang="0" scaled="1"/>
              <a:tileRect/>
            </a:gra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0" name="Picture 49" descr="A screenshot of a video game&#10;&#10;Description automatically generated with low confidence">
            <a:extLst>
              <a:ext uri="{FF2B5EF4-FFF2-40B4-BE49-F238E27FC236}">
                <a16:creationId xmlns:a16="http://schemas.microsoft.com/office/drawing/2014/main" id="{56C091DA-B269-417A-B8A1-CD836F2E1770}"/>
              </a:ext>
            </a:extLst>
          </p:cNvPr>
          <p:cNvPicPr>
            <a:picLocks noChangeAspect="1"/>
          </p:cNvPicPr>
          <p:nvPr/>
        </p:nvPicPr>
        <p:blipFill rotWithShape="1">
          <a:blip r:embed="rId4"/>
          <a:srcRect l="13095" t="47831" r="75357" b="25714"/>
          <a:stretch/>
        </p:blipFill>
        <p:spPr>
          <a:xfrm>
            <a:off x="158443" y="1183976"/>
            <a:ext cx="1326102" cy="1708893"/>
          </a:xfrm>
          <a:prstGeom prst="rect">
            <a:avLst/>
          </a:prstGeom>
        </p:spPr>
      </p:pic>
      <p:pic>
        <p:nvPicPr>
          <p:cNvPr id="55" name="Picture 54">
            <a:extLst>
              <a:ext uri="{FF2B5EF4-FFF2-40B4-BE49-F238E27FC236}">
                <a16:creationId xmlns:a16="http://schemas.microsoft.com/office/drawing/2014/main" id="{D517F015-2675-4D3B-B972-207132E6DEC8}"/>
              </a:ext>
            </a:extLst>
          </p:cNvPr>
          <p:cNvPicPr>
            <a:picLocks noChangeAspect="1"/>
          </p:cNvPicPr>
          <p:nvPr/>
        </p:nvPicPr>
        <p:blipFill>
          <a:blip r:embed="rId5"/>
          <a:stretch>
            <a:fillRect/>
          </a:stretch>
        </p:blipFill>
        <p:spPr>
          <a:xfrm>
            <a:off x="2485979" y="2682606"/>
            <a:ext cx="1386340" cy="1310027"/>
          </a:xfrm>
          <a:prstGeom prst="rect">
            <a:avLst/>
          </a:prstGeom>
        </p:spPr>
      </p:pic>
    </p:spTree>
    <p:extLst>
      <p:ext uri="{BB962C8B-B14F-4D97-AF65-F5344CB8AC3E}">
        <p14:creationId xmlns:p14="http://schemas.microsoft.com/office/powerpoint/2010/main" val="2094237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Oval 103">
            <a:extLst>
              <a:ext uri="{FF2B5EF4-FFF2-40B4-BE49-F238E27FC236}">
                <a16:creationId xmlns:a16="http://schemas.microsoft.com/office/drawing/2014/main" id="{3500D4E3-D4AA-4880-B9C1-504C3A113769}"/>
              </a:ext>
            </a:extLst>
          </p:cNvPr>
          <p:cNvSpPr/>
          <p:nvPr/>
        </p:nvSpPr>
        <p:spPr>
          <a:xfrm>
            <a:off x="5195161" y="3368210"/>
            <a:ext cx="1809750" cy="1809750"/>
          </a:xfrm>
          <a:prstGeom prst="ellipse">
            <a:avLst/>
          </a:prstGeom>
          <a:solidFill>
            <a:schemeClr val="accent5">
              <a:lumMod val="50000"/>
              <a:alpha val="50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02" name="Oval 101">
            <a:extLst>
              <a:ext uri="{FF2B5EF4-FFF2-40B4-BE49-F238E27FC236}">
                <a16:creationId xmlns:a16="http://schemas.microsoft.com/office/drawing/2014/main" id="{D1824D87-2167-4290-8F99-A5CE169EEAFF}"/>
              </a:ext>
            </a:extLst>
          </p:cNvPr>
          <p:cNvSpPr/>
          <p:nvPr/>
        </p:nvSpPr>
        <p:spPr>
          <a:xfrm>
            <a:off x="758128" y="748187"/>
            <a:ext cx="1809750" cy="1809750"/>
          </a:xfrm>
          <a:prstGeom prst="ellipse">
            <a:avLst/>
          </a:prstGeom>
          <a:solidFill>
            <a:schemeClr val="accent5">
              <a:lumMod val="50000"/>
              <a:alpha val="50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58" name="Oval 57">
            <a:extLst>
              <a:ext uri="{FF2B5EF4-FFF2-40B4-BE49-F238E27FC236}">
                <a16:creationId xmlns:a16="http://schemas.microsoft.com/office/drawing/2014/main" id="{20D17B8C-A4BD-4C67-BFA4-365684201CF1}"/>
              </a:ext>
            </a:extLst>
          </p:cNvPr>
          <p:cNvSpPr/>
          <p:nvPr/>
        </p:nvSpPr>
        <p:spPr>
          <a:xfrm>
            <a:off x="2658003" y="2758151"/>
            <a:ext cx="1809750" cy="1809750"/>
          </a:xfrm>
          <a:prstGeom prst="ellipse">
            <a:avLst/>
          </a:prstGeom>
          <a:solidFill>
            <a:schemeClr val="accent5">
              <a:lumMod val="50000"/>
              <a:alpha val="50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59" name="Oval 58">
            <a:extLst>
              <a:ext uri="{FF2B5EF4-FFF2-40B4-BE49-F238E27FC236}">
                <a16:creationId xmlns:a16="http://schemas.microsoft.com/office/drawing/2014/main" id="{DE416EAC-2C95-4FF7-9A01-44AE792358CD}"/>
              </a:ext>
            </a:extLst>
          </p:cNvPr>
          <p:cNvSpPr/>
          <p:nvPr/>
        </p:nvSpPr>
        <p:spPr>
          <a:xfrm>
            <a:off x="7713703" y="2758151"/>
            <a:ext cx="1809750" cy="1809750"/>
          </a:xfrm>
          <a:prstGeom prst="ellipse">
            <a:avLst/>
          </a:prstGeom>
          <a:solidFill>
            <a:schemeClr val="accent5">
              <a:lumMod val="50000"/>
              <a:alpha val="50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60" name="Oval 59">
            <a:extLst>
              <a:ext uri="{FF2B5EF4-FFF2-40B4-BE49-F238E27FC236}">
                <a16:creationId xmlns:a16="http://schemas.microsoft.com/office/drawing/2014/main" id="{A058343C-C37E-4D79-82EA-C43400CD6FC6}"/>
              </a:ext>
            </a:extLst>
          </p:cNvPr>
          <p:cNvSpPr/>
          <p:nvPr/>
        </p:nvSpPr>
        <p:spPr>
          <a:xfrm>
            <a:off x="9772319" y="748187"/>
            <a:ext cx="1809750" cy="1809750"/>
          </a:xfrm>
          <a:prstGeom prst="ellipse">
            <a:avLst/>
          </a:prstGeom>
          <a:solidFill>
            <a:schemeClr val="accent5">
              <a:lumMod val="50000"/>
              <a:alpha val="50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grpSp>
        <p:nvGrpSpPr>
          <p:cNvPr id="61" name="Group 60">
            <a:extLst>
              <a:ext uri="{FF2B5EF4-FFF2-40B4-BE49-F238E27FC236}">
                <a16:creationId xmlns:a16="http://schemas.microsoft.com/office/drawing/2014/main" id="{E24E4721-0DCF-4843-B15D-84C5680707B1}"/>
              </a:ext>
            </a:extLst>
          </p:cNvPr>
          <p:cNvGrpSpPr/>
          <p:nvPr/>
        </p:nvGrpSpPr>
        <p:grpSpPr>
          <a:xfrm>
            <a:off x="4556086" y="1041138"/>
            <a:ext cx="3311564" cy="558545"/>
            <a:chOff x="7102398" y="1319763"/>
            <a:chExt cx="3311564" cy="558545"/>
          </a:xfrm>
        </p:grpSpPr>
        <p:sp>
          <p:nvSpPr>
            <p:cNvPr id="62" name="Rectangle 61">
              <a:extLst>
                <a:ext uri="{FF2B5EF4-FFF2-40B4-BE49-F238E27FC236}">
                  <a16:creationId xmlns:a16="http://schemas.microsoft.com/office/drawing/2014/main" id="{22A78EAC-7F8B-4678-9F89-9FEAEC90112A}"/>
                </a:ext>
              </a:extLst>
            </p:cNvPr>
            <p:cNvSpPr/>
            <p:nvPr/>
          </p:nvSpPr>
          <p:spPr>
            <a:xfrm>
              <a:off x="8994775" y="1338812"/>
              <a:ext cx="123821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63" name="TextBox 62">
              <a:extLst>
                <a:ext uri="{FF2B5EF4-FFF2-40B4-BE49-F238E27FC236}">
                  <a16:creationId xmlns:a16="http://schemas.microsoft.com/office/drawing/2014/main" id="{CD11CB55-2C7D-48C7-8FF8-73B971A2A66A}"/>
                </a:ext>
              </a:extLst>
            </p:cNvPr>
            <p:cNvSpPr txBox="1"/>
            <p:nvPr/>
          </p:nvSpPr>
          <p:spPr>
            <a:xfrm>
              <a:off x="7102398" y="1319763"/>
              <a:ext cx="3311564" cy="505908"/>
            </a:xfrm>
            <a:prstGeom prst="rect">
              <a:avLst/>
            </a:prstGeom>
            <a:noFill/>
          </p:spPr>
          <p:txBody>
            <a:bodyPr wrap="square" lIns="0" tIns="0" rIns="0" bIns="0" rtlCol="0">
              <a:spAutoFit/>
            </a:bodyPr>
            <a:lstStyle/>
            <a:p>
              <a:pPr algn="l">
                <a:lnSpc>
                  <a:spcPct val="110000"/>
                </a:lnSpc>
                <a:spcAft>
                  <a:spcPts val="1200"/>
                </a:spcAft>
              </a:pPr>
              <a:r>
                <a:rPr lang="en-US" sz="3200" kern="100">
                  <a:solidFill>
                    <a:schemeClr val="bg1"/>
                  </a:solidFill>
                  <a:latin typeface="+mj-lt"/>
                </a:rPr>
                <a:t>Guess the </a:t>
              </a:r>
              <a:r>
                <a:rPr lang="en-US" sz="3200" b="1">
                  <a:solidFill>
                    <a:schemeClr val="accent5">
                      <a:lumMod val="75000"/>
                    </a:schemeClr>
                  </a:solidFill>
                </a:rPr>
                <a:t>price!</a:t>
              </a:r>
            </a:p>
          </p:txBody>
        </p:sp>
      </p:grpSp>
      <p:sp>
        <p:nvSpPr>
          <p:cNvPr id="64" name="Freeform 19">
            <a:extLst>
              <a:ext uri="{FF2B5EF4-FFF2-40B4-BE49-F238E27FC236}">
                <a16:creationId xmlns:a16="http://schemas.microsoft.com/office/drawing/2014/main" id="{EBD3D25C-90EA-495E-A63E-B7980AD3FC2C}"/>
              </a:ext>
            </a:extLst>
          </p:cNvPr>
          <p:cNvSpPr>
            <a:spLocks noEditPoints="1"/>
          </p:cNvSpPr>
          <p:nvPr/>
        </p:nvSpPr>
        <p:spPr bwMode="auto">
          <a:xfrm rot="1616168">
            <a:off x="1551391" y="5954000"/>
            <a:ext cx="291644" cy="264273"/>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20">
            <a:extLst>
              <a:ext uri="{FF2B5EF4-FFF2-40B4-BE49-F238E27FC236}">
                <a16:creationId xmlns:a16="http://schemas.microsoft.com/office/drawing/2014/main" id="{D1E5E35B-D372-4B15-9186-74D4A252B392}"/>
              </a:ext>
            </a:extLst>
          </p:cNvPr>
          <p:cNvSpPr>
            <a:spLocks noEditPoints="1"/>
          </p:cNvSpPr>
          <p:nvPr/>
        </p:nvSpPr>
        <p:spPr bwMode="auto">
          <a:xfrm>
            <a:off x="4282754" y="6894058"/>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66" name="Group 65">
            <a:extLst>
              <a:ext uri="{FF2B5EF4-FFF2-40B4-BE49-F238E27FC236}">
                <a16:creationId xmlns:a16="http://schemas.microsoft.com/office/drawing/2014/main" id="{1DE06974-12BB-40AA-8FBA-474AFEF82F42}"/>
              </a:ext>
            </a:extLst>
          </p:cNvPr>
          <p:cNvGrpSpPr/>
          <p:nvPr/>
        </p:nvGrpSpPr>
        <p:grpSpPr>
          <a:xfrm>
            <a:off x="10752204" y="5648354"/>
            <a:ext cx="1993692" cy="593034"/>
            <a:chOff x="-119920" y="850958"/>
            <a:chExt cx="1993692" cy="593034"/>
          </a:xfrm>
        </p:grpSpPr>
        <p:sp>
          <p:nvSpPr>
            <p:cNvPr id="67" name="Freeform 5">
              <a:extLst>
                <a:ext uri="{FF2B5EF4-FFF2-40B4-BE49-F238E27FC236}">
                  <a16:creationId xmlns:a16="http://schemas.microsoft.com/office/drawing/2014/main" id="{6E1C1A26-17AD-400D-96A7-6D1BD5A11105}"/>
                </a:ext>
              </a:extLst>
            </p:cNvPr>
            <p:cNvSpPr>
              <a:spLocks/>
            </p:cNvSpPr>
            <p:nvPr/>
          </p:nvSpPr>
          <p:spPr bwMode="auto">
            <a:xfrm>
              <a:off x="-119920" y="1291284"/>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6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68" name="Freeform 5">
              <a:extLst>
                <a:ext uri="{FF2B5EF4-FFF2-40B4-BE49-F238E27FC236}">
                  <a16:creationId xmlns:a16="http://schemas.microsoft.com/office/drawing/2014/main" id="{EAE1538C-2605-45F2-949D-2D5F641C4FFD}"/>
                </a:ext>
              </a:extLst>
            </p:cNvPr>
            <p:cNvSpPr>
              <a:spLocks/>
            </p:cNvSpPr>
            <p:nvPr/>
          </p:nvSpPr>
          <p:spPr bwMode="auto">
            <a:xfrm>
              <a:off x="-119920" y="1071121"/>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3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69" name="Freeform 5">
              <a:extLst>
                <a:ext uri="{FF2B5EF4-FFF2-40B4-BE49-F238E27FC236}">
                  <a16:creationId xmlns:a16="http://schemas.microsoft.com/office/drawing/2014/main" id="{704C74CC-C417-47E6-9D8F-BC85CD00040E}"/>
                </a:ext>
              </a:extLst>
            </p:cNvPr>
            <p:cNvSpPr>
              <a:spLocks/>
            </p:cNvSpPr>
            <p:nvPr/>
          </p:nvSpPr>
          <p:spPr bwMode="auto">
            <a:xfrm>
              <a:off x="-119920" y="850958"/>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accent6"/>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70" name="Freeform 21">
            <a:extLst>
              <a:ext uri="{FF2B5EF4-FFF2-40B4-BE49-F238E27FC236}">
                <a16:creationId xmlns:a16="http://schemas.microsoft.com/office/drawing/2014/main" id="{F82C0997-3498-443A-BCE8-A3C7FC174923}"/>
              </a:ext>
            </a:extLst>
          </p:cNvPr>
          <p:cNvSpPr>
            <a:spLocks noEditPoints="1"/>
          </p:cNvSpPr>
          <p:nvPr/>
        </p:nvSpPr>
        <p:spPr bwMode="auto">
          <a:xfrm rot="14877821">
            <a:off x="3236767" y="701569"/>
            <a:ext cx="228145" cy="230861"/>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19">
            <a:extLst>
              <a:ext uri="{FF2B5EF4-FFF2-40B4-BE49-F238E27FC236}">
                <a16:creationId xmlns:a16="http://schemas.microsoft.com/office/drawing/2014/main" id="{A796323A-E4FF-46BE-BE79-98A2AAADC72E}"/>
              </a:ext>
            </a:extLst>
          </p:cNvPr>
          <p:cNvSpPr>
            <a:spLocks noEditPoints="1"/>
          </p:cNvSpPr>
          <p:nvPr/>
        </p:nvSpPr>
        <p:spPr bwMode="auto">
          <a:xfrm rot="5218301">
            <a:off x="8688303" y="1042350"/>
            <a:ext cx="291644" cy="264273"/>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20">
            <a:extLst>
              <a:ext uri="{FF2B5EF4-FFF2-40B4-BE49-F238E27FC236}">
                <a16:creationId xmlns:a16="http://schemas.microsoft.com/office/drawing/2014/main" id="{52C02E19-8E5E-4397-B263-24D0733862D3}"/>
              </a:ext>
            </a:extLst>
          </p:cNvPr>
          <p:cNvSpPr>
            <a:spLocks noEditPoints="1"/>
          </p:cNvSpPr>
          <p:nvPr/>
        </p:nvSpPr>
        <p:spPr bwMode="auto">
          <a:xfrm>
            <a:off x="8118346" y="468756"/>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20">
            <a:extLst>
              <a:ext uri="{FF2B5EF4-FFF2-40B4-BE49-F238E27FC236}">
                <a16:creationId xmlns:a16="http://schemas.microsoft.com/office/drawing/2014/main" id="{EB7D039D-C398-4168-B128-49F7C6EFC8E1}"/>
              </a:ext>
            </a:extLst>
          </p:cNvPr>
          <p:cNvSpPr>
            <a:spLocks noEditPoints="1"/>
          </p:cNvSpPr>
          <p:nvPr/>
        </p:nvSpPr>
        <p:spPr bwMode="auto">
          <a:xfrm>
            <a:off x="829615" y="5130415"/>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74" name="Group 25">
            <a:extLst>
              <a:ext uri="{FF2B5EF4-FFF2-40B4-BE49-F238E27FC236}">
                <a16:creationId xmlns:a16="http://schemas.microsoft.com/office/drawing/2014/main" id="{A67B8284-1AA4-4276-B6F2-1AF2085AE076}"/>
              </a:ext>
            </a:extLst>
          </p:cNvPr>
          <p:cNvGrpSpPr>
            <a:grpSpLocks noChangeAspect="1"/>
          </p:cNvGrpSpPr>
          <p:nvPr/>
        </p:nvGrpSpPr>
        <p:grpSpPr bwMode="auto">
          <a:xfrm>
            <a:off x="-394168" y="-406094"/>
            <a:ext cx="1236663" cy="1236663"/>
            <a:chOff x="3453" y="1773"/>
            <a:chExt cx="779" cy="779"/>
          </a:xfrm>
        </p:grpSpPr>
        <p:sp>
          <p:nvSpPr>
            <p:cNvPr id="75" name="Line 26">
              <a:extLst>
                <a:ext uri="{FF2B5EF4-FFF2-40B4-BE49-F238E27FC236}">
                  <a16:creationId xmlns:a16="http://schemas.microsoft.com/office/drawing/2014/main" id="{06D4D6DC-4F44-4C41-BAC0-770D9EF70AE3}"/>
                </a:ext>
              </a:extLst>
            </p:cNvPr>
            <p:cNvSpPr>
              <a:spLocks noChangeShapeType="1"/>
            </p:cNvSpPr>
            <p:nvPr/>
          </p:nvSpPr>
          <p:spPr bwMode="auto">
            <a:xfrm flipV="1">
              <a:off x="3453" y="1773"/>
              <a:ext cx="449" cy="449"/>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6" name="Line 27">
              <a:extLst>
                <a:ext uri="{FF2B5EF4-FFF2-40B4-BE49-F238E27FC236}">
                  <a16:creationId xmlns:a16="http://schemas.microsoft.com/office/drawing/2014/main" id="{27E38578-8573-462D-A041-1108923BCEDF}"/>
                </a:ext>
              </a:extLst>
            </p:cNvPr>
            <p:cNvSpPr>
              <a:spLocks noChangeShapeType="1"/>
            </p:cNvSpPr>
            <p:nvPr/>
          </p:nvSpPr>
          <p:spPr bwMode="auto">
            <a:xfrm flipV="1">
              <a:off x="3453" y="1773"/>
              <a:ext cx="287" cy="28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7" name="Line 28">
              <a:extLst>
                <a:ext uri="{FF2B5EF4-FFF2-40B4-BE49-F238E27FC236}">
                  <a16:creationId xmlns:a16="http://schemas.microsoft.com/office/drawing/2014/main" id="{38983223-BDC2-4E38-80E0-EB77DD43998C}"/>
                </a:ext>
              </a:extLst>
            </p:cNvPr>
            <p:cNvSpPr>
              <a:spLocks noChangeShapeType="1"/>
            </p:cNvSpPr>
            <p:nvPr/>
          </p:nvSpPr>
          <p:spPr bwMode="auto">
            <a:xfrm flipV="1">
              <a:off x="3453" y="1773"/>
              <a:ext cx="122" cy="122"/>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 name="Line 29">
              <a:extLst>
                <a:ext uri="{FF2B5EF4-FFF2-40B4-BE49-F238E27FC236}">
                  <a16:creationId xmlns:a16="http://schemas.microsoft.com/office/drawing/2014/main" id="{7786AE91-A5C5-406B-A038-DEEB1AD9F075}"/>
                </a:ext>
              </a:extLst>
            </p:cNvPr>
            <p:cNvSpPr>
              <a:spLocks noChangeShapeType="1"/>
            </p:cNvSpPr>
            <p:nvPr/>
          </p:nvSpPr>
          <p:spPr bwMode="auto">
            <a:xfrm flipV="1">
              <a:off x="3778" y="2098"/>
              <a:ext cx="454" cy="45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9" name="Line 30">
              <a:extLst>
                <a:ext uri="{FF2B5EF4-FFF2-40B4-BE49-F238E27FC236}">
                  <a16:creationId xmlns:a16="http://schemas.microsoft.com/office/drawing/2014/main" id="{37112F52-E3D9-4295-8B7A-A7FBDFEBAD6E}"/>
                </a:ext>
              </a:extLst>
            </p:cNvPr>
            <p:cNvSpPr>
              <a:spLocks noChangeShapeType="1"/>
            </p:cNvSpPr>
            <p:nvPr/>
          </p:nvSpPr>
          <p:spPr bwMode="auto">
            <a:xfrm flipH="1">
              <a:off x="3615" y="1935"/>
              <a:ext cx="617" cy="617"/>
            </a:xfrm>
            <a:prstGeom prst="line">
              <a:avLst/>
            </a:prstGeom>
            <a:noFill/>
            <a:ln w="38100" cap="rnd" cmpd="sng" algn="ctr">
              <a:solidFill>
                <a:schemeClr val="accent6"/>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 name="Line 31">
              <a:extLst>
                <a:ext uri="{FF2B5EF4-FFF2-40B4-BE49-F238E27FC236}">
                  <a16:creationId xmlns:a16="http://schemas.microsoft.com/office/drawing/2014/main" id="{6F27632D-BAAD-4D5A-847E-B4A526C3EDE4}"/>
                </a:ext>
              </a:extLst>
            </p:cNvPr>
            <p:cNvSpPr>
              <a:spLocks noChangeShapeType="1"/>
            </p:cNvSpPr>
            <p:nvPr/>
          </p:nvSpPr>
          <p:spPr bwMode="auto">
            <a:xfrm flipV="1">
              <a:off x="3943" y="2260"/>
              <a:ext cx="289" cy="292"/>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 name="Line 34">
              <a:extLst>
                <a:ext uri="{FF2B5EF4-FFF2-40B4-BE49-F238E27FC236}">
                  <a16:creationId xmlns:a16="http://schemas.microsoft.com/office/drawing/2014/main" id="{FD8AA03D-6D46-4225-A5A9-A6681B163013}"/>
                </a:ext>
              </a:extLst>
            </p:cNvPr>
            <p:cNvSpPr>
              <a:spLocks noChangeShapeType="1"/>
            </p:cNvSpPr>
            <p:nvPr/>
          </p:nvSpPr>
          <p:spPr bwMode="auto">
            <a:xfrm flipV="1">
              <a:off x="4108" y="2428"/>
              <a:ext cx="124" cy="12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 name="Line 35">
              <a:extLst>
                <a:ext uri="{FF2B5EF4-FFF2-40B4-BE49-F238E27FC236}">
                  <a16:creationId xmlns:a16="http://schemas.microsoft.com/office/drawing/2014/main" id="{288A052A-D0E4-46E3-B6D5-C4292BB4F061}"/>
                </a:ext>
              </a:extLst>
            </p:cNvPr>
            <p:cNvSpPr>
              <a:spLocks noChangeShapeType="1"/>
            </p:cNvSpPr>
            <p:nvPr/>
          </p:nvSpPr>
          <p:spPr bwMode="auto">
            <a:xfrm flipV="1">
              <a:off x="3453" y="1773"/>
              <a:ext cx="614" cy="61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 name="Line 38">
              <a:extLst>
                <a:ext uri="{FF2B5EF4-FFF2-40B4-BE49-F238E27FC236}">
                  <a16:creationId xmlns:a16="http://schemas.microsoft.com/office/drawing/2014/main" id="{1E8320BD-F35A-4719-A7E1-E0440B869702}"/>
                </a:ext>
              </a:extLst>
            </p:cNvPr>
            <p:cNvSpPr>
              <a:spLocks noChangeShapeType="1"/>
            </p:cNvSpPr>
            <p:nvPr/>
          </p:nvSpPr>
          <p:spPr bwMode="auto">
            <a:xfrm flipH="1">
              <a:off x="3453" y="1773"/>
              <a:ext cx="777" cy="77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89" name="TextBox 88">
            <a:extLst>
              <a:ext uri="{FF2B5EF4-FFF2-40B4-BE49-F238E27FC236}">
                <a16:creationId xmlns:a16="http://schemas.microsoft.com/office/drawing/2014/main" id="{087CB34D-15AE-4138-B5C6-910E8332F07B}"/>
              </a:ext>
            </a:extLst>
          </p:cNvPr>
          <p:cNvSpPr txBox="1"/>
          <p:nvPr/>
        </p:nvSpPr>
        <p:spPr>
          <a:xfrm>
            <a:off x="1322706" y="3490905"/>
            <a:ext cx="651938" cy="316177"/>
          </a:xfrm>
          <a:prstGeom prst="rect">
            <a:avLst/>
          </a:prstGeom>
          <a:noFill/>
        </p:spPr>
        <p:txBody>
          <a:bodyPr wrap="square" lIns="0" tIns="0" rIns="0" bIns="0" rtlCol="0">
            <a:spAutoFit/>
          </a:bodyPr>
          <a:lstStyle/>
          <a:p>
            <a:pPr algn="ctr">
              <a:lnSpc>
                <a:spcPct val="110000"/>
              </a:lnSpc>
              <a:spcAft>
                <a:spcPts val="1200"/>
              </a:spcAft>
            </a:pPr>
            <a:r>
              <a:rPr lang="en-US" sz="2000" b="1" kern="100">
                <a:solidFill>
                  <a:schemeClr val="accent6"/>
                </a:solidFill>
                <a:latin typeface="+mj-lt"/>
              </a:rPr>
              <a:t>$100</a:t>
            </a:r>
          </a:p>
        </p:txBody>
      </p:sp>
      <p:sp>
        <p:nvSpPr>
          <p:cNvPr id="90" name="TextBox 89">
            <a:extLst>
              <a:ext uri="{FF2B5EF4-FFF2-40B4-BE49-F238E27FC236}">
                <a16:creationId xmlns:a16="http://schemas.microsoft.com/office/drawing/2014/main" id="{DDE98EC7-EEA8-4DF0-B0EC-2AF595ACED74}"/>
              </a:ext>
            </a:extLst>
          </p:cNvPr>
          <p:cNvSpPr txBox="1"/>
          <p:nvPr/>
        </p:nvSpPr>
        <p:spPr>
          <a:xfrm>
            <a:off x="3197422" y="5535241"/>
            <a:ext cx="651938" cy="316177"/>
          </a:xfrm>
          <a:prstGeom prst="rect">
            <a:avLst/>
          </a:prstGeom>
          <a:noFill/>
        </p:spPr>
        <p:txBody>
          <a:bodyPr wrap="square" lIns="0" tIns="0" rIns="0" bIns="0" rtlCol="0">
            <a:spAutoFit/>
          </a:bodyPr>
          <a:lstStyle/>
          <a:p>
            <a:pPr algn="ctr">
              <a:lnSpc>
                <a:spcPct val="110000"/>
              </a:lnSpc>
              <a:spcAft>
                <a:spcPts val="1200"/>
              </a:spcAft>
            </a:pPr>
            <a:r>
              <a:rPr lang="en-US" sz="2000" b="1" kern="100">
                <a:solidFill>
                  <a:schemeClr val="accent6"/>
                </a:solidFill>
                <a:latin typeface="+mj-lt"/>
              </a:rPr>
              <a:t>$70</a:t>
            </a:r>
          </a:p>
        </p:txBody>
      </p:sp>
      <p:sp>
        <p:nvSpPr>
          <p:cNvPr id="91" name="TextBox 90">
            <a:extLst>
              <a:ext uri="{FF2B5EF4-FFF2-40B4-BE49-F238E27FC236}">
                <a16:creationId xmlns:a16="http://schemas.microsoft.com/office/drawing/2014/main" id="{B83B0ADC-AAFC-4488-B4E9-A608D9A1536E}"/>
              </a:ext>
            </a:extLst>
          </p:cNvPr>
          <p:cNvSpPr txBox="1"/>
          <p:nvPr/>
        </p:nvSpPr>
        <p:spPr>
          <a:xfrm>
            <a:off x="5622681" y="6111906"/>
            <a:ext cx="936093" cy="316177"/>
          </a:xfrm>
          <a:prstGeom prst="rect">
            <a:avLst/>
          </a:prstGeom>
          <a:noFill/>
        </p:spPr>
        <p:txBody>
          <a:bodyPr wrap="square" lIns="0" tIns="0" rIns="0" bIns="0" rtlCol="0">
            <a:spAutoFit/>
          </a:bodyPr>
          <a:lstStyle/>
          <a:p>
            <a:pPr algn="ctr">
              <a:lnSpc>
                <a:spcPct val="110000"/>
              </a:lnSpc>
              <a:spcAft>
                <a:spcPts val="1200"/>
              </a:spcAft>
            </a:pPr>
            <a:r>
              <a:rPr lang="en-US" sz="2000" b="1" kern="100">
                <a:solidFill>
                  <a:schemeClr val="accent6"/>
                </a:solidFill>
                <a:latin typeface="+mj-lt"/>
              </a:rPr>
              <a:t>$27</a:t>
            </a:r>
          </a:p>
        </p:txBody>
      </p:sp>
      <p:sp>
        <p:nvSpPr>
          <p:cNvPr id="92" name="TextBox 91">
            <a:extLst>
              <a:ext uri="{FF2B5EF4-FFF2-40B4-BE49-F238E27FC236}">
                <a16:creationId xmlns:a16="http://schemas.microsoft.com/office/drawing/2014/main" id="{2F10022E-7A53-495A-B09F-842E35539452}"/>
              </a:ext>
            </a:extLst>
          </p:cNvPr>
          <p:cNvSpPr txBox="1"/>
          <p:nvPr/>
        </p:nvSpPr>
        <p:spPr>
          <a:xfrm>
            <a:off x="8246602" y="5494747"/>
            <a:ext cx="651938" cy="316177"/>
          </a:xfrm>
          <a:prstGeom prst="rect">
            <a:avLst/>
          </a:prstGeom>
          <a:noFill/>
        </p:spPr>
        <p:txBody>
          <a:bodyPr wrap="square" lIns="0" tIns="0" rIns="0" bIns="0" rtlCol="0">
            <a:spAutoFit/>
          </a:bodyPr>
          <a:lstStyle/>
          <a:p>
            <a:pPr algn="ctr">
              <a:lnSpc>
                <a:spcPct val="110000"/>
              </a:lnSpc>
              <a:spcAft>
                <a:spcPts val="1200"/>
              </a:spcAft>
            </a:pPr>
            <a:r>
              <a:rPr lang="en-US" sz="2000" b="1" kern="100">
                <a:solidFill>
                  <a:schemeClr val="accent6"/>
                </a:solidFill>
                <a:latin typeface="+mj-lt"/>
              </a:rPr>
              <a:t>$340</a:t>
            </a:r>
          </a:p>
        </p:txBody>
      </p:sp>
      <p:sp>
        <p:nvSpPr>
          <p:cNvPr id="93" name="TextBox 92">
            <a:extLst>
              <a:ext uri="{FF2B5EF4-FFF2-40B4-BE49-F238E27FC236}">
                <a16:creationId xmlns:a16="http://schemas.microsoft.com/office/drawing/2014/main" id="{906B4A1F-937F-47BA-A504-A0581594985B}"/>
              </a:ext>
            </a:extLst>
          </p:cNvPr>
          <p:cNvSpPr txBox="1"/>
          <p:nvPr/>
        </p:nvSpPr>
        <p:spPr>
          <a:xfrm>
            <a:off x="10201285" y="3828065"/>
            <a:ext cx="951817" cy="316177"/>
          </a:xfrm>
          <a:prstGeom prst="rect">
            <a:avLst/>
          </a:prstGeom>
          <a:noFill/>
        </p:spPr>
        <p:txBody>
          <a:bodyPr wrap="square" lIns="0" tIns="0" rIns="0" bIns="0" rtlCol="0">
            <a:spAutoFit/>
          </a:bodyPr>
          <a:lstStyle/>
          <a:p>
            <a:pPr algn="ctr">
              <a:lnSpc>
                <a:spcPct val="110000"/>
              </a:lnSpc>
              <a:spcAft>
                <a:spcPts val="1200"/>
              </a:spcAft>
            </a:pPr>
            <a:r>
              <a:rPr lang="en-US" sz="2000" b="1" kern="100">
                <a:solidFill>
                  <a:schemeClr val="accent6"/>
                </a:solidFill>
                <a:latin typeface="+mj-lt"/>
              </a:rPr>
              <a:t>$3,080</a:t>
            </a:r>
          </a:p>
        </p:txBody>
      </p:sp>
      <p:pic>
        <p:nvPicPr>
          <p:cNvPr id="94" name="Picture 93" descr="A hand holding a white phone&#10;&#10;Description automatically generated with low confidence">
            <a:extLst>
              <a:ext uri="{FF2B5EF4-FFF2-40B4-BE49-F238E27FC236}">
                <a16:creationId xmlns:a16="http://schemas.microsoft.com/office/drawing/2014/main" id="{B3C16065-DA1E-4F6A-8AC7-A66B79F57687}"/>
              </a:ext>
            </a:extLst>
          </p:cNvPr>
          <p:cNvPicPr>
            <a:picLocks noChangeAspect="1"/>
          </p:cNvPicPr>
          <p:nvPr/>
        </p:nvPicPr>
        <p:blipFill>
          <a:blip r:embed="rId3"/>
          <a:stretch>
            <a:fillRect/>
          </a:stretch>
        </p:blipFill>
        <p:spPr>
          <a:xfrm>
            <a:off x="2658003" y="2757389"/>
            <a:ext cx="1810512" cy="1810512"/>
          </a:xfrm>
          <a:prstGeom prst="rect">
            <a:avLst/>
          </a:prstGeom>
        </p:spPr>
      </p:pic>
      <p:pic>
        <p:nvPicPr>
          <p:cNvPr id="96" name="Picture 95">
            <a:extLst>
              <a:ext uri="{FF2B5EF4-FFF2-40B4-BE49-F238E27FC236}">
                <a16:creationId xmlns:a16="http://schemas.microsoft.com/office/drawing/2014/main" id="{6190FA54-3D47-4906-8A82-67E26A8B66A9}"/>
              </a:ext>
            </a:extLst>
          </p:cNvPr>
          <p:cNvPicPr>
            <a:picLocks noChangeAspect="1"/>
          </p:cNvPicPr>
          <p:nvPr/>
        </p:nvPicPr>
        <p:blipFill>
          <a:blip r:embed="rId4"/>
          <a:srcRect t="3279" b="3279"/>
          <a:stretch/>
        </p:blipFill>
        <p:spPr>
          <a:xfrm>
            <a:off x="9627229" y="685432"/>
            <a:ext cx="2039112" cy="1943483"/>
          </a:xfrm>
          <a:prstGeom prst="rect">
            <a:avLst/>
          </a:prstGeom>
        </p:spPr>
      </p:pic>
      <p:grpSp>
        <p:nvGrpSpPr>
          <p:cNvPr id="105" name="Group 104">
            <a:extLst>
              <a:ext uri="{FF2B5EF4-FFF2-40B4-BE49-F238E27FC236}">
                <a16:creationId xmlns:a16="http://schemas.microsoft.com/office/drawing/2014/main" id="{D60F3C7E-F9B1-422E-8926-DE4248905570}"/>
              </a:ext>
            </a:extLst>
          </p:cNvPr>
          <p:cNvGrpSpPr/>
          <p:nvPr/>
        </p:nvGrpSpPr>
        <p:grpSpPr>
          <a:xfrm>
            <a:off x="5024092" y="3345278"/>
            <a:ext cx="2102739" cy="1938524"/>
            <a:chOff x="5024092" y="3345278"/>
            <a:chExt cx="2102739" cy="1938524"/>
          </a:xfrm>
        </p:grpSpPr>
        <p:sp>
          <p:nvSpPr>
            <p:cNvPr id="100" name="Oval 99">
              <a:extLst>
                <a:ext uri="{FF2B5EF4-FFF2-40B4-BE49-F238E27FC236}">
                  <a16:creationId xmlns:a16="http://schemas.microsoft.com/office/drawing/2014/main" id="{41928B72-437E-43A7-8555-752779A73B51}"/>
                </a:ext>
              </a:extLst>
            </p:cNvPr>
            <p:cNvSpPr/>
            <p:nvPr/>
          </p:nvSpPr>
          <p:spPr>
            <a:xfrm>
              <a:off x="5195161" y="3368210"/>
              <a:ext cx="1809750" cy="1809750"/>
            </a:xfrm>
            <a:prstGeom prst="ellipse">
              <a:avLst/>
            </a:prstGeom>
            <a:solidFill>
              <a:srgbClr val="B770DE"/>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pic>
          <p:nvPicPr>
            <p:cNvPr id="101" name="Picture 100">
              <a:extLst>
                <a:ext uri="{FF2B5EF4-FFF2-40B4-BE49-F238E27FC236}">
                  <a16:creationId xmlns:a16="http://schemas.microsoft.com/office/drawing/2014/main" id="{4A922296-5898-4BD3-B467-5935EB77D5C3}"/>
                </a:ext>
              </a:extLst>
            </p:cNvPr>
            <p:cNvPicPr>
              <a:picLocks noChangeAspect="1"/>
            </p:cNvPicPr>
            <p:nvPr/>
          </p:nvPicPr>
          <p:blipFill>
            <a:blip r:embed="rId5"/>
            <a:srcRect t="3060" b="3060"/>
            <a:stretch/>
          </p:blipFill>
          <p:spPr>
            <a:xfrm>
              <a:off x="5024092" y="3345278"/>
              <a:ext cx="2102739" cy="1938524"/>
            </a:xfrm>
            <a:prstGeom prst="rect">
              <a:avLst/>
            </a:prstGeom>
          </p:spPr>
        </p:pic>
      </p:grpSp>
      <p:sp useBgFill="1">
        <p:nvSpPr>
          <p:cNvPr id="106" name="Rectangle 105">
            <a:extLst>
              <a:ext uri="{FF2B5EF4-FFF2-40B4-BE49-F238E27FC236}">
                <a16:creationId xmlns:a16="http://schemas.microsoft.com/office/drawing/2014/main" id="{B615B714-A109-4DD8-8E53-A375F815AB91}"/>
              </a:ext>
            </a:extLst>
          </p:cNvPr>
          <p:cNvSpPr/>
          <p:nvPr/>
        </p:nvSpPr>
        <p:spPr>
          <a:xfrm>
            <a:off x="1021130" y="3471855"/>
            <a:ext cx="1255090" cy="455720"/>
          </a:xfrm>
          <a:prstGeom prst="rect">
            <a:avLst/>
          </a:prstGeom>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useBgFill="1">
        <p:nvSpPr>
          <p:cNvPr id="107" name="Rectangle 106">
            <a:extLst>
              <a:ext uri="{FF2B5EF4-FFF2-40B4-BE49-F238E27FC236}">
                <a16:creationId xmlns:a16="http://schemas.microsoft.com/office/drawing/2014/main" id="{153E6A41-3098-4E0B-AF95-A07B9BCC9BB5}"/>
              </a:ext>
            </a:extLst>
          </p:cNvPr>
          <p:cNvSpPr/>
          <p:nvPr/>
        </p:nvSpPr>
        <p:spPr>
          <a:xfrm>
            <a:off x="2895846" y="5489151"/>
            <a:ext cx="1255090" cy="455720"/>
          </a:xfrm>
          <a:prstGeom prst="rect">
            <a:avLst/>
          </a:prstGeom>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useBgFill="1">
        <p:nvSpPr>
          <p:cNvPr id="108" name="Rectangle 107">
            <a:extLst>
              <a:ext uri="{FF2B5EF4-FFF2-40B4-BE49-F238E27FC236}">
                <a16:creationId xmlns:a16="http://schemas.microsoft.com/office/drawing/2014/main" id="{F4A33D72-9E72-4192-A161-C2225AA658B6}"/>
              </a:ext>
            </a:extLst>
          </p:cNvPr>
          <p:cNvSpPr/>
          <p:nvPr/>
        </p:nvSpPr>
        <p:spPr>
          <a:xfrm>
            <a:off x="7964076" y="5390428"/>
            <a:ext cx="1255090" cy="455720"/>
          </a:xfrm>
          <a:prstGeom prst="rect">
            <a:avLst/>
          </a:prstGeom>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useBgFill="1">
        <p:nvSpPr>
          <p:cNvPr id="109" name="Rectangle 108">
            <a:extLst>
              <a:ext uri="{FF2B5EF4-FFF2-40B4-BE49-F238E27FC236}">
                <a16:creationId xmlns:a16="http://schemas.microsoft.com/office/drawing/2014/main" id="{2F3F5663-B38D-4D20-89AB-CC5E8DE63A50}"/>
              </a:ext>
            </a:extLst>
          </p:cNvPr>
          <p:cNvSpPr/>
          <p:nvPr/>
        </p:nvSpPr>
        <p:spPr>
          <a:xfrm>
            <a:off x="5472491" y="6086136"/>
            <a:ext cx="1255090" cy="455720"/>
          </a:xfrm>
          <a:prstGeom prst="rect">
            <a:avLst/>
          </a:prstGeom>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useBgFill="1">
        <p:nvSpPr>
          <p:cNvPr id="110" name="Rectangle 109">
            <a:extLst>
              <a:ext uri="{FF2B5EF4-FFF2-40B4-BE49-F238E27FC236}">
                <a16:creationId xmlns:a16="http://schemas.microsoft.com/office/drawing/2014/main" id="{1C5542F6-7AD0-408C-98BC-F96F26B71E4B}"/>
              </a:ext>
            </a:extLst>
          </p:cNvPr>
          <p:cNvSpPr/>
          <p:nvPr/>
        </p:nvSpPr>
        <p:spPr>
          <a:xfrm>
            <a:off x="10072225" y="3745373"/>
            <a:ext cx="1255090" cy="455720"/>
          </a:xfrm>
          <a:prstGeom prst="rect">
            <a:avLst/>
          </a:prstGeom>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84" name="TextBox 83">
            <a:extLst>
              <a:ext uri="{FF2B5EF4-FFF2-40B4-BE49-F238E27FC236}">
                <a16:creationId xmlns:a16="http://schemas.microsoft.com/office/drawing/2014/main" id="{75666319-FDB8-4FA7-BB1F-DB51B7AFCA9F}"/>
              </a:ext>
            </a:extLst>
          </p:cNvPr>
          <p:cNvSpPr txBox="1"/>
          <p:nvPr/>
        </p:nvSpPr>
        <p:spPr>
          <a:xfrm>
            <a:off x="939700" y="2758151"/>
            <a:ext cx="1446605" cy="670849"/>
          </a:xfrm>
          <a:prstGeom prst="rect">
            <a:avLst/>
          </a:prstGeom>
          <a:noFill/>
        </p:spPr>
        <p:txBody>
          <a:bodyPr wrap="square" lIns="0" tIns="0" rIns="0" bIns="0" rtlCol="0">
            <a:spAutoFit/>
          </a:bodyPr>
          <a:lstStyle/>
          <a:p>
            <a:pPr algn="ctr">
              <a:lnSpc>
                <a:spcPct val="110000"/>
              </a:lnSpc>
              <a:spcAft>
                <a:spcPts val="1200"/>
              </a:spcAft>
            </a:pPr>
            <a:r>
              <a:rPr lang="en-US" sz="2000" kern="100" dirty="0">
                <a:solidFill>
                  <a:schemeClr val="bg1"/>
                </a:solidFill>
                <a:latin typeface="+mj-lt"/>
              </a:rPr>
              <a:t>New sneakers</a:t>
            </a:r>
          </a:p>
        </p:txBody>
      </p:sp>
      <p:sp>
        <p:nvSpPr>
          <p:cNvPr id="85" name="TextBox 84">
            <a:extLst>
              <a:ext uri="{FF2B5EF4-FFF2-40B4-BE49-F238E27FC236}">
                <a16:creationId xmlns:a16="http://schemas.microsoft.com/office/drawing/2014/main" id="{4564B83A-8C58-45A5-87B0-E6834C09173E}"/>
              </a:ext>
            </a:extLst>
          </p:cNvPr>
          <p:cNvSpPr txBox="1"/>
          <p:nvPr/>
        </p:nvSpPr>
        <p:spPr>
          <a:xfrm>
            <a:off x="2553493" y="4768115"/>
            <a:ext cx="1977788" cy="654731"/>
          </a:xfrm>
          <a:prstGeom prst="rect">
            <a:avLst/>
          </a:prstGeom>
          <a:noFill/>
        </p:spPr>
        <p:txBody>
          <a:bodyPr wrap="square" lIns="0" tIns="0" rIns="0" bIns="0" rtlCol="0">
            <a:spAutoFit/>
          </a:bodyPr>
          <a:lstStyle/>
          <a:p>
            <a:pPr algn="ctr">
              <a:lnSpc>
                <a:spcPct val="110000"/>
              </a:lnSpc>
              <a:spcAft>
                <a:spcPts val="1200"/>
              </a:spcAft>
            </a:pPr>
            <a:r>
              <a:rPr lang="en-US" sz="2000" kern="100">
                <a:solidFill>
                  <a:schemeClr val="bg1"/>
                </a:solidFill>
                <a:latin typeface="+mj-lt"/>
              </a:rPr>
              <a:t>Monthly </a:t>
            </a:r>
            <a:br>
              <a:rPr lang="en-US" sz="2000" kern="100">
                <a:solidFill>
                  <a:schemeClr val="bg1"/>
                </a:solidFill>
                <a:latin typeface="+mj-lt"/>
              </a:rPr>
            </a:br>
            <a:r>
              <a:rPr lang="en-US" sz="2000" kern="100">
                <a:solidFill>
                  <a:schemeClr val="bg1"/>
                </a:solidFill>
                <a:latin typeface="+mj-lt"/>
              </a:rPr>
              <a:t>phone bill</a:t>
            </a:r>
          </a:p>
        </p:txBody>
      </p:sp>
      <p:sp>
        <p:nvSpPr>
          <p:cNvPr id="86" name="TextBox 85">
            <a:extLst>
              <a:ext uri="{FF2B5EF4-FFF2-40B4-BE49-F238E27FC236}">
                <a16:creationId xmlns:a16="http://schemas.microsoft.com/office/drawing/2014/main" id="{E312FB2B-5F2C-4187-A7BA-8E132C084914}"/>
              </a:ext>
            </a:extLst>
          </p:cNvPr>
          <p:cNvSpPr txBox="1"/>
          <p:nvPr/>
        </p:nvSpPr>
        <p:spPr>
          <a:xfrm>
            <a:off x="4914900" y="5366494"/>
            <a:ext cx="2362200" cy="654731"/>
          </a:xfrm>
          <a:prstGeom prst="rect">
            <a:avLst/>
          </a:prstGeom>
          <a:noFill/>
        </p:spPr>
        <p:txBody>
          <a:bodyPr wrap="square" lIns="0" tIns="0" rIns="0" bIns="0" rtlCol="0">
            <a:spAutoFit/>
          </a:bodyPr>
          <a:lstStyle/>
          <a:p>
            <a:pPr algn="ctr">
              <a:lnSpc>
                <a:spcPct val="110000"/>
              </a:lnSpc>
              <a:spcAft>
                <a:spcPts val="1200"/>
              </a:spcAft>
            </a:pPr>
            <a:r>
              <a:rPr lang="en-US" sz="2000" kern="100" dirty="0">
                <a:solidFill>
                  <a:schemeClr val="bg1"/>
                </a:solidFill>
                <a:latin typeface="+mj-lt"/>
              </a:rPr>
              <a:t>Takeout for </a:t>
            </a:r>
            <a:br>
              <a:rPr lang="en-US" sz="2000" kern="100" dirty="0">
                <a:solidFill>
                  <a:schemeClr val="bg1"/>
                </a:solidFill>
                <a:latin typeface="+mj-lt"/>
              </a:rPr>
            </a:br>
            <a:r>
              <a:rPr lang="en-US" sz="2000" kern="100" dirty="0">
                <a:solidFill>
                  <a:schemeClr val="bg1"/>
                </a:solidFill>
                <a:latin typeface="+mj-lt"/>
              </a:rPr>
              <a:t>2 delivered</a:t>
            </a:r>
          </a:p>
        </p:txBody>
      </p:sp>
      <p:sp>
        <p:nvSpPr>
          <p:cNvPr id="87" name="TextBox 86">
            <a:extLst>
              <a:ext uri="{FF2B5EF4-FFF2-40B4-BE49-F238E27FC236}">
                <a16:creationId xmlns:a16="http://schemas.microsoft.com/office/drawing/2014/main" id="{2B43FA3C-3B73-4218-A768-E13612401F23}"/>
              </a:ext>
            </a:extLst>
          </p:cNvPr>
          <p:cNvSpPr txBox="1"/>
          <p:nvPr/>
        </p:nvSpPr>
        <p:spPr>
          <a:xfrm>
            <a:off x="7446738" y="4768115"/>
            <a:ext cx="2362200" cy="654731"/>
          </a:xfrm>
          <a:prstGeom prst="rect">
            <a:avLst/>
          </a:prstGeom>
          <a:noFill/>
        </p:spPr>
        <p:txBody>
          <a:bodyPr wrap="square" lIns="0" tIns="0" rIns="0" bIns="0" rtlCol="0">
            <a:spAutoFit/>
          </a:bodyPr>
          <a:lstStyle/>
          <a:p>
            <a:pPr algn="ctr">
              <a:lnSpc>
                <a:spcPct val="110000"/>
              </a:lnSpc>
              <a:spcAft>
                <a:spcPts val="1200"/>
              </a:spcAft>
            </a:pPr>
            <a:r>
              <a:rPr lang="en-US" sz="2000" kern="100">
                <a:solidFill>
                  <a:schemeClr val="bg1"/>
                </a:solidFill>
                <a:latin typeface="+mj-lt"/>
              </a:rPr>
              <a:t>Monthly groceries for one</a:t>
            </a:r>
          </a:p>
        </p:txBody>
      </p:sp>
      <p:sp>
        <p:nvSpPr>
          <p:cNvPr id="88" name="TextBox 87">
            <a:extLst>
              <a:ext uri="{FF2B5EF4-FFF2-40B4-BE49-F238E27FC236}">
                <a16:creationId xmlns:a16="http://schemas.microsoft.com/office/drawing/2014/main" id="{FC933455-F794-4C91-8752-CB3E8DF8B52A}"/>
              </a:ext>
            </a:extLst>
          </p:cNvPr>
          <p:cNvSpPr txBox="1"/>
          <p:nvPr/>
        </p:nvSpPr>
        <p:spPr>
          <a:xfrm>
            <a:off x="9496094" y="2717657"/>
            <a:ext cx="2362200" cy="993285"/>
          </a:xfrm>
          <a:prstGeom prst="rect">
            <a:avLst/>
          </a:prstGeom>
          <a:noFill/>
        </p:spPr>
        <p:txBody>
          <a:bodyPr wrap="square" lIns="0" tIns="0" rIns="0" bIns="0" rtlCol="0">
            <a:spAutoFit/>
          </a:bodyPr>
          <a:lstStyle/>
          <a:p>
            <a:pPr algn="ctr">
              <a:lnSpc>
                <a:spcPct val="110000"/>
              </a:lnSpc>
              <a:spcAft>
                <a:spcPts val="1200"/>
              </a:spcAft>
            </a:pPr>
            <a:r>
              <a:rPr lang="en-US" sz="2000" kern="100" dirty="0">
                <a:solidFill>
                  <a:schemeClr val="bg1"/>
                </a:solidFill>
                <a:latin typeface="+mj-lt"/>
              </a:rPr>
              <a:t>One-bedroom apartment </a:t>
            </a:r>
            <a:br>
              <a:rPr lang="en-US" sz="2000" kern="100" dirty="0">
                <a:solidFill>
                  <a:schemeClr val="bg1"/>
                </a:solidFill>
                <a:latin typeface="+mj-lt"/>
              </a:rPr>
            </a:br>
            <a:r>
              <a:rPr lang="en-US" sz="2000" kern="100" dirty="0">
                <a:solidFill>
                  <a:schemeClr val="bg1"/>
                </a:solidFill>
                <a:latin typeface="+mj-lt"/>
              </a:rPr>
              <a:t>in Brooklyn</a:t>
            </a:r>
          </a:p>
        </p:txBody>
      </p:sp>
      <p:grpSp>
        <p:nvGrpSpPr>
          <p:cNvPr id="4" name="Group 3">
            <a:extLst>
              <a:ext uri="{FF2B5EF4-FFF2-40B4-BE49-F238E27FC236}">
                <a16:creationId xmlns:a16="http://schemas.microsoft.com/office/drawing/2014/main" id="{A65292C2-23EC-499D-A097-1B3C5DD2BD39}"/>
              </a:ext>
            </a:extLst>
          </p:cNvPr>
          <p:cNvGrpSpPr/>
          <p:nvPr/>
        </p:nvGrpSpPr>
        <p:grpSpPr>
          <a:xfrm>
            <a:off x="428770" y="717072"/>
            <a:ext cx="2171143" cy="1877400"/>
            <a:chOff x="3207582" y="717072"/>
            <a:chExt cx="2171143" cy="1877400"/>
          </a:xfrm>
        </p:grpSpPr>
        <p:sp>
          <p:nvSpPr>
            <p:cNvPr id="57" name="Oval 56">
              <a:extLst>
                <a:ext uri="{FF2B5EF4-FFF2-40B4-BE49-F238E27FC236}">
                  <a16:creationId xmlns:a16="http://schemas.microsoft.com/office/drawing/2014/main" id="{21F251A1-E35C-454D-9B6B-1C82C873548D}"/>
                </a:ext>
              </a:extLst>
            </p:cNvPr>
            <p:cNvSpPr/>
            <p:nvPr/>
          </p:nvSpPr>
          <p:spPr>
            <a:xfrm>
              <a:off x="3536119" y="748187"/>
              <a:ext cx="1809750" cy="1809750"/>
            </a:xfrm>
            <a:prstGeom prst="ellipse">
              <a:avLst/>
            </a:prstGeom>
            <a:solidFill>
              <a:srgbClr val="B770DE"/>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pic>
          <p:nvPicPr>
            <p:cNvPr id="111" name="Picture 110">
              <a:extLst>
                <a:ext uri="{FF2B5EF4-FFF2-40B4-BE49-F238E27FC236}">
                  <a16:creationId xmlns:a16="http://schemas.microsoft.com/office/drawing/2014/main" id="{9CCCBEC8-6602-406C-93B1-FD531DCDAAF9}"/>
                </a:ext>
              </a:extLst>
            </p:cNvPr>
            <p:cNvPicPr>
              <a:picLocks noChangeAspect="1"/>
            </p:cNvPicPr>
            <p:nvPr/>
          </p:nvPicPr>
          <p:blipFill>
            <a:blip r:embed="rId6"/>
            <a:srcRect/>
            <a:stretch/>
          </p:blipFill>
          <p:spPr>
            <a:xfrm>
              <a:off x="3207582" y="717072"/>
              <a:ext cx="2171143" cy="1877400"/>
            </a:xfrm>
            <a:prstGeom prst="rect">
              <a:avLst/>
            </a:prstGeom>
          </p:spPr>
        </p:pic>
      </p:grpSp>
      <p:pic>
        <p:nvPicPr>
          <p:cNvPr id="2" name="Picture 1">
            <a:extLst>
              <a:ext uri="{FF2B5EF4-FFF2-40B4-BE49-F238E27FC236}">
                <a16:creationId xmlns:a16="http://schemas.microsoft.com/office/drawing/2014/main" id="{0D2EC3BE-5D87-465A-8993-6DE89899E3DB}"/>
              </a:ext>
            </a:extLst>
          </p:cNvPr>
          <p:cNvPicPr>
            <a:picLocks noChangeAspect="1"/>
          </p:cNvPicPr>
          <p:nvPr/>
        </p:nvPicPr>
        <p:blipFill>
          <a:blip r:embed="rId7"/>
          <a:stretch>
            <a:fillRect/>
          </a:stretch>
        </p:blipFill>
        <p:spPr>
          <a:xfrm>
            <a:off x="7436057" y="2702416"/>
            <a:ext cx="2438611" cy="1865538"/>
          </a:xfrm>
          <a:prstGeom prst="rect">
            <a:avLst/>
          </a:prstGeom>
        </p:spPr>
      </p:pic>
      <p:sp>
        <p:nvSpPr>
          <p:cNvPr id="55" name="TextBox 54">
            <a:extLst>
              <a:ext uri="{FF2B5EF4-FFF2-40B4-BE49-F238E27FC236}">
                <a16:creationId xmlns:a16="http://schemas.microsoft.com/office/drawing/2014/main" id="{8FBDEB99-1E75-4583-A6C8-7936FBFD6581}"/>
              </a:ext>
            </a:extLst>
          </p:cNvPr>
          <p:cNvSpPr txBox="1"/>
          <p:nvPr/>
        </p:nvSpPr>
        <p:spPr>
          <a:xfrm>
            <a:off x="9754367" y="6505366"/>
            <a:ext cx="2362200" cy="276999"/>
          </a:xfrm>
          <a:prstGeom prst="rect">
            <a:avLst/>
          </a:prstGeom>
          <a:noFill/>
        </p:spPr>
        <p:txBody>
          <a:bodyPr wrap="square">
            <a:spAutoFit/>
          </a:bodyPr>
          <a:lstStyle/>
          <a:p>
            <a:r>
              <a:rPr lang="en-US" sz="1200" i="1" dirty="0">
                <a:solidFill>
                  <a:schemeClr val="accent2">
                    <a:lumMod val="60000"/>
                    <a:lumOff val="40000"/>
                  </a:schemeClr>
                </a:solidFill>
                <a:latin typeface="+mj-lt"/>
              </a:rPr>
              <a:t>For illustrative purposes only</a:t>
            </a:r>
            <a:endParaRPr lang="en-US" sz="1200" dirty="0"/>
          </a:p>
        </p:txBody>
      </p:sp>
    </p:spTree>
    <p:extLst>
      <p:ext uri="{BB962C8B-B14F-4D97-AF65-F5344CB8AC3E}">
        <p14:creationId xmlns:p14="http://schemas.microsoft.com/office/powerpoint/2010/main" val="3551341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4"/>
                                        </p:tgtEl>
                                        <p:attrNameLst>
                                          <p:attrName>style.visibility</p:attrName>
                                        </p:attrNameLst>
                                      </p:cBhvr>
                                      <p:to>
                                        <p:strVal val="visible"/>
                                      </p:to>
                                    </p:set>
                                    <p:animEffect transition="in" filter="fade">
                                      <p:cBhvr>
                                        <p:cTn id="10" dur="750"/>
                                        <p:tgtEl>
                                          <p:spTgt spid="84"/>
                                        </p:tgtEl>
                                      </p:cBhvr>
                                    </p:animEffect>
                                  </p:childTnLst>
                                </p:cTn>
                              </p:par>
                              <p:par>
                                <p:cTn id="11" presetID="42" presetClass="path" presetSubtype="0" decel="100000" fill="hold" grpId="1" nodeType="withEffect">
                                  <p:stCondLst>
                                    <p:cond delay="0"/>
                                  </p:stCondLst>
                                  <p:childTnLst>
                                    <p:animMotion origin="layout" path="M 3.75E-6 -1.48148E-6 L 3.75E-6 0.04352 " pathEditMode="relative" rAng="0" ptsTypes="AA">
                                      <p:cBhvr>
                                        <p:cTn id="12" dur="750" spd="-100000" fill="hold"/>
                                        <p:tgtEl>
                                          <p:spTgt spid="84"/>
                                        </p:tgtEl>
                                        <p:attrNameLst>
                                          <p:attrName>ppt_x</p:attrName>
                                          <p:attrName>ppt_y</p:attrName>
                                        </p:attrNameLst>
                                      </p:cBhvr>
                                      <p:rCtr x="0" y="2176"/>
                                    </p:animMotion>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106"/>
                                        </p:tgtEl>
                                      </p:cBhvr>
                                    </p:animEffect>
                                    <p:set>
                                      <p:cBhvr>
                                        <p:cTn id="17" dur="1" fill="hold">
                                          <p:stCondLst>
                                            <p:cond delay="499"/>
                                          </p:stCondLst>
                                        </p:cTn>
                                        <p:tgtEl>
                                          <p:spTgt spid="106"/>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4"/>
                                        </p:tgtEl>
                                        <p:attrNameLst>
                                          <p:attrName>style.visibility</p:attrName>
                                        </p:attrNameLst>
                                      </p:cBhvr>
                                      <p:to>
                                        <p:strVal val="visible"/>
                                      </p:to>
                                    </p:set>
                                    <p:animEffect transition="in" filter="fade">
                                      <p:cBhvr>
                                        <p:cTn id="22" dur="500"/>
                                        <p:tgtEl>
                                          <p:spTgt spid="9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5"/>
                                        </p:tgtEl>
                                        <p:attrNameLst>
                                          <p:attrName>style.visibility</p:attrName>
                                        </p:attrNameLst>
                                      </p:cBhvr>
                                      <p:to>
                                        <p:strVal val="visible"/>
                                      </p:to>
                                    </p:set>
                                    <p:animEffect transition="in" filter="fade">
                                      <p:cBhvr>
                                        <p:cTn id="25" dur="750"/>
                                        <p:tgtEl>
                                          <p:spTgt spid="85"/>
                                        </p:tgtEl>
                                      </p:cBhvr>
                                    </p:animEffect>
                                  </p:childTnLst>
                                </p:cTn>
                              </p:par>
                              <p:par>
                                <p:cTn id="26" presetID="42" presetClass="path" presetSubtype="0" decel="100000" fill="hold" grpId="1" nodeType="withEffect">
                                  <p:stCondLst>
                                    <p:cond delay="0"/>
                                  </p:stCondLst>
                                  <p:childTnLst>
                                    <p:animMotion origin="layout" path="M 3.75E-6 -1.48148E-6 L 3.75E-6 0.04352 " pathEditMode="relative" rAng="0" ptsTypes="AA">
                                      <p:cBhvr>
                                        <p:cTn id="27" dur="750" spd="-100000" fill="hold"/>
                                        <p:tgtEl>
                                          <p:spTgt spid="85"/>
                                        </p:tgtEl>
                                        <p:attrNameLst>
                                          <p:attrName>ppt_x</p:attrName>
                                          <p:attrName>ppt_y</p:attrName>
                                        </p:attrNameLst>
                                      </p:cBhvr>
                                      <p:rCtr x="0" y="2176"/>
                                    </p:animMotion>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0" nodeType="clickEffect">
                                  <p:stCondLst>
                                    <p:cond delay="0"/>
                                  </p:stCondLst>
                                  <p:childTnLst>
                                    <p:animEffect transition="out" filter="fade">
                                      <p:cBhvr>
                                        <p:cTn id="31" dur="500"/>
                                        <p:tgtEl>
                                          <p:spTgt spid="107"/>
                                        </p:tgtEl>
                                      </p:cBhvr>
                                    </p:animEffect>
                                    <p:set>
                                      <p:cBhvr>
                                        <p:cTn id="32" dur="1" fill="hold">
                                          <p:stCondLst>
                                            <p:cond delay="499"/>
                                          </p:stCondLst>
                                        </p:cTn>
                                        <p:tgtEl>
                                          <p:spTgt spid="10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5"/>
                                        </p:tgtEl>
                                        <p:attrNameLst>
                                          <p:attrName>style.visibility</p:attrName>
                                        </p:attrNameLst>
                                      </p:cBhvr>
                                      <p:to>
                                        <p:strVal val="visible"/>
                                      </p:to>
                                    </p:set>
                                    <p:animEffect transition="in" filter="fade">
                                      <p:cBhvr>
                                        <p:cTn id="37" dur="500"/>
                                        <p:tgtEl>
                                          <p:spTgt spid="10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86"/>
                                        </p:tgtEl>
                                        <p:attrNameLst>
                                          <p:attrName>style.visibility</p:attrName>
                                        </p:attrNameLst>
                                      </p:cBhvr>
                                      <p:to>
                                        <p:strVal val="visible"/>
                                      </p:to>
                                    </p:set>
                                    <p:animEffect transition="in" filter="fade">
                                      <p:cBhvr>
                                        <p:cTn id="40" dur="750"/>
                                        <p:tgtEl>
                                          <p:spTgt spid="86"/>
                                        </p:tgtEl>
                                      </p:cBhvr>
                                    </p:animEffect>
                                  </p:childTnLst>
                                </p:cTn>
                              </p:par>
                              <p:par>
                                <p:cTn id="41" presetID="42" presetClass="path" presetSubtype="0" decel="100000" fill="hold" grpId="1" nodeType="withEffect">
                                  <p:stCondLst>
                                    <p:cond delay="0"/>
                                  </p:stCondLst>
                                  <p:childTnLst>
                                    <p:animMotion origin="layout" path="M 0 -2.59259E-6 L 0 0.04352 " pathEditMode="relative" rAng="0" ptsTypes="AA">
                                      <p:cBhvr>
                                        <p:cTn id="42" dur="750" spd="-100000" fill="hold"/>
                                        <p:tgtEl>
                                          <p:spTgt spid="86"/>
                                        </p:tgtEl>
                                        <p:attrNameLst>
                                          <p:attrName>ppt_x</p:attrName>
                                          <p:attrName>ppt_y</p:attrName>
                                        </p:attrNameLst>
                                      </p:cBhvr>
                                      <p:rCtr x="0" y="2176"/>
                                    </p:animMotion>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0" nodeType="clickEffect">
                                  <p:stCondLst>
                                    <p:cond delay="0"/>
                                  </p:stCondLst>
                                  <p:childTnLst>
                                    <p:animEffect transition="out" filter="fade">
                                      <p:cBhvr>
                                        <p:cTn id="46" dur="500"/>
                                        <p:tgtEl>
                                          <p:spTgt spid="109"/>
                                        </p:tgtEl>
                                      </p:cBhvr>
                                    </p:animEffect>
                                    <p:set>
                                      <p:cBhvr>
                                        <p:cTn id="47" dur="1" fill="hold">
                                          <p:stCondLst>
                                            <p:cond delay="499"/>
                                          </p:stCondLst>
                                        </p:cTn>
                                        <p:tgtEl>
                                          <p:spTgt spid="109"/>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fade">
                                      <p:cBhvr>
                                        <p:cTn id="52" dur="500"/>
                                        <p:tgtEl>
                                          <p:spTgt spid="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87"/>
                                        </p:tgtEl>
                                        <p:attrNameLst>
                                          <p:attrName>style.visibility</p:attrName>
                                        </p:attrNameLst>
                                      </p:cBhvr>
                                      <p:to>
                                        <p:strVal val="visible"/>
                                      </p:to>
                                    </p:set>
                                    <p:animEffect transition="in" filter="fade">
                                      <p:cBhvr>
                                        <p:cTn id="55" dur="750"/>
                                        <p:tgtEl>
                                          <p:spTgt spid="87"/>
                                        </p:tgtEl>
                                      </p:cBhvr>
                                    </p:animEffect>
                                  </p:childTnLst>
                                </p:cTn>
                              </p:par>
                              <p:par>
                                <p:cTn id="56" presetID="42" presetClass="path" presetSubtype="0" decel="100000" fill="hold" grpId="1" nodeType="withEffect">
                                  <p:stCondLst>
                                    <p:cond delay="0"/>
                                  </p:stCondLst>
                                  <p:childTnLst>
                                    <p:animMotion origin="layout" path="M 3.75E-6 -1.48148E-6 L 3.75E-6 0.04352 " pathEditMode="relative" rAng="0" ptsTypes="AA">
                                      <p:cBhvr>
                                        <p:cTn id="57" dur="750" spd="-100000" fill="hold"/>
                                        <p:tgtEl>
                                          <p:spTgt spid="87"/>
                                        </p:tgtEl>
                                        <p:attrNameLst>
                                          <p:attrName>ppt_x</p:attrName>
                                          <p:attrName>ppt_y</p:attrName>
                                        </p:attrNameLst>
                                      </p:cBhvr>
                                      <p:rCtr x="0" y="2176"/>
                                    </p:animMotion>
                                  </p:childTnLst>
                                </p:cTn>
                              </p:par>
                            </p:childTnLst>
                          </p:cTn>
                        </p:par>
                      </p:childTnLst>
                    </p:cTn>
                  </p:par>
                  <p:par>
                    <p:cTn id="58" fill="hold">
                      <p:stCondLst>
                        <p:cond delay="indefinite"/>
                      </p:stCondLst>
                      <p:childTnLst>
                        <p:par>
                          <p:cTn id="59" fill="hold">
                            <p:stCondLst>
                              <p:cond delay="0"/>
                            </p:stCondLst>
                            <p:childTnLst>
                              <p:par>
                                <p:cTn id="60" presetID="10" presetClass="exit" presetSubtype="0" fill="hold" grpId="0" nodeType="clickEffect">
                                  <p:stCondLst>
                                    <p:cond delay="0"/>
                                  </p:stCondLst>
                                  <p:childTnLst>
                                    <p:animEffect transition="out" filter="fade">
                                      <p:cBhvr>
                                        <p:cTn id="61" dur="500"/>
                                        <p:tgtEl>
                                          <p:spTgt spid="108"/>
                                        </p:tgtEl>
                                      </p:cBhvr>
                                    </p:animEffect>
                                    <p:set>
                                      <p:cBhvr>
                                        <p:cTn id="62" dur="1" fill="hold">
                                          <p:stCondLst>
                                            <p:cond delay="499"/>
                                          </p:stCondLst>
                                        </p:cTn>
                                        <p:tgtEl>
                                          <p:spTgt spid="10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96"/>
                                        </p:tgtEl>
                                        <p:attrNameLst>
                                          <p:attrName>style.visibility</p:attrName>
                                        </p:attrNameLst>
                                      </p:cBhvr>
                                      <p:to>
                                        <p:strVal val="visible"/>
                                      </p:to>
                                    </p:set>
                                    <p:animEffect transition="in" filter="fade">
                                      <p:cBhvr>
                                        <p:cTn id="67" dur="500"/>
                                        <p:tgtEl>
                                          <p:spTgt spid="96"/>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88"/>
                                        </p:tgtEl>
                                        <p:attrNameLst>
                                          <p:attrName>style.visibility</p:attrName>
                                        </p:attrNameLst>
                                      </p:cBhvr>
                                      <p:to>
                                        <p:strVal val="visible"/>
                                      </p:to>
                                    </p:set>
                                    <p:animEffect transition="in" filter="fade">
                                      <p:cBhvr>
                                        <p:cTn id="70" dur="750"/>
                                        <p:tgtEl>
                                          <p:spTgt spid="88"/>
                                        </p:tgtEl>
                                      </p:cBhvr>
                                    </p:animEffect>
                                  </p:childTnLst>
                                </p:cTn>
                              </p:par>
                              <p:par>
                                <p:cTn id="71" presetID="42" presetClass="path" presetSubtype="0" decel="100000" fill="hold" grpId="1" nodeType="withEffect">
                                  <p:stCondLst>
                                    <p:cond delay="0"/>
                                  </p:stCondLst>
                                  <p:childTnLst>
                                    <p:animMotion origin="layout" path="M 3.75E-6 -1.48148E-6 L 3.75E-6 0.04352 " pathEditMode="relative" rAng="0" ptsTypes="AA">
                                      <p:cBhvr>
                                        <p:cTn id="72" dur="750" spd="-100000" fill="hold"/>
                                        <p:tgtEl>
                                          <p:spTgt spid="88"/>
                                        </p:tgtEl>
                                        <p:attrNameLst>
                                          <p:attrName>ppt_x</p:attrName>
                                          <p:attrName>ppt_y</p:attrName>
                                        </p:attrNameLst>
                                      </p:cBhvr>
                                      <p:rCtr x="0" y="2176"/>
                                    </p:animMotion>
                                  </p:childTnLst>
                                </p:cTn>
                              </p:par>
                            </p:childTnLst>
                          </p:cTn>
                        </p:par>
                      </p:childTnLst>
                    </p:cTn>
                  </p:par>
                  <p:par>
                    <p:cTn id="73" fill="hold">
                      <p:stCondLst>
                        <p:cond delay="indefinite"/>
                      </p:stCondLst>
                      <p:childTnLst>
                        <p:par>
                          <p:cTn id="74" fill="hold">
                            <p:stCondLst>
                              <p:cond delay="0"/>
                            </p:stCondLst>
                            <p:childTnLst>
                              <p:par>
                                <p:cTn id="75" presetID="10" presetClass="exit" presetSubtype="0" fill="hold" grpId="0" nodeType="clickEffect">
                                  <p:stCondLst>
                                    <p:cond delay="0"/>
                                  </p:stCondLst>
                                  <p:childTnLst>
                                    <p:animEffect transition="out" filter="fade">
                                      <p:cBhvr>
                                        <p:cTn id="76" dur="500"/>
                                        <p:tgtEl>
                                          <p:spTgt spid="110"/>
                                        </p:tgtEl>
                                      </p:cBhvr>
                                    </p:animEffect>
                                    <p:set>
                                      <p:cBhvr>
                                        <p:cTn id="77" dur="1" fill="hold">
                                          <p:stCondLst>
                                            <p:cond delay="499"/>
                                          </p:stCondLst>
                                        </p:cTn>
                                        <p:tgtEl>
                                          <p:spTgt spid="1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animBg="1"/>
      <p:bldP spid="107" grpId="0" animBg="1"/>
      <p:bldP spid="108" grpId="0" animBg="1"/>
      <p:bldP spid="109" grpId="0" animBg="1"/>
      <p:bldP spid="110" grpId="0" animBg="1"/>
      <p:bldP spid="84" grpId="0"/>
      <p:bldP spid="84" grpId="1"/>
      <p:bldP spid="85" grpId="0"/>
      <p:bldP spid="85" grpId="1"/>
      <p:bldP spid="86" grpId="0"/>
      <p:bldP spid="86" grpId="1"/>
      <p:bldP spid="87" grpId="0"/>
      <p:bldP spid="87" grpId="1"/>
      <p:bldP spid="88" grpId="0"/>
      <p:bldP spid="88"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A picture containing text, case, accessory&#10;&#10;Description automatically generated">
            <a:extLst>
              <a:ext uri="{FF2B5EF4-FFF2-40B4-BE49-F238E27FC236}">
                <a16:creationId xmlns:a16="http://schemas.microsoft.com/office/drawing/2014/main" id="{24C8FD30-8E41-498A-BE32-B330649473ED}"/>
              </a:ext>
            </a:extLst>
          </p:cNvPr>
          <p:cNvPicPr>
            <a:picLocks noChangeAspect="1"/>
          </p:cNvPicPr>
          <p:nvPr/>
        </p:nvPicPr>
        <p:blipFill>
          <a:blip r:embed="rId3"/>
          <a:stretch>
            <a:fillRect/>
          </a:stretch>
        </p:blipFill>
        <p:spPr>
          <a:xfrm>
            <a:off x="533400" y="300037"/>
            <a:ext cx="11125200" cy="6257926"/>
          </a:xfrm>
          <a:prstGeom prst="rect">
            <a:avLst/>
          </a:prstGeom>
        </p:spPr>
      </p:pic>
      <p:grpSp>
        <p:nvGrpSpPr>
          <p:cNvPr id="22" name="Group 21">
            <a:extLst>
              <a:ext uri="{FF2B5EF4-FFF2-40B4-BE49-F238E27FC236}">
                <a16:creationId xmlns:a16="http://schemas.microsoft.com/office/drawing/2014/main" id="{0CCE02DC-A1A6-4041-86C2-7683636D2794}"/>
              </a:ext>
            </a:extLst>
          </p:cNvPr>
          <p:cNvGrpSpPr/>
          <p:nvPr/>
        </p:nvGrpSpPr>
        <p:grpSpPr>
          <a:xfrm>
            <a:off x="533400" y="2128897"/>
            <a:ext cx="3829050" cy="1949252"/>
            <a:chOff x="533400" y="3646424"/>
            <a:chExt cx="3829050" cy="1949252"/>
          </a:xfrm>
        </p:grpSpPr>
        <p:sp>
          <p:nvSpPr>
            <p:cNvPr id="23" name="Rectangle 22">
              <a:extLst>
                <a:ext uri="{FF2B5EF4-FFF2-40B4-BE49-F238E27FC236}">
                  <a16:creationId xmlns:a16="http://schemas.microsoft.com/office/drawing/2014/main" id="{06F06DBC-8334-4A1C-819C-0CE4665C7A26}"/>
                </a:ext>
              </a:extLst>
            </p:cNvPr>
            <p:cNvSpPr/>
            <p:nvPr/>
          </p:nvSpPr>
          <p:spPr>
            <a:xfrm>
              <a:off x="533400" y="4217309"/>
              <a:ext cx="2926080" cy="4872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24" name="TextBox 23">
              <a:extLst>
                <a:ext uri="{FF2B5EF4-FFF2-40B4-BE49-F238E27FC236}">
                  <a16:creationId xmlns:a16="http://schemas.microsoft.com/office/drawing/2014/main" id="{D3E2577F-6E8D-46E7-A2D9-14D1480633A7}"/>
                </a:ext>
              </a:extLst>
            </p:cNvPr>
            <p:cNvSpPr txBox="1"/>
            <p:nvPr/>
          </p:nvSpPr>
          <p:spPr>
            <a:xfrm>
              <a:off x="589578" y="3646424"/>
              <a:ext cx="3772872" cy="1949252"/>
            </a:xfrm>
            <a:prstGeom prst="rect">
              <a:avLst/>
            </a:prstGeom>
            <a:noFill/>
          </p:spPr>
          <p:txBody>
            <a:bodyPr wrap="square" lIns="0">
              <a:spAutoFit/>
            </a:bodyPr>
            <a:lstStyle/>
            <a:p>
              <a:pPr marL="0" lvl="1">
                <a:spcBef>
                  <a:spcPts val="4500"/>
                </a:spcBef>
              </a:pPr>
              <a:r>
                <a:rPr lang="en-US" sz="3200" kern="100" dirty="0">
                  <a:solidFill>
                    <a:schemeClr val="accent3">
                      <a:lumMod val="50000"/>
                    </a:schemeClr>
                  </a:solidFill>
                  <a:latin typeface="Fidelity Sans" panose="020B0503030202020204" pitchFamily="34" charset="0"/>
                </a:rPr>
                <a:t>Spend only </a:t>
              </a:r>
              <a:br>
                <a:rPr lang="en-US" sz="3200" kern="100" dirty="0">
                  <a:solidFill>
                    <a:schemeClr val="accent3">
                      <a:lumMod val="50000"/>
                    </a:schemeClr>
                  </a:solidFill>
                  <a:latin typeface="Fidelity Sans" panose="020B0503030202020204" pitchFamily="34" charset="0"/>
                </a:rPr>
              </a:br>
              <a:r>
                <a:rPr lang="en-US" sz="3200" b="1" kern="100" dirty="0">
                  <a:solidFill>
                    <a:schemeClr val="accent3"/>
                  </a:solidFill>
                  <a:latin typeface="Fidelity Sans" panose="020B0503030202020204" pitchFamily="34" charset="0"/>
                </a:rPr>
                <a:t>what you have</a:t>
              </a:r>
            </a:p>
            <a:p>
              <a:pPr marL="0" lvl="1">
                <a:spcBef>
                  <a:spcPts val="2000"/>
                </a:spcBef>
              </a:pPr>
              <a:r>
                <a:rPr lang="en-US" sz="2000" kern="100" dirty="0">
                  <a:solidFill>
                    <a:schemeClr val="accent3">
                      <a:lumMod val="50000"/>
                    </a:schemeClr>
                  </a:solidFill>
                  <a:latin typeface="Fidelity Sans" panose="020B0503030202020204" pitchFamily="34" charset="0"/>
                </a:rPr>
                <a:t>Includes physical cash or money in a bank account</a:t>
              </a:r>
              <a:endParaRPr lang="en-US" sz="3200" b="1" kern="100" dirty="0">
                <a:solidFill>
                  <a:schemeClr val="accent3"/>
                </a:solidFill>
                <a:latin typeface="Fidelity Sans" panose="020B0503030202020204" pitchFamily="34" charset="0"/>
              </a:endParaRPr>
            </a:p>
          </p:txBody>
        </p:sp>
      </p:grpSp>
      <p:sp>
        <p:nvSpPr>
          <p:cNvPr id="31" name="Freeform 6">
            <a:extLst>
              <a:ext uri="{FF2B5EF4-FFF2-40B4-BE49-F238E27FC236}">
                <a16:creationId xmlns:a16="http://schemas.microsoft.com/office/drawing/2014/main" id="{29C3A06F-67EF-4449-A287-4CBD9FF12A7A}"/>
              </a:ext>
            </a:extLst>
          </p:cNvPr>
          <p:cNvSpPr>
            <a:spLocks/>
          </p:cNvSpPr>
          <p:nvPr/>
        </p:nvSpPr>
        <p:spPr bwMode="auto">
          <a:xfrm>
            <a:off x="2234536" y="603297"/>
            <a:ext cx="2860220" cy="1282654"/>
          </a:xfrm>
          <a:custGeom>
            <a:avLst/>
            <a:gdLst>
              <a:gd name="T0" fmla="*/ 287 w 289"/>
              <a:gd name="T1" fmla="*/ 80 h 124"/>
              <a:gd name="T2" fmla="*/ 278 w 289"/>
              <a:gd name="T3" fmla="*/ 30 h 124"/>
              <a:gd name="T4" fmla="*/ 228 w 289"/>
              <a:gd name="T5" fmla="*/ 1 h 124"/>
              <a:gd name="T6" fmla="*/ 43 w 289"/>
              <a:gd name="T7" fmla="*/ 56 h 124"/>
              <a:gd name="T8" fmla="*/ 36 w 289"/>
              <a:gd name="T9" fmla="*/ 20 h 124"/>
              <a:gd name="T10" fmla="*/ 18 w 289"/>
              <a:gd name="T11" fmla="*/ 108 h 124"/>
              <a:gd name="T12" fmla="*/ 13 w 289"/>
              <a:gd name="T13" fmla="*/ 89 h 124"/>
              <a:gd name="T14" fmla="*/ 40 w 289"/>
              <a:gd name="T15" fmla="*/ 109 h 124"/>
              <a:gd name="T16" fmla="*/ 5 w 289"/>
              <a:gd name="T17" fmla="*/ 121 h 124"/>
              <a:gd name="connsiteX0" fmla="*/ 9541 w 9610"/>
              <a:gd name="connsiteY0" fmla="*/ 8359 h 9682"/>
              <a:gd name="connsiteX1" fmla="*/ 9446 w 9610"/>
              <a:gd name="connsiteY1" fmla="*/ 2343 h 9682"/>
              <a:gd name="connsiteX2" fmla="*/ 7716 w 9610"/>
              <a:gd name="connsiteY2" fmla="*/ 5 h 9682"/>
              <a:gd name="connsiteX3" fmla="*/ 1315 w 9610"/>
              <a:gd name="connsiteY3" fmla="*/ 4440 h 9682"/>
              <a:gd name="connsiteX4" fmla="*/ 1073 w 9610"/>
              <a:gd name="connsiteY4" fmla="*/ 1537 h 9682"/>
              <a:gd name="connsiteX5" fmla="*/ 450 w 9610"/>
              <a:gd name="connsiteY5" fmla="*/ 8634 h 9682"/>
              <a:gd name="connsiteX6" fmla="*/ 277 w 9610"/>
              <a:gd name="connsiteY6" fmla="*/ 7101 h 9682"/>
              <a:gd name="connsiteX7" fmla="*/ 1211 w 9610"/>
              <a:gd name="connsiteY7" fmla="*/ 8714 h 9682"/>
              <a:gd name="connsiteX8" fmla="*/ 0 w 9610"/>
              <a:gd name="connsiteY8" fmla="*/ 9682 h 9682"/>
              <a:gd name="connsiteX0" fmla="*/ 9928 w 10094"/>
              <a:gd name="connsiteY0" fmla="*/ 8634 h 10000"/>
              <a:gd name="connsiteX1" fmla="*/ 9829 w 10094"/>
              <a:gd name="connsiteY1" fmla="*/ 2420 h 10000"/>
              <a:gd name="connsiteX2" fmla="*/ 8029 w 10094"/>
              <a:gd name="connsiteY2" fmla="*/ 5 h 10000"/>
              <a:gd name="connsiteX3" fmla="*/ 1368 w 10094"/>
              <a:gd name="connsiteY3" fmla="*/ 4586 h 10000"/>
              <a:gd name="connsiteX4" fmla="*/ 1117 w 10094"/>
              <a:gd name="connsiteY4" fmla="*/ 1587 h 10000"/>
              <a:gd name="connsiteX5" fmla="*/ 468 w 10094"/>
              <a:gd name="connsiteY5" fmla="*/ 8918 h 10000"/>
              <a:gd name="connsiteX6" fmla="*/ 288 w 10094"/>
              <a:gd name="connsiteY6" fmla="*/ 7334 h 10000"/>
              <a:gd name="connsiteX7" fmla="*/ 1260 w 10094"/>
              <a:gd name="connsiteY7" fmla="*/ 9000 h 10000"/>
              <a:gd name="connsiteX8" fmla="*/ 0 w 10094"/>
              <a:gd name="connsiteY8" fmla="*/ 10000 h 10000"/>
              <a:gd name="connsiteX0" fmla="*/ 9829 w 9829"/>
              <a:gd name="connsiteY0" fmla="*/ 2420 h 10000"/>
              <a:gd name="connsiteX1" fmla="*/ 8029 w 9829"/>
              <a:gd name="connsiteY1" fmla="*/ 5 h 10000"/>
              <a:gd name="connsiteX2" fmla="*/ 1368 w 9829"/>
              <a:gd name="connsiteY2" fmla="*/ 4586 h 10000"/>
              <a:gd name="connsiteX3" fmla="*/ 1117 w 9829"/>
              <a:gd name="connsiteY3" fmla="*/ 1587 h 10000"/>
              <a:gd name="connsiteX4" fmla="*/ 468 w 9829"/>
              <a:gd name="connsiteY4" fmla="*/ 8918 h 10000"/>
              <a:gd name="connsiteX5" fmla="*/ 288 w 9829"/>
              <a:gd name="connsiteY5" fmla="*/ 7334 h 10000"/>
              <a:gd name="connsiteX6" fmla="*/ 1260 w 9829"/>
              <a:gd name="connsiteY6" fmla="*/ 9000 h 10000"/>
              <a:gd name="connsiteX7" fmla="*/ 0 w 9829"/>
              <a:gd name="connsiteY7"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29" h="10000">
                <a:moveTo>
                  <a:pt x="9829" y="2420"/>
                </a:moveTo>
                <a:cubicBezTo>
                  <a:pt x="9469" y="1004"/>
                  <a:pt x="8677" y="-78"/>
                  <a:pt x="8029" y="5"/>
                </a:cubicBezTo>
                <a:cubicBezTo>
                  <a:pt x="6265" y="421"/>
                  <a:pt x="6769" y="9500"/>
                  <a:pt x="1368" y="4586"/>
                </a:cubicBezTo>
                <a:cubicBezTo>
                  <a:pt x="180" y="3586"/>
                  <a:pt x="432" y="671"/>
                  <a:pt x="1117" y="1587"/>
                </a:cubicBezTo>
                <a:cubicBezTo>
                  <a:pt x="1837" y="2420"/>
                  <a:pt x="1297" y="7168"/>
                  <a:pt x="468" y="8918"/>
                </a:cubicBezTo>
                <a:cubicBezTo>
                  <a:pt x="-180" y="10250"/>
                  <a:pt x="288" y="7334"/>
                  <a:pt x="288" y="7334"/>
                </a:cubicBezTo>
                <a:cubicBezTo>
                  <a:pt x="288" y="7334"/>
                  <a:pt x="1152" y="8001"/>
                  <a:pt x="1260" y="9000"/>
                </a:cubicBezTo>
                <a:cubicBezTo>
                  <a:pt x="1297" y="9250"/>
                  <a:pt x="0" y="10000"/>
                  <a:pt x="0" y="10000"/>
                </a:cubicBezTo>
              </a:path>
            </a:pathLst>
          </a:cu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19">
            <a:extLst>
              <a:ext uri="{FF2B5EF4-FFF2-40B4-BE49-F238E27FC236}">
                <a16:creationId xmlns:a16="http://schemas.microsoft.com/office/drawing/2014/main" id="{BB8B00A3-0D1B-49D3-B926-8D70A9AA6560}"/>
              </a:ext>
            </a:extLst>
          </p:cNvPr>
          <p:cNvSpPr>
            <a:spLocks noEditPoints="1"/>
          </p:cNvSpPr>
          <p:nvPr/>
        </p:nvSpPr>
        <p:spPr bwMode="auto">
          <a:xfrm rot="1672198">
            <a:off x="9452771" y="5736079"/>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42">
            <a:extLst>
              <a:ext uri="{FF2B5EF4-FFF2-40B4-BE49-F238E27FC236}">
                <a16:creationId xmlns:a16="http://schemas.microsoft.com/office/drawing/2014/main" id="{5E745E48-67CE-4D5D-93B2-211DB0F4C3E5}"/>
              </a:ext>
            </a:extLst>
          </p:cNvPr>
          <p:cNvSpPr>
            <a:spLocks noEditPoints="1"/>
          </p:cNvSpPr>
          <p:nvPr/>
        </p:nvSpPr>
        <p:spPr bwMode="auto">
          <a:xfrm>
            <a:off x="11126201" y="6110898"/>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21">
            <a:extLst>
              <a:ext uri="{FF2B5EF4-FFF2-40B4-BE49-F238E27FC236}">
                <a16:creationId xmlns:a16="http://schemas.microsoft.com/office/drawing/2014/main" id="{9595A20F-4D8F-4FC2-A754-4BFF71D38FF8}"/>
              </a:ext>
            </a:extLst>
          </p:cNvPr>
          <p:cNvSpPr>
            <a:spLocks noEditPoints="1"/>
          </p:cNvSpPr>
          <p:nvPr/>
        </p:nvSpPr>
        <p:spPr bwMode="auto">
          <a:xfrm rot="730753">
            <a:off x="8733422" y="6061006"/>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56" name="Group 55">
            <a:extLst>
              <a:ext uri="{FF2B5EF4-FFF2-40B4-BE49-F238E27FC236}">
                <a16:creationId xmlns:a16="http://schemas.microsoft.com/office/drawing/2014/main" id="{DF9FB8F1-2BE9-4149-BA56-39E746DC47B8}"/>
              </a:ext>
            </a:extLst>
          </p:cNvPr>
          <p:cNvGrpSpPr/>
          <p:nvPr/>
        </p:nvGrpSpPr>
        <p:grpSpPr>
          <a:xfrm>
            <a:off x="10746401" y="224799"/>
            <a:ext cx="1563688" cy="527403"/>
            <a:chOff x="4648199" y="4607101"/>
            <a:chExt cx="3657601" cy="527403"/>
          </a:xfrm>
        </p:grpSpPr>
        <p:cxnSp>
          <p:nvCxnSpPr>
            <p:cNvPr id="57" name="Straight Connector 56">
              <a:extLst>
                <a:ext uri="{FF2B5EF4-FFF2-40B4-BE49-F238E27FC236}">
                  <a16:creationId xmlns:a16="http://schemas.microsoft.com/office/drawing/2014/main" id="{EA304D34-428F-4933-96F4-0C694E9C20D2}"/>
                </a:ext>
              </a:extLst>
            </p:cNvPr>
            <p:cNvCxnSpPr/>
            <p:nvPr/>
          </p:nvCxnSpPr>
          <p:spPr bwMode="gray">
            <a:xfrm>
              <a:off x="4648200" y="4607101"/>
              <a:ext cx="3657600" cy="0"/>
            </a:xfrm>
            <a:prstGeom prst="line">
              <a:avLst/>
            </a:prstGeom>
            <a:ln w="50800" cap="rnd">
              <a:solidFill>
                <a:schemeClr val="accent5"/>
              </a:solidFill>
              <a:prstDash val="sysDot"/>
              <a:round/>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573FC492-9BAB-407C-8187-BEBB48A49581}"/>
                </a:ext>
              </a:extLst>
            </p:cNvPr>
            <p:cNvCxnSpPr/>
            <p:nvPr/>
          </p:nvCxnSpPr>
          <p:spPr bwMode="gray">
            <a:xfrm>
              <a:off x="4648200" y="4870802"/>
              <a:ext cx="3657600"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B735DE4-1165-41C5-BEAE-D6A465B6E101}"/>
                </a:ext>
              </a:extLst>
            </p:cNvPr>
            <p:cNvCxnSpPr/>
            <p:nvPr/>
          </p:nvCxnSpPr>
          <p:spPr bwMode="gray">
            <a:xfrm>
              <a:off x="4648199" y="5134504"/>
              <a:ext cx="3657600" cy="0"/>
            </a:xfrm>
            <a:prstGeom prst="line">
              <a:avLst/>
            </a:prstGeom>
            <a:ln w="50800" cap="rnd">
              <a:solidFill>
                <a:schemeClr val="bg1">
                  <a:alpha val="60000"/>
                </a:schemeClr>
              </a:solidFill>
              <a:prstDash val="sysDot"/>
              <a:round/>
            </a:ln>
          </p:spPr>
          <p:style>
            <a:lnRef idx="1">
              <a:schemeClr val="accent1"/>
            </a:lnRef>
            <a:fillRef idx="0">
              <a:schemeClr val="accent1"/>
            </a:fillRef>
            <a:effectRef idx="0">
              <a:schemeClr val="accent1"/>
            </a:effectRef>
            <a:fontRef idx="minor">
              <a:schemeClr val="tx1"/>
            </a:fontRef>
          </p:style>
        </p:cxnSp>
      </p:grpSp>
      <p:sp>
        <p:nvSpPr>
          <p:cNvPr id="60" name="Freeform 19">
            <a:extLst>
              <a:ext uri="{FF2B5EF4-FFF2-40B4-BE49-F238E27FC236}">
                <a16:creationId xmlns:a16="http://schemas.microsoft.com/office/drawing/2014/main" id="{F2E012A8-FF77-4751-955E-D575A1FC5BD0}"/>
              </a:ext>
            </a:extLst>
          </p:cNvPr>
          <p:cNvSpPr>
            <a:spLocks noEditPoints="1"/>
          </p:cNvSpPr>
          <p:nvPr/>
        </p:nvSpPr>
        <p:spPr bwMode="auto">
          <a:xfrm rot="19913815">
            <a:off x="2409349" y="5814291"/>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61" name="Group 25">
            <a:extLst>
              <a:ext uri="{FF2B5EF4-FFF2-40B4-BE49-F238E27FC236}">
                <a16:creationId xmlns:a16="http://schemas.microsoft.com/office/drawing/2014/main" id="{0BF573AC-475F-405D-BFD7-F4C976F87C61}"/>
              </a:ext>
            </a:extLst>
          </p:cNvPr>
          <p:cNvGrpSpPr>
            <a:grpSpLocks noChangeAspect="1"/>
          </p:cNvGrpSpPr>
          <p:nvPr/>
        </p:nvGrpSpPr>
        <p:grpSpPr bwMode="auto">
          <a:xfrm>
            <a:off x="-118089" y="5682883"/>
            <a:ext cx="1236663" cy="1236663"/>
            <a:chOff x="3453" y="1773"/>
            <a:chExt cx="779" cy="779"/>
          </a:xfrm>
        </p:grpSpPr>
        <p:sp>
          <p:nvSpPr>
            <p:cNvPr id="62" name="Line 26">
              <a:extLst>
                <a:ext uri="{FF2B5EF4-FFF2-40B4-BE49-F238E27FC236}">
                  <a16:creationId xmlns:a16="http://schemas.microsoft.com/office/drawing/2014/main" id="{9D241547-E204-4D56-B18F-F3B00F7B314C}"/>
                </a:ext>
              </a:extLst>
            </p:cNvPr>
            <p:cNvSpPr>
              <a:spLocks noChangeShapeType="1"/>
            </p:cNvSpPr>
            <p:nvPr/>
          </p:nvSpPr>
          <p:spPr bwMode="auto">
            <a:xfrm flipV="1">
              <a:off x="3453" y="1773"/>
              <a:ext cx="449" cy="449"/>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Line 27">
              <a:extLst>
                <a:ext uri="{FF2B5EF4-FFF2-40B4-BE49-F238E27FC236}">
                  <a16:creationId xmlns:a16="http://schemas.microsoft.com/office/drawing/2014/main" id="{DD672213-711F-4117-8A38-6E1B1D50CEC5}"/>
                </a:ext>
              </a:extLst>
            </p:cNvPr>
            <p:cNvSpPr>
              <a:spLocks noChangeShapeType="1"/>
            </p:cNvSpPr>
            <p:nvPr/>
          </p:nvSpPr>
          <p:spPr bwMode="auto">
            <a:xfrm flipV="1">
              <a:off x="3453" y="1773"/>
              <a:ext cx="287" cy="28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Line 28">
              <a:extLst>
                <a:ext uri="{FF2B5EF4-FFF2-40B4-BE49-F238E27FC236}">
                  <a16:creationId xmlns:a16="http://schemas.microsoft.com/office/drawing/2014/main" id="{5A9AE53B-7B3E-4D30-B270-FC79C4B48D7A}"/>
                </a:ext>
              </a:extLst>
            </p:cNvPr>
            <p:cNvSpPr>
              <a:spLocks noChangeShapeType="1"/>
            </p:cNvSpPr>
            <p:nvPr/>
          </p:nvSpPr>
          <p:spPr bwMode="auto">
            <a:xfrm flipV="1">
              <a:off x="3453" y="1773"/>
              <a:ext cx="122" cy="122"/>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 name="Line 29">
              <a:extLst>
                <a:ext uri="{FF2B5EF4-FFF2-40B4-BE49-F238E27FC236}">
                  <a16:creationId xmlns:a16="http://schemas.microsoft.com/office/drawing/2014/main" id="{4E2D0BD5-F05F-4EC5-863E-CA52FD321D94}"/>
                </a:ext>
              </a:extLst>
            </p:cNvPr>
            <p:cNvSpPr>
              <a:spLocks noChangeShapeType="1"/>
            </p:cNvSpPr>
            <p:nvPr/>
          </p:nvSpPr>
          <p:spPr bwMode="auto">
            <a:xfrm flipV="1">
              <a:off x="3778" y="2098"/>
              <a:ext cx="454" cy="454"/>
            </a:xfrm>
            <a:prstGeom prst="line">
              <a:avLst/>
            </a:prstGeom>
            <a:noFill/>
            <a:ln w="38100" cap="rnd">
              <a:solidFill>
                <a:schemeClr val="accent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 name="Line 30">
              <a:extLst>
                <a:ext uri="{FF2B5EF4-FFF2-40B4-BE49-F238E27FC236}">
                  <a16:creationId xmlns:a16="http://schemas.microsoft.com/office/drawing/2014/main" id="{DF8B9DF1-ECF1-49B4-A1AE-1A49FF4B694A}"/>
                </a:ext>
              </a:extLst>
            </p:cNvPr>
            <p:cNvSpPr>
              <a:spLocks noChangeShapeType="1"/>
            </p:cNvSpPr>
            <p:nvPr/>
          </p:nvSpPr>
          <p:spPr bwMode="auto">
            <a:xfrm flipH="1">
              <a:off x="3615" y="1935"/>
              <a:ext cx="617" cy="617"/>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 name="Line 31">
              <a:extLst>
                <a:ext uri="{FF2B5EF4-FFF2-40B4-BE49-F238E27FC236}">
                  <a16:creationId xmlns:a16="http://schemas.microsoft.com/office/drawing/2014/main" id="{8DE76871-3DA3-4C32-A4F8-71BFF7B0F3C0}"/>
                </a:ext>
              </a:extLst>
            </p:cNvPr>
            <p:cNvSpPr>
              <a:spLocks noChangeShapeType="1"/>
            </p:cNvSpPr>
            <p:nvPr/>
          </p:nvSpPr>
          <p:spPr bwMode="auto">
            <a:xfrm flipV="1">
              <a:off x="3943" y="2260"/>
              <a:ext cx="289" cy="292"/>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8" name="Line 34">
              <a:extLst>
                <a:ext uri="{FF2B5EF4-FFF2-40B4-BE49-F238E27FC236}">
                  <a16:creationId xmlns:a16="http://schemas.microsoft.com/office/drawing/2014/main" id="{3FFF3B21-5600-467D-A4BA-CB1C78AA140F}"/>
                </a:ext>
              </a:extLst>
            </p:cNvPr>
            <p:cNvSpPr>
              <a:spLocks noChangeShapeType="1"/>
            </p:cNvSpPr>
            <p:nvPr/>
          </p:nvSpPr>
          <p:spPr bwMode="auto">
            <a:xfrm flipV="1">
              <a:off x="4108" y="2428"/>
              <a:ext cx="124" cy="12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9" name="Line 35">
              <a:extLst>
                <a:ext uri="{FF2B5EF4-FFF2-40B4-BE49-F238E27FC236}">
                  <a16:creationId xmlns:a16="http://schemas.microsoft.com/office/drawing/2014/main" id="{6AAFA5FE-8581-4FA6-9E9A-8D6702904B9E}"/>
                </a:ext>
              </a:extLst>
            </p:cNvPr>
            <p:cNvSpPr>
              <a:spLocks noChangeShapeType="1"/>
            </p:cNvSpPr>
            <p:nvPr/>
          </p:nvSpPr>
          <p:spPr bwMode="auto">
            <a:xfrm flipV="1">
              <a:off x="3453" y="1773"/>
              <a:ext cx="614" cy="61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0" name="Line 38">
              <a:extLst>
                <a:ext uri="{FF2B5EF4-FFF2-40B4-BE49-F238E27FC236}">
                  <a16:creationId xmlns:a16="http://schemas.microsoft.com/office/drawing/2014/main" id="{85E107BB-E357-41AC-A296-A013AA052054}"/>
                </a:ext>
              </a:extLst>
            </p:cNvPr>
            <p:cNvSpPr>
              <a:spLocks noChangeShapeType="1"/>
            </p:cNvSpPr>
            <p:nvPr/>
          </p:nvSpPr>
          <p:spPr bwMode="auto">
            <a:xfrm flipH="1">
              <a:off x="3453" y="1773"/>
              <a:ext cx="777" cy="77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71" name="Freeform 42">
            <a:extLst>
              <a:ext uri="{FF2B5EF4-FFF2-40B4-BE49-F238E27FC236}">
                <a16:creationId xmlns:a16="http://schemas.microsoft.com/office/drawing/2014/main" id="{FEF7BAFB-CFA6-466C-AF0C-3A582C61D1F9}"/>
              </a:ext>
            </a:extLst>
          </p:cNvPr>
          <p:cNvSpPr>
            <a:spLocks noEditPoints="1"/>
          </p:cNvSpPr>
          <p:nvPr/>
        </p:nvSpPr>
        <p:spPr bwMode="auto">
          <a:xfrm rot="20453861" flipH="1">
            <a:off x="632415" y="670982"/>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TextBox 72">
            <a:extLst>
              <a:ext uri="{FF2B5EF4-FFF2-40B4-BE49-F238E27FC236}">
                <a16:creationId xmlns:a16="http://schemas.microsoft.com/office/drawing/2014/main" id="{7A02316E-AC69-49EE-8840-8D8413A62E64}"/>
              </a:ext>
            </a:extLst>
          </p:cNvPr>
          <p:cNvSpPr txBox="1"/>
          <p:nvPr/>
        </p:nvSpPr>
        <p:spPr>
          <a:xfrm>
            <a:off x="533400" y="1764939"/>
            <a:ext cx="704039" cy="307777"/>
          </a:xfrm>
          <a:prstGeom prst="rect">
            <a:avLst/>
          </a:prstGeom>
          <a:noFill/>
        </p:spPr>
        <p:txBody>
          <a:bodyPr wrap="none">
            <a:spAutoFit/>
          </a:bodyPr>
          <a:lstStyle/>
          <a:p>
            <a:pPr marL="465138" indent="-465138">
              <a:spcBef>
                <a:spcPts val="600"/>
              </a:spcBef>
            </a:pPr>
            <a:r>
              <a:rPr lang="en-US" sz="1400" b="1" kern="100" spc="50">
                <a:solidFill>
                  <a:schemeClr val="accent3">
                    <a:lumMod val="50000"/>
                  </a:schemeClr>
                </a:solidFill>
                <a:latin typeface="Fidelity Sans" panose="020B0503030202020204" pitchFamily="34" charset="0"/>
              </a:rPr>
              <a:t>CASH</a:t>
            </a:r>
          </a:p>
        </p:txBody>
      </p:sp>
    </p:spTree>
    <p:extLst>
      <p:ext uri="{BB962C8B-B14F-4D97-AF65-F5344CB8AC3E}">
        <p14:creationId xmlns:p14="http://schemas.microsoft.com/office/powerpoint/2010/main" val="17644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case&#10;&#10;Description automatically generated">
            <a:extLst>
              <a:ext uri="{FF2B5EF4-FFF2-40B4-BE49-F238E27FC236}">
                <a16:creationId xmlns:a16="http://schemas.microsoft.com/office/drawing/2014/main" id="{A31D44C6-78D9-462F-B856-68BEE20992A6}"/>
              </a:ext>
            </a:extLst>
          </p:cNvPr>
          <p:cNvPicPr>
            <a:picLocks noChangeAspect="1"/>
          </p:cNvPicPr>
          <p:nvPr/>
        </p:nvPicPr>
        <p:blipFill>
          <a:blip r:embed="rId3"/>
          <a:stretch>
            <a:fillRect/>
          </a:stretch>
        </p:blipFill>
        <p:spPr>
          <a:xfrm>
            <a:off x="533400" y="300037"/>
            <a:ext cx="11125200" cy="6257926"/>
          </a:xfrm>
          <a:prstGeom prst="rect">
            <a:avLst/>
          </a:prstGeom>
        </p:spPr>
      </p:pic>
      <p:sp>
        <p:nvSpPr>
          <p:cNvPr id="15" name="Freeform 6">
            <a:extLst>
              <a:ext uri="{FF2B5EF4-FFF2-40B4-BE49-F238E27FC236}">
                <a16:creationId xmlns:a16="http://schemas.microsoft.com/office/drawing/2014/main" id="{ADD2B0C6-4D9E-4B3D-B5E8-8E69631ED3B4}"/>
              </a:ext>
            </a:extLst>
          </p:cNvPr>
          <p:cNvSpPr>
            <a:spLocks/>
          </p:cNvSpPr>
          <p:nvPr/>
        </p:nvSpPr>
        <p:spPr bwMode="auto">
          <a:xfrm>
            <a:off x="2234536" y="603297"/>
            <a:ext cx="2937334" cy="1282654"/>
          </a:xfrm>
          <a:custGeom>
            <a:avLst/>
            <a:gdLst>
              <a:gd name="T0" fmla="*/ 287 w 289"/>
              <a:gd name="T1" fmla="*/ 80 h 124"/>
              <a:gd name="T2" fmla="*/ 278 w 289"/>
              <a:gd name="T3" fmla="*/ 30 h 124"/>
              <a:gd name="T4" fmla="*/ 228 w 289"/>
              <a:gd name="T5" fmla="*/ 1 h 124"/>
              <a:gd name="T6" fmla="*/ 43 w 289"/>
              <a:gd name="T7" fmla="*/ 56 h 124"/>
              <a:gd name="T8" fmla="*/ 36 w 289"/>
              <a:gd name="T9" fmla="*/ 20 h 124"/>
              <a:gd name="T10" fmla="*/ 18 w 289"/>
              <a:gd name="T11" fmla="*/ 108 h 124"/>
              <a:gd name="T12" fmla="*/ 13 w 289"/>
              <a:gd name="T13" fmla="*/ 89 h 124"/>
              <a:gd name="T14" fmla="*/ 40 w 289"/>
              <a:gd name="T15" fmla="*/ 109 h 124"/>
              <a:gd name="T16" fmla="*/ 5 w 289"/>
              <a:gd name="T17" fmla="*/ 121 h 124"/>
              <a:gd name="connsiteX0" fmla="*/ 9541 w 9610"/>
              <a:gd name="connsiteY0" fmla="*/ 8359 h 9682"/>
              <a:gd name="connsiteX1" fmla="*/ 9446 w 9610"/>
              <a:gd name="connsiteY1" fmla="*/ 2343 h 9682"/>
              <a:gd name="connsiteX2" fmla="*/ 7716 w 9610"/>
              <a:gd name="connsiteY2" fmla="*/ 5 h 9682"/>
              <a:gd name="connsiteX3" fmla="*/ 1315 w 9610"/>
              <a:gd name="connsiteY3" fmla="*/ 4440 h 9682"/>
              <a:gd name="connsiteX4" fmla="*/ 1073 w 9610"/>
              <a:gd name="connsiteY4" fmla="*/ 1537 h 9682"/>
              <a:gd name="connsiteX5" fmla="*/ 450 w 9610"/>
              <a:gd name="connsiteY5" fmla="*/ 8634 h 9682"/>
              <a:gd name="connsiteX6" fmla="*/ 277 w 9610"/>
              <a:gd name="connsiteY6" fmla="*/ 7101 h 9682"/>
              <a:gd name="connsiteX7" fmla="*/ 1211 w 9610"/>
              <a:gd name="connsiteY7" fmla="*/ 8714 h 9682"/>
              <a:gd name="connsiteX8" fmla="*/ 0 w 9610"/>
              <a:gd name="connsiteY8" fmla="*/ 9682 h 9682"/>
              <a:gd name="connsiteX0" fmla="*/ 9928 w 10094"/>
              <a:gd name="connsiteY0" fmla="*/ 8634 h 10000"/>
              <a:gd name="connsiteX1" fmla="*/ 9829 w 10094"/>
              <a:gd name="connsiteY1" fmla="*/ 2420 h 10000"/>
              <a:gd name="connsiteX2" fmla="*/ 8029 w 10094"/>
              <a:gd name="connsiteY2" fmla="*/ 5 h 10000"/>
              <a:gd name="connsiteX3" fmla="*/ 1368 w 10094"/>
              <a:gd name="connsiteY3" fmla="*/ 4586 h 10000"/>
              <a:gd name="connsiteX4" fmla="*/ 1117 w 10094"/>
              <a:gd name="connsiteY4" fmla="*/ 1587 h 10000"/>
              <a:gd name="connsiteX5" fmla="*/ 468 w 10094"/>
              <a:gd name="connsiteY5" fmla="*/ 8918 h 10000"/>
              <a:gd name="connsiteX6" fmla="*/ 288 w 10094"/>
              <a:gd name="connsiteY6" fmla="*/ 7334 h 10000"/>
              <a:gd name="connsiteX7" fmla="*/ 1260 w 10094"/>
              <a:gd name="connsiteY7" fmla="*/ 9000 h 10000"/>
              <a:gd name="connsiteX8" fmla="*/ 0 w 10094"/>
              <a:gd name="connsiteY8"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94" h="10000">
                <a:moveTo>
                  <a:pt x="9928" y="8634"/>
                </a:moveTo>
                <a:cubicBezTo>
                  <a:pt x="10226" y="5386"/>
                  <a:pt x="10082" y="3586"/>
                  <a:pt x="9829" y="2420"/>
                </a:cubicBezTo>
                <a:cubicBezTo>
                  <a:pt x="9469" y="1004"/>
                  <a:pt x="8677" y="-78"/>
                  <a:pt x="8029" y="5"/>
                </a:cubicBezTo>
                <a:cubicBezTo>
                  <a:pt x="6265" y="421"/>
                  <a:pt x="6769" y="9500"/>
                  <a:pt x="1368" y="4586"/>
                </a:cubicBezTo>
                <a:cubicBezTo>
                  <a:pt x="180" y="3586"/>
                  <a:pt x="432" y="671"/>
                  <a:pt x="1117" y="1587"/>
                </a:cubicBezTo>
                <a:cubicBezTo>
                  <a:pt x="1837" y="2420"/>
                  <a:pt x="1297" y="7168"/>
                  <a:pt x="468" y="8918"/>
                </a:cubicBezTo>
                <a:cubicBezTo>
                  <a:pt x="-180" y="10250"/>
                  <a:pt x="288" y="7334"/>
                  <a:pt x="288" y="7334"/>
                </a:cubicBezTo>
                <a:cubicBezTo>
                  <a:pt x="288" y="7334"/>
                  <a:pt x="1152" y="8001"/>
                  <a:pt x="1260" y="9000"/>
                </a:cubicBezTo>
                <a:cubicBezTo>
                  <a:pt x="1297" y="9250"/>
                  <a:pt x="0" y="10000"/>
                  <a:pt x="0" y="10000"/>
                </a:cubicBezTo>
              </a:path>
            </a:pathLst>
          </a:cu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5">
            <a:extLst>
              <a:ext uri="{FF2B5EF4-FFF2-40B4-BE49-F238E27FC236}">
                <a16:creationId xmlns:a16="http://schemas.microsoft.com/office/drawing/2014/main" id="{306F5AD5-9940-44B2-A62A-3542DF98EA27}"/>
              </a:ext>
            </a:extLst>
          </p:cNvPr>
          <p:cNvSpPr>
            <a:spLocks/>
          </p:cNvSpPr>
          <p:nvPr/>
        </p:nvSpPr>
        <p:spPr bwMode="auto">
          <a:xfrm rot="21150636">
            <a:off x="7573189" y="604251"/>
            <a:ext cx="2554941" cy="1383248"/>
          </a:xfrm>
          <a:custGeom>
            <a:avLst/>
            <a:gdLst>
              <a:gd name="T0" fmla="*/ 251 w 264"/>
              <a:gd name="T1" fmla="*/ 89 h 140"/>
              <a:gd name="T2" fmla="*/ 256 w 264"/>
              <a:gd name="T3" fmla="*/ 45 h 140"/>
              <a:gd name="T4" fmla="*/ 229 w 264"/>
              <a:gd name="T5" fmla="*/ 66 h 140"/>
              <a:gd name="T6" fmla="*/ 247 w 264"/>
              <a:gd name="T7" fmla="*/ 77 h 140"/>
              <a:gd name="T8" fmla="*/ 249 w 264"/>
              <a:gd name="T9" fmla="*/ 76 h 140"/>
              <a:gd name="T10" fmla="*/ 249 w 264"/>
              <a:gd name="T11" fmla="*/ 74 h 140"/>
              <a:gd name="T12" fmla="*/ 234 w 264"/>
              <a:gd name="T13" fmla="*/ 42 h 140"/>
              <a:gd name="T14" fmla="*/ 172 w 264"/>
              <a:gd name="T15" fmla="*/ 17 h 140"/>
              <a:gd name="T16" fmla="*/ 90 w 264"/>
              <a:gd name="T17" fmla="*/ 48 h 140"/>
              <a:gd name="T18" fmla="*/ 99 w 264"/>
              <a:gd name="T19" fmla="*/ 21 h 140"/>
              <a:gd name="T20" fmla="*/ 0 w 264"/>
              <a:gd name="T21" fmla="*/ 14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 h="140">
                <a:moveTo>
                  <a:pt x="251" y="89"/>
                </a:moveTo>
                <a:cubicBezTo>
                  <a:pt x="251" y="89"/>
                  <a:pt x="264" y="41"/>
                  <a:pt x="256" y="45"/>
                </a:cubicBezTo>
                <a:cubicBezTo>
                  <a:pt x="248" y="49"/>
                  <a:pt x="227" y="60"/>
                  <a:pt x="229" y="66"/>
                </a:cubicBezTo>
                <a:cubicBezTo>
                  <a:pt x="231" y="71"/>
                  <a:pt x="242" y="76"/>
                  <a:pt x="247" y="77"/>
                </a:cubicBezTo>
                <a:cubicBezTo>
                  <a:pt x="248" y="78"/>
                  <a:pt x="249" y="77"/>
                  <a:pt x="249" y="76"/>
                </a:cubicBezTo>
                <a:cubicBezTo>
                  <a:pt x="249" y="74"/>
                  <a:pt x="249" y="74"/>
                  <a:pt x="249" y="74"/>
                </a:cubicBezTo>
                <a:cubicBezTo>
                  <a:pt x="245" y="63"/>
                  <a:pt x="242" y="51"/>
                  <a:pt x="234" y="42"/>
                </a:cubicBezTo>
                <a:cubicBezTo>
                  <a:pt x="221" y="27"/>
                  <a:pt x="205" y="0"/>
                  <a:pt x="172" y="17"/>
                </a:cubicBezTo>
                <a:cubicBezTo>
                  <a:pt x="139" y="33"/>
                  <a:pt x="118" y="59"/>
                  <a:pt x="90" y="48"/>
                </a:cubicBezTo>
                <a:cubicBezTo>
                  <a:pt x="63" y="36"/>
                  <a:pt x="87" y="8"/>
                  <a:pt x="99" y="21"/>
                </a:cubicBezTo>
                <a:cubicBezTo>
                  <a:pt x="112" y="34"/>
                  <a:pt x="123" y="117"/>
                  <a:pt x="0" y="140"/>
                </a:cubicBezTo>
              </a:path>
            </a:pathLst>
          </a:cu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19">
            <a:extLst>
              <a:ext uri="{FF2B5EF4-FFF2-40B4-BE49-F238E27FC236}">
                <a16:creationId xmlns:a16="http://schemas.microsoft.com/office/drawing/2014/main" id="{8C3BCB20-42DA-4B9E-ADEC-D835B28E5314}"/>
              </a:ext>
            </a:extLst>
          </p:cNvPr>
          <p:cNvSpPr>
            <a:spLocks noEditPoints="1"/>
          </p:cNvSpPr>
          <p:nvPr/>
        </p:nvSpPr>
        <p:spPr bwMode="auto">
          <a:xfrm rot="1672198">
            <a:off x="9452771" y="5736079"/>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42">
            <a:extLst>
              <a:ext uri="{FF2B5EF4-FFF2-40B4-BE49-F238E27FC236}">
                <a16:creationId xmlns:a16="http://schemas.microsoft.com/office/drawing/2014/main" id="{B7818218-14E4-42E6-A3D2-C957024B4878}"/>
              </a:ext>
            </a:extLst>
          </p:cNvPr>
          <p:cNvSpPr>
            <a:spLocks noEditPoints="1"/>
          </p:cNvSpPr>
          <p:nvPr/>
        </p:nvSpPr>
        <p:spPr bwMode="auto">
          <a:xfrm>
            <a:off x="11126201" y="6110898"/>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21">
            <a:extLst>
              <a:ext uri="{FF2B5EF4-FFF2-40B4-BE49-F238E27FC236}">
                <a16:creationId xmlns:a16="http://schemas.microsoft.com/office/drawing/2014/main" id="{79CF2BC8-89A0-4B2E-9708-2A2AA90FF165}"/>
              </a:ext>
            </a:extLst>
          </p:cNvPr>
          <p:cNvSpPr>
            <a:spLocks noEditPoints="1"/>
          </p:cNvSpPr>
          <p:nvPr/>
        </p:nvSpPr>
        <p:spPr bwMode="auto">
          <a:xfrm rot="730753">
            <a:off x="8695322" y="6118156"/>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2" name="Group 21">
            <a:extLst>
              <a:ext uri="{FF2B5EF4-FFF2-40B4-BE49-F238E27FC236}">
                <a16:creationId xmlns:a16="http://schemas.microsoft.com/office/drawing/2014/main" id="{7FDC4364-3AD7-4D8F-8E76-FD32510ECA74}"/>
              </a:ext>
            </a:extLst>
          </p:cNvPr>
          <p:cNvGrpSpPr/>
          <p:nvPr/>
        </p:nvGrpSpPr>
        <p:grpSpPr>
          <a:xfrm>
            <a:off x="10746401" y="224799"/>
            <a:ext cx="1563688" cy="527403"/>
            <a:chOff x="4648199" y="4607101"/>
            <a:chExt cx="3657601" cy="527403"/>
          </a:xfrm>
        </p:grpSpPr>
        <p:cxnSp>
          <p:nvCxnSpPr>
            <p:cNvPr id="23" name="Straight Connector 22">
              <a:extLst>
                <a:ext uri="{FF2B5EF4-FFF2-40B4-BE49-F238E27FC236}">
                  <a16:creationId xmlns:a16="http://schemas.microsoft.com/office/drawing/2014/main" id="{DB3E8D18-D812-47AA-9016-DC0E58649BEC}"/>
                </a:ext>
              </a:extLst>
            </p:cNvPr>
            <p:cNvCxnSpPr/>
            <p:nvPr/>
          </p:nvCxnSpPr>
          <p:spPr bwMode="gray">
            <a:xfrm>
              <a:off x="4648200" y="4607101"/>
              <a:ext cx="3657600" cy="0"/>
            </a:xfrm>
            <a:prstGeom prst="line">
              <a:avLst/>
            </a:prstGeom>
            <a:ln w="50800" cap="rnd">
              <a:solidFill>
                <a:schemeClr val="accent5"/>
              </a:solidFill>
              <a:prstDash val="sysDot"/>
              <a:round/>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02DC4C0-E60B-4A83-9EA8-E915E7D451E1}"/>
                </a:ext>
              </a:extLst>
            </p:cNvPr>
            <p:cNvCxnSpPr/>
            <p:nvPr/>
          </p:nvCxnSpPr>
          <p:spPr bwMode="gray">
            <a:xfrm>
              <a:off x="4648200" y="4870802"/>
              <a:ext cx="3657600"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B06612F-42F3-4E53-AB91-9830CD0A4485}"/>
                </a:ext>
              </a:extLst>
            </p:cNvPr>
            <p:cNvCxnSpPr/>
            <p:nvPr/>
          </p:nvCxnSpPr>
          <p:spPr bwMode="gray">
            <a:xfrm>
              <a:off x="4648199" y="5134504"/>
              <a:ext cx="3657600" cy="0"/>
            </a:xfrm>
            <a:prstGeom prst="line">
              <a:avLst/>
            </a:prstGeom>
            <a:ln w="50800" cap="rnd">
              <a:solidFill>
                <a:schemeClr val="bg1">
                  <a:alpha val="60000"/>
                </a:schemeClr>
              </a:solidFill>
              <a:prstDash val="sysDot"/>
              <a:round/>
            </a:ln>
          </p:spPr>
          <p:style>
            <a:lnRef idx="1">
              <a:schemeClr val="accent1"/>
            </a:lnRef>
            <a:fillRef idx="0">
              <a:schemeClr val="accent1"/>
            </a:fillRef>
            <a:effectRef idx="0">
              <a:schemeClr val="accent1"/>
            </a:effectRef>
            <a:fontRef idx="minor">
              <a:schemeClr val="tx1"/>
            </a:fontRef>
          </p:style>
        </p:cxnSp>
      </p:grpSp>
      <p:sp>
        <p:nvSpPr>
          <p:cNvPr id="26" name="Freeform 19">
            <a:extLst>
              <a:ext uri="{FF2B5EF4-FFF2-40B4-BE49-F238E27FC236}">
                <a16:creationId xmlns:a16="http://schemas.microsoft.com/office/drawing/2014/main" id="{7B9170F1-DA79-4583-9031-792861FCF536}"/>
              </a:ext>
            </a:extLst>
          </p:cNvPr>
          <p:cNvSpPr>
            <a:spLocks noEditPoints="1"/>
          </p:cNvSpPr>
          <p:nvPr/>
        </p:nvSpPr>
        <p:spPr bwMode="auto">
          <a:xfrm rot="19913815">
            <a:off x="2409349" y="5814291"/>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7" name="Group 25">
            <a:extLst>
              <a:ext uri="{FF2B5EF4-FFF2-40B4-BE49-F238E27FC236}">
                <a16:creationId xmlns:a16="http://schemas.microsoft.com/office/drawing/2014/main" id="{940073A7-44D8-4F6E-A1EC-2C260C6EFBAA}"/>
              </a:ext>
            </a:extLst>
          </p:cNvPr>
          <p:cNvGrpSpPr>
            <a:grpSpLocks noChangeAspect="1"/>
          </p:cNvGrpSpPr>
          <p:nvPr/>
        </p:nvGrpSpPr>
        <p:grpSpPr bwMode="auto">
          <a:xfrm>
            <a:off x="-118089" y="5682883"/>
            <a:ext cx="1236663" cy="1236663"/>
            <a:chOff x="3453" y="1773"/>
            <a:chExt cx="779" cy="779"/>
          </a:xfrm>
        </p:grpSpPr>
        <p:sp>
          <p:nvSpPr>
            <p:cNvPr id="28" name="Line 26">
              <a:extLst>
                <a:ext uri="{FF2B5EF4-FFF2-40B4-BE49-F238E27FC236}">
                  <a16:creationId xmlns:a16="http://schemas.microsoft.com/office/drawing/2014/main" id="{535D1430-DF38-4659-A525-181FCE21171E}"/>
                </a:ext>
              </a:extLst>
            </p:cNvPr>
            <p:cNvSpPr>
              <a:spLocks noChangeShapeType="1"/>
            </p:cNvSpPr>
            <p:nvPr/>
          </p:nvSpPr>
          <p:spPr bwMode="auto">
            <a:xfrm flipV="1">
              <a:off x="3453" y="1773"/>
              <a:ext cx="449" cy="449"/>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Line 27">
              <a:extLst>
                <a:ext uri="{FF2B5EF4-FFF2-40B4-BE49-F238E27FC236}">
                  <a16:creationId xmlns:a16="http://schemas.microsoft.com/office/drawing/2014/main" id="{FE20E874-CB06-4C7D-8CB7-6D0805115767}"/>
                </a:ext>
              </a:extLst>
            </p:cNvPr>
            <p:cNvSpPr>
              <a:spLocks noChangeShapeType="1"/>
            </p:cNvSpPr>
            <p:nvPr/>
          </p:nvSpPr>
          <p:spPr bwMode="auto">
            <a:xfrm flipV="1">
              <a:off x="3453" y="1773"/>
              <a:ext cx="287" cy="28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Line 28">
              <a:extLst>
                <a:ext uri="{FF2B5EF4-FFF2-40B4-BE49-F238E27FC236}">
                  <a16:creationId xmlns:a16="http://schemas.microsoft.com/office/drawing/2014/main" id="{DBD7C3E1-8466-4011-94E3-9A4C0B29B721}"/>
                </a:ext>
              </a:extLst>
            </p:cNvPr>
            <p:cNvSpPr>
              <a:spLocks noChangeShapeType="1"/>
            </p:cNvSpPr>
            <p:nvPr/>
          </p:nvSpPr>
          <p:spPr bwMode="auto">
            <a:xfrm flipV="1">
              <a:off x="3453" y="1773"/>
              <a:ext cx="122" cy="122"/>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Line 29">
              <a:extLst>
                <a:ext uri="{FF2B5EF4-FFF2-40B4-BE49-F238E27FC236}">
                  <a16:creationId xmlns:a16="http://schemas.microsoft.com/office/drawing/2014/main" id="{C5E70D5C-C7EF-4DD1-8726-58534A9A9989}"/>
                </a:ext>
              </a:extLst>
            </p:cNvPr>
            <p:cNvSpPr>
              <a:spLocks noChangeShapeType="1"/>
            </p:cNvSpPr>
            <p:nvPr/>
          </p:nvSpPr>
          <p:spPr bwMode="auto">
            <a:xfrm flipV="1">
              <a:off x="3778" y="2098"/>
              <a:ext cx="454" cy="454"/>
            </a:xfrm>
            <a:prstGeom prst="line">
              <a:avLst/>
            </a:prstGeom>
            <a:noFill/>
            <a:ln w="38100" cap="rnd">
              <a:solidFill>
                <a:schemeClr val="accent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Line 30">
              <a:extLst>
                <a:ext uri="{FF2B5EF4-FFF2-40B4-BE49-F238E27FC236}">
                  <a16:creationId xmlns:a16="http://schemas.microsoft.com/office/drawing/2014/main" id="{43F0F70D-27D8-4E53-B212-497136E8461B}"/>
                </a:ext>
              </a:extLst>
            </p:cNvPr>
            <p:cNvSpPr>
              <a:spLocks noChangeShapeType="1"/>
            </p:cNvSpPr>
            <p:nvPr/>
          </p:nvSpPr>
          <p:spPr bwMode="auto">
            <a:xfrm flipH="1">
              <a:off x="3615" y="1935"/>
              <a:ext cx="617" cy="617"/>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Line 31">
              <a:extLst>
                <a:ext uri="{FF2B5EF4-FFF2-40B4-BE49-F238E27FC236}">
                  <a16:creationId xmlns:a16="http://schemas.microsoft.com/office/drawing/2014/main" id="{E7E00839-BEB6-4197-9CE7-BDD0CD704A09}"/>
                </a:ext>
              </a:extLst>
            </p:cNvPr>
            <p:cNvSpPr>
              <a:spLocks noChangeShapeType="1"/>
            </p:cNvSpPr>
            <p:nvPr/>
          </p:nvSpPr>
          <p:spPr bwMode="auto">
            <a:xfrm flipV="1">
              <a:off x="3943" y="2260"/>
              <a:ext cx="289" cy="292"/>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Line 34">
              <a:extLst>
                <a:ext uri="{FF2B5EF4-FFF2-40B4-BE49-F238E27FC236}">
                  <a16:creationId xmlns:a16="http://schemas.microsoft.com/office/drawing/2014/main" id="{0CDEFB5A-1694-4DBA-BDFF-2FF7AD604AE3}"/>
                </a:ext>
              </a:extLst>
            </p:cNvPr>
            <p:cNvSpPr>
              <a:spLocks noChangeShapeType="1"/>
            </p:cNvSpPr>
            <p:nvPr/>
          </p:nvSpPr>
          <p:spPr bwMode="auto">
            <a:xfrm flipV="1">
              <a:off x="4108" y="2428"/>
              <a:ext cx="124" cy="12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Line 35">
              <a:extLst>
                <a:ext uri="{FF2B5EF4-FFF2-40B4-BE49-F238E27FC236}">
                  <a16:creationId xmlns:a16="http://schemas.microsoft.com/office/drawing/2014/main" id="{F6469469-4219-44F4-B512-B3B13B961AF9}"/>
                </a:ext>
              </a:extLst>
            </p:cNvPr>
            <p:cNvSpPr>
              <a:spLocks noChangeShapeType="1"/>
            </p:cNvSpPr>
            <p:nvPr/>
          </p:nvSpPr>
          <p:spPr bwMode="auto">
            <a:xfrm flipV="1">
              <a:off x="3453" y="1773"/>
              <a:ext cx="614" cy="61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Line 38">
              <a:extLst>
                <a:ext uri="{FF2B5EF4-FFF2-40B4-BE49-F238E27FC236}">
                  <a16:creationId xmlns:a16="http://schemas.microsoft.com/office/drawing/2014/main" id="{E131CB1A-72E5-4B6E-A370-27519F697164}"/>
                </a:ext>
              </a:extLst>
            </p:cNvPr>
            <p:cNvSpPr>
              <a:spLocks noChangeShapeType="1"/>
            </p:cNvSpPr>
            <p:nvPr/>
          </p:nvSpPr>
          <p:spPr bwMode="auto">
            <a:xfrm flipH="1">
              <a:off x="3453" y="1773"/>
              <a:ext cx="777" cy="77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37" name="Freeform 42">
            <a:extLst>
              <a:ext uri="{FF2B5EF4-FFF2-40B4-BE49-F238E27FC236}">
                <a16:creationId xmlns:a16="http://schemas.microsoft.com/office/drawing/2014/main" id="{618B2596-6A61-4D33-A843-F0E54DD4AB0E}"/>
              </a:ext>
            </a:extLst>
          </p:cNvPr>
          <p:cNvSpPr>
            <a:spLocks noEditPoints="1"/>
          </p:cNvSpPr>
          <p:nvPr/>
        </p:nvSpPr>
        <p:spPr bwMode="auto">
          <a:xfrm rot="20453861" flipH="1">
            <a:off x="632415" y="670982"/>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40" name="Group 39">
            <a:extLst>
              <a:ext uri="{FF2B5EF4-FFF2-40B4-BE49-F238E27FC236}">
                <a16:creationId xmlns:a16="http://schemas.microsoft.com/office/drawing/2014/main" id="{CC67A0A1-BE14-4E0E-98B1-0BC1D5B0C00C}"/>
              </a:ext>
            </a:extLst>
          </p:cNvPr>
          <p:cNvGrpSpPr/>
          <p:nvPr/>
        </p:nvGrpSpPr>
        <p:grpSpPr>
          <a:xfrm>
            <a:off x="533400" y="2128897"/>
            <a:ext cx="3829050" cy="1949252"/>
            <a:chOff x="533400" y="3646424"/>
            <a:chExt cx="3829050" cy="1949252"/>
          </a:xfrm>
        </p:grpSpPr>
        <p:sp>
          <p:nvSpPr>
            <p:cNvPr id="41" name="Rectangle 40">
              <a:extLst>
                <a:ext uri="{FF2B5EF4-FFF2-40B4-BE49-F238E27FC236}">
                  <a16:creationId xmlns:a16="http://schemas.microsoft.com/office/drawing/2014/main" id="{1489BD7C-A0FF-4C7B-BF7C-1E2B86362506}"/>
                </a:ext>
              </a:extLst>
            </p:cNvPr>
            <p:cNvSpPr/>
            <p:nvPr/>
          </p:nvSpPr>
          <p:spPr>
            <a:xfrm>
              <a:off x="533400" y="4217309"/>
              <a:ext cx="2926080" cy="4872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2" name="TextBox 41">
              <a:extLst>
                <a:ext uri="{FF2B5EF4-FFF2-40B4-BE49-F238E27FC236}">
                  <a16:creationId xmlns:a16="http://schemas.microsoft.com/office/drawing/2014/main" id="{24F14FF3-3212-488E-ABE5-74D07F47CAF3}"/>
                </a:ext>
              </a:extLst>
            </p:cNvPr>
            <p:cNvSpPr txBox="1"/>
            <p:nvPr/>
          </p:nvSpPr>
          <p:spPr>
            <a:xfrm>
              <a:off x="589578" y="3646424"/>
              <a:ext cx="3772872" cy="1949252"/>
            </a:xfrm>
            <a:prstGeom prst="rect">
              <a:avLst/>
            </a:prstGeom>
            <a:noFill/>
          </p:spPr>
          <p:txBody>
            <a:bodyPr wrap="square" lIns="0">
              <a:spAutoFit/>
            </a:bodyPr>
            <a:lstStyle/>
            <a:p>
              <a:pPr marL="0" lvl="1">
                <a:spcBef>
                  <a:spcPts val="4500"/>
                </a:spcBef>
              </a:pPr>
              <a:r>
                <a:rPr lang="en-US" sz="3200" kern="100">
                  <a:solidFill>
                    <a:schemeClr val="accent3">
                      <a:lumMod val="50000"/>
                    </a:schemeClr>
                  </a:solidFill>
                  <a:latin typeface="Fidelity Sans" panose="020B0503030202020204" pitchFamily="34" charset="0"/>
                </a:rPr>
                <a:t>Spend only </a:t>
              </a:r>
              <a:br>
                <a:rPr lang="en-US" sz="3200" kern="100">
                  <a:solidFill>
                    <a:schemeClr val="accent3">
                      <a:lumMod val="50000"/>
                    </a:schemeClr>
                  </a:solidFill>
                  <a:latin typeface="Fidelity Sans" panose="020B0503030202020204" pitchFamily="34" charset="0"/>
                </a:rPr>
              </a:br>
              <a:r>
                <a:rPr lang="en-US" sz="3200" b="1" kern="100">
                  <a:solidFill>
                    <a:schemeClr val="accent3"/>
                  </a:solidFill>
                  <a:latin typeface="Fidelity Sans" panose="020B0503030202020204" pitchFamily="34" charset="0"/>
                </a:rPr>
                <a:t>what you have</a:t>
              </a:r>
            </a:p>
            <a:p>
              <a:pPr marL="0" lvl="1">
                <a:spcBef>
                  <a:spcPts val="2000"/>
                </a:spcBef>
              </a:pPr>
              <a:r>
                <a:rPr lang="en-US" sz="2000" kern="100">
                  <a:solidFill>
                    <a:schemeClr val="accent3">
                      <a:lumMod val="50000"/>
                    </a:schemeClr>
                  </a:solidFill>
                  <a:latin typeface="Fidelity Sans" panose="020B0503030202020204" pitchFamily="34" charset="0"/>
                </a:rPr>
                <a:t>Includes physical cash or money in a bank account</a:t>
              </a:r>
              <a:endParaRPr lang="en-US" sz="3200" b="1" kern="100">
                <a:solidFill>
                  <a:schemeClr val="accent3"/>
                </a:solidFill>
                <a:latin typeface="Fidelity Sans" panose="020B0503030202020204" pitchFamily="34" charset="0"/>
              </a:endParaRPr>
            </a:p>
          </p:txBody>
        </p:sp>
      </p:grpSp>
      <p:sp>
        <p:nvSpPr>
          <p:cNvPr id="43" name="TextBox 42">
            <a:extLst>
              <a:ext uri="{FF2B5EF4-FFF2-40B4-BE49-F238E27FC236}">
                <a16:creationId xmlns:a16="http://schemas.microsoft.com/office/drawing/2014/main" id="{2F4CE657-5BB1-41F7-9A97-5B1CFED03CED}"/>
              </a:ext>
            </a:extLst>
          </p:cNvPr>
          <p:cNvSpPr txBox="1"/>
          <p:nvPr/>
        </p:nvSpPr>
        <p:spPr>
          <a:xfrm>
            <a:off x="533400" y="1764939"/>
            <a:ext cx="704039" cy="307777"/>
          </a:xfrm>
          <a:prstGeom prst="rect">
            <a:avLst/>
          </a:prstGeom>
          <a:noFill/>
        </p:spPr>
        <p:txBody>
          <a:bodyPr wrap="none">
            <a:spAutoFit/>
          </a:bodyPr>
          <a:lstStyle/>
          <a:p>
            <a:pPr marL="465138" indent="-465138">
              <a:spcBef>
                <a:spcPts val="600"/>
              </a:spcBef>
            </a:pPr>
            <a:r>
              <a:rPr lang="en-US" sz="1400" b="1" kern="100" spc="50">
                <a:solidFill>
                  <a:schemeClr val="accent3">
                    <a:lumMod val="50000"/>
                  </a:schemeClr>
                </a:solidFill>
                <a:latin typeface="Fidelity Sans" panose="020B0503030202020204" pitchFamily="34" charset="0"/>
              </a:rPr>
              <a:t>CASH</a:t>
            </a:r>
          </a:p>
        </p:txBody>
      </p:sp>
      <p:sp>
        <p:nvSpPr>
          <p:cNvPr id="38" name="Rectangle 37">
            <a:extLst>
              <a:ext uri="{FF2B5EF4-FFF2-40B4-BE49-F238E27FC236}">
                <a16:creationId xmlns:a16="http://schemas.microsoft.com/office/drawing/2014/main" id="{554270AA-876D-4636-8BD2-3D18603AB267}"/>
              </a:ext>
            </a:extLst>
          </p:cNvPr>
          <p:cNvSpPr/>
          <p:nvPr/>
        </p:nvSpPr>
        <p:spPr>
          <a:xfrm>
            <a:off x="9886951" y="2695827"/>
            <a:ext cx="1850090" cy="4872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4" name="Rectangle 43">
            <a:extLst>
              <a:ext uri="{FF2B5EF4-FFF2-40B4-BE49-F238E27FC236}">
                <a16:creationId xmlns:a16="http://schemas.microsoft.com/office/drawing/2014/main" id="{65839DEA-F844-4B9E-8FFA-F450493A6BEC}"/>
              </a:ext>
            </a:extLst>
          </p:cNvPr>
          <p:cNvSpPr/>
          <p:nvPr/>
        </p:nvSpPr>
        <p:spPr>
          <a:xfrm>
            <a:off x="9182100" y="3159141"/>
            <a:ext cx="2554941" cy="4872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5" name="TextBox 44">
            <a:extLst>
              <a:ext uri="{FF2B5EF4-FFF2-40B4-BE49-F238E27FC236}">
                <a16:creationId xmlns:a16="http://schemas.microsoft.com/office/drawing/2014/main" id="{487A1AAE-8036-48BF-8344-B2C5B1BEC6D8}"/>
              </a:ext>
            </a:extLst>
          </p:cNvPr>
          <p:cNvSpPr txBox="1"/>
          <p:nvPr/>
        </p:nvSpPr>
        <p:spPr>
          <a:xfrm>
            <a:off x="8280404" y="1633597"/>
            <a:ext cx="3477130" cy="3241913"/>
          </a:xfrm>
          <a:prstGeom prst="rect">
            <a:avLst/>
          </a:prstGeom>
          <a:noFill/>
        </p:spPr>
        <p:txBody>
          <a:bodyPr wrap="square">
            <a:spAutoFit/>
          </a:bodyPr>
          <a:lstStyle/>
          <a:p>
            <a:pPr marL="0" lvl="1" algn="r">
              <a:spcBef>
                <a:spcPts val="2000"/>
              </a:spcBef>
            </a:pPr>
            <a:r>
              <a:rPr lang="en-US" sz="3200" kern="100" dirty="0">
                <a:solidFill>
                  <a:schemeClr val="accent3">
                    <a:lumMod val="50000"/>
                  </a:schemeClr>
                </a:solidFill>
                <a:latin typeface="Fidelity Sans" panose="020B0503030202020204" pitchFamily="34" charset="0"/>
              </a:rPr>
              <a:t>Borrowed </a:t>
            </a:r>
            <a:br>
              <a:rPr lang="en-US" sz="3200" kern="100" dirty="0">
                <a:solidFill>
                  <a:schemeClr val="accent3">
                    <a:lumMod val="50000"/>
                  </a:schemeClr>
                </a:solidFill>
                <a:latin typeface="Fidelity Sans" panose="020B0503030202020204" pitchFamily="34" charset="0"/>
              </a:rPr>
            </a:br>
            <a:r>
              <a:rPr lang="en-US" sz="3200" kern="100" dirty="0">
                <a:solidFill>
                  <a:schemeClr val="accent3">
                    <a:lumMod val="50000"/>
                  </a:schemeClr>
                </a:solidFill>
                <a:latin typeface="Fidelity Sans" panose="020B0503030202020204" pitchFamily="34" charset="0"/>
              </a:rPr>
              <a:t>money you </a:t>
            </a:r>
            <a:br>
              <a:rPr lang="en-US" sz="3200" kern="100" dirty="0">
                <a:solidFill>
                  <a:schemeClr val="accent3">
                    <a:lumMod val="50000"/>
                  </a:schemeClr>
                </a:solidFill>
                <a:latin typeface="Fidelity Sans" panose="020B0503030202020204" pitchFamily="34" charset="0"/>
              </a:rPr>
            </a:br>
            <a:r>
              <a:rPr lang="en-US" sz="3200" b="1" kern="100" dirty="0">
                <a:solidFill>
                  <a:schemeClr val="accent3"/>
                </a:solidFill>
                <a:latin typeface="Fidelity Sans" panose="020B0503030202020204" pitchFamily="34" charset="0"/>
              </a:rPr>
              <a:t>pay back </a:t>
            </a:r>
            <a:br>
              <a:rPr lang="en-US" sz="3200" b="1" kern="100" dirty="0">
                <a:solidFill>
                  <a:schemeClr val="accent3"/>
                </a:solidFill>
                <a:latin typeface="Fidelity Sans" panose="020B0503030202020204" pitchFamily="34" charset="0"/>
              </a:rPr>
            </a:br>
            <a:r>
              <a:rPr lang="en-US" sz="3200" b="1" kern="100" dirty="0">
                <a:solidFill>
                  <a:schemeClr val="accent3"/>
                </a:solidFill>
                <a:latin typeface="Fidelity Sans" panose="020B0503030202020204" pitchFamily="34" charset="0"/>
              </a:rPr>
              <a:t>with interest</a:t>
            </a:r>
          </a:p>
          <a:p>
            <a:pPr marL="0" lvl="1" algn="r">
              <a:spcBef>
                <a:spcPts val="2000"/>
              </a:spcBef>
            </a:pPr>
            <a:r>
              <a:rPr lang="en-US" sz="2000" kern="100" dirty="0">
                <a:solidFill>
                  <a:schemeClr val="accent3">
                    <a:lumMod val="50000"/>
                  </a:schemeClr>
                </a:solidFill>
                <a:latin typeface="Fidelity Sans" panose="020B0503030202020204" pitchFamily="34" charset="0"/>
              </a:rPr>
              <a:t>Paying off the entire</a:t>
            </a:r>
            <a:br>
              <a:rPr lang="en-US" sz="2000" kern="100" dirty="0">
                <a:solidFill>
                  <a:schemeClr val="accent3">
                    <a:lumMod val="50000"/>
                  </a:schemeClr>
                </a:solidFill>
                <a:latin typeface="Fidelity Sans" panose="020B0503030202020204" pitchFamily="34" charset="0"/>
              </a:rPr>
            </a:br>
            <a:r>
              <a:rPr lang="en-US" sz="2000" kern="100" dirty="0">
                <a:solidFill>
                  <a:schemeClr val="accent3">
                    <a:lumMod val="50000"/>
                  </a:schemeClr>
                </a:solidFill>
                <a:latin typeface="Fidelity Sans" panose="020B0503030202020204" pitchFamily="34" charset="0"/>
              </a:rPr>
              <a:t>balance monthly will</a:t>
            </a:r>
            <a:br>
              <a:rPr lang="en-US" sz="2000" kern="100" dirty="0">
                <a:solidFill>
                  <a:schemeClr val="accent3">
                    <a:lumMod val="50000"/>
                  </a:schemeClr>
                </a:solidFill>
                <a:latin typeface="Fidelity Sans" panose="020B0503030202020204" pitchFamily="34" charset="0"/>
              </a:rPr>
            </a:br>
            <a:r>
              <a:rPr lang="en-US" sz="2000" kern="100" dirty="0">
                <a:solidFill>
                  <a:schemeClr val="accent3">
                    <a:lumMod val="50000"/>
                  </a:schemeClr>
                </a:solidFill>
                <a:latin typeface="Fidelity Sans" panose="020B0503030202020204" pitchFamily="34" charset="0"/>
              </a:rPr>
              <a:t>not accrue interest</a:t>
            </a:r>
          </a:p>
        </p:txBody>
      </p:sp>
      <p:sp>
        <p:nvSpPr>
          <p:cNvPr id="46" name="TextBox 45">
            <a:extLst>
              <a:ext uri="{FF2B5EF4-FFF2-40B4-BE49-F238E27FC236}">
                <a16:creationId xmlns:a16="http://schemas.microsoft.com/office/drawing/2014/main" id="{8B5CEBEE-251D-4EEB-8230-26D5CE9D073E}"/>
              </a:ext>
            </a:extLst>
          </p:cNvPr>
          <p:cNvSpPr txBox="1"/>
          <p:nvPr/>
        </p:nvSpPr>
        <p:spPr>
          <a:xfrm>
            <a:off x="10887871" y="1306222"/>
            <a:ext cx="869662" cy="307777"/>
          </a:xfrm>
          <a:prstGeom prst="rect">
            <a:avLst/>
          </a:prstGeom>
          <a:noFill/>
        </p:spPr>
        <p:txBody>
          <a:bodyPr wrap="none">
            <a:spAutoFit/>
          </a:bodyPr>
          <a:lstStyle/>
          <a:p>
            <a:pPr marL="465138" indent="-465138" algn="r">
              <a:spcBef>
                <a:spcPts val="600"/>
              </a:spcBef>
            </a:pPr>
            <a:r>
              <a:rPr lang="en-US" sz="1400" b="1" kern="100" spc="50">
                <a:solidFill>
                  <a:schemeClr val="accent3">
                    <a:lumMod val="50000"/>
                  </a:schemeClr>
                </a:solidFill>
                <a:latin typeface="Fidelity Sans" panose="020B0503030202020204" pitchFamily="34" charset="0"/>
              </a:rPr>
              <a:t>CREDIT</a:t>
            </a:r>
          </a:p>
        </p:txBody>
      </p:sp>
    </p:spTree>
    <p:extLst>
      <p:ext uri="{BB962C8B-B14F-4D97-AF65-F5344CB8AC3E}">
        <p14:creationId xmlns:p14="http://schemas.microsoft.com/office/powerpoint/2010/main" val="3070952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Picture 66">
            <a:extLst>
              <a:ext uri="{FF2B5EF4-FFF2-40B4-BE49-F238E27FC236}">
                <a16:creationId xmlns:a16="http://schemas.microsoft.com/office/drawing/2014/main" id="{362066E1-F790-4B2F-A573-FE1993B597FD}"/>
              </a:ext>
            </a:extLst>
          </p:cNvPr>
          <p:cNvPicPr>
            <a:picLocks noChangeAspect="1"/>
          </p:cNvPicPr>
          <p:nvPr/>
        </p:nvPicPr>
        <p:blipFill>
          <a:blip r:embed="rId3"/>
          <a:srcRect/>
          <a:stretch/>
        </p:blipFill>
        <p:spPr>
          <a:xfrm>
            <a:off x="502286" y="282536"/>
            <a:ext cx="11187427" cy="6292928"/>
          </a:xfrm>
          <a:prstGeom prst="rect">
            <a:avLst/>
          </a:prstGeom>
        </p:spPr>
      </p:pic>
      <p:sp>
        <p:nvSpPr>
          <p:cNvPr id="17" name="Rectangle 16">
            <a:extLst>
              <a:ext uri="{FF2B5EF4-FFF2-40B4-BE49-F238E27FC236}">
                <a16:creationId xmlns:a16="http://schemas.microsoft.com/office/drawing/2014/main" id="{70629859-244A-4983-AF66-4CE211FF6111}"/>
              </a:ext>
            </a:extLst>
          </p:cNvPr>
          <p:cNvSpPr/>
          <p:nvPr/>
        </p:nvSpPr>
        <p:spPr>
          <a:xfrm>
            <a:off x="533401" y="2449507"/>
            <a:ext cx="1323974" cy="4841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18" name="TextBox 17">
            <a:extLst>
              <a:ext uri="{FF2B5EF4-FFF2-40B4-BE49-F238E27FC236}">
                <a16:creationId xmlns:a16="http://schemas.microsoft.com/office/drawing/2014/main" id="{DB417F59-DE0D-4A75-A38F-9606B9254079}"/>
              </a:ext>
            </a:extLst>
          </p:cNvPr>
          <p:cNvSpPr txBox="1"/>
          <p:nvPr/>
        </p:nvSpPr>
        <p:spPr>
          <a:xfrm>
            <a:off x="594699" y="2400914"/>
            <a:ext cx="2490073" cy="1077218"/>
          </a:xfrm>
          <a:prstGeom prst="rect">
            <a:avLst/>
          </a:prstGeom>
          <a:noFill/>
        </p:spPr>
        <p:txBody>
          <a:bodyPr wrap="square" lIns="0">
            <a:spAutoFit/>
          </a:bodyPr>
          <a:lstStyle/>
          <a:p>
            <a:pPr marL="0" lvl="1">
              <a:spcBef>
                <a:spcPts val="2000"/>
              </a:spcBef>
            </a:pPr>
            <a:r>
              <a:rPr lang="en-US" sz="3200" b="1" kern="100">
                <a:solidFill>
                  <a:schemeClr val="accent3"/>
                </a:solidFill>
                <a:latin typeface="Fidelity Sans" panose="020B0503030202020204" pitchFamily="34" charset="0"/>
              </a:rPr>
              <a:t>Travel </a:t>
            </a:r>
            <a:br>
              <a:rPr lang="en-US" sz="3200" b="1" kern="100">
                <a:solidFill>
                  <a:schemeClr val="accent3"/>
                </a:solidFill>
                <a:latin typeface="Fidelity Sans" panose="020B0503030202020204" pitchFamily="34" charset="0"/>
              </a:rPr>
            </a:br>
            <a:r>
              <a:rPr lang="en-US" sz="3200" kern="100">
                <a:solidFill>
                  <a:schemeClr val="accent3">
                    <a:lumMod val="50000"/>
                  </a:schemeClr>
                </a:solidFill>
                <a:latin typeface="Fidelity Sans" panose="020B0503030202020204" pitchFamily="34" charset="0"/>
              </a:rPr>
              <a:t>points</a:t>
            </a:r>
          </a:p>
        </p:txBody>
      </p:sp>
      <p:sp>
        <p:nvSpPr>
          <p:cNvPr id="28" name="Freeform 7">
            <a:extLst>
              <a:ext uri="{FF2B5EF4-FFF2-40B4-BE49-F238E27FC236}">
                <a16:creationId xmlns:a16="http://schemas.microsoft.com/office/drawing/2014/main" id="{2F08510D-FBCB-4B1A-9F9C-C58BCC84F198}"/>
              </a:ext>
            </a:extLst>
          </p:cNvPr>
          <p:cNvSpPr>
            <a:spLocks/>
          </p:cNvSpPr>
          <p:nvPr/>
        </p:nvSpPr>
        <p:spPr bwMode="auto">
          <a:xfrm rot="891890">
            <a:off x="1513600" y="3295248"/>
            <a:ext cx="2065959" cy="1186221"/>
          </a:xfrm>
          <a:custGeom>
            <a:avLst/>
            <a:gdLst>
              <a:gd name="T0" fmla="*/ 1048 w 1048"/>
              <a:gd name="T1" fmla="*/ 0 h 601"/>
              <a:gd name="T2" fmla="*/ 814 w 1048"/>
              <a:gd name="T3" fmla="*/ 384 h 601"/>
              <a:gd name="T4" fmla="*/ 722 w 1048"/>
              <a:gd name="T5" fmla="*/ 255 h 601"/>
              <a:gd name="T6" fmla="*/ 99 w 1048"/>
              <a:gd name="T7" fmla="*/ 407 h 601"/>
              <a:gd name="T8" fmla="*/ 42 w 1048"/>
              <a:gd name="T9" fmla="*/ 341 h 601"/>
              <a:gd name="T10" fmla="*/ 149 w 1048"/>
              <a:gd name="T11" fmla="*/ 353 h 601"/>
              <a:gd name="T12" fmla="*/ 78 w 1048"/>
              <a:gd name="T13" fmla="*/ 479 h 601"/>
              <a:gd name="T14" fmla="*/ 0 w 1048"/>
              <a:gd name="T15" fmla="*/ 320 h 6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8" h="601">
                <a:moveTo>
                  <a:pt x="1048" y="0"/>
                </a:moveTo>
                <a:cubicBezTo>
                  <a:pt x="795" y="47"/>
                  <a:pt x="694" y="328"/>
                  <a:pt x="814" y="384"/>
                </a:cubicBezTo>
                <a:cubicBezTo>
                  <a:pt x="910" y="429"/>
                  <a:pt x="923" y="246"/>
                  <a:pt x="722" y="255"/>
                </a:cubicBezTo>
                <a:cubicBezTo>
                  <a:pt x="521" y="264"/>
                  <a:pt x="353" y="601"/>
                  <a:pt x="99" y="407"/>
                </a:cubicBezTo>
                <a:cubicBezTo>
                  <a:pt x="51" y="370"/>
                  <a:pt x="42" y="341"/>
                  <a:pt x="42" y="341"/>
                </a:cubicBezTo>
                <a:cubicBezTo>
                  <a:pt x="42" y="341"/>
                  <a:pt x="121" y="335"/>
                  <a:pt x="149" y="353"/>
                </a:cubicBezTo>
                <a:cubicBezTo>
                  <a:pt x="176" y="370"/>
                  <a:pt x="105" y="466"/>
                  <a:pt x="78" y="479"/>
                </a:cubicBezTo>
                <a:cubicBezTo>
                  <a:pt x="50" y="492"/>
                  <a:pt x="0" y="320"/>
                  <a:pt x="0" y="320"/>
                </a:cubicBezTo>
              </a:path>
            </a:pathLst>
          </a:custGeom>
          <a:noFill/>
          <a:ln w="38100" cap="rnd">
            <a:solidFill>
              <a:srgbClr val="FFFFFF">
                <a:alpha val="6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Rectangle 28">
            <a:extLst>
              <a:ext uri="{FF2B5EF4-FFF2-40B4-BE49-F238E27FC236}">
                <a16:creationId xmlns:a16="http://schemas.microsoft.com/office/drawing/2014/main" id="{DF3F4F45-C202-4ABC-BCC0-C6C36B0C1BCD}"/>
              </a:ext>
            </a:extLst>
          </p:cNvPr>
          <p:cNvSpPr/>
          <p:nvPr/>
        </p:nvSpPr>
        <p:spPr>
          <a:xfrm>
            <a:off x="9691689" y="1956353"/>
            <a:ext cx="1054712" cy="4872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31" name="TextBox 30">
            <a:extLst>
              <a:ext uri="{FF2B5EF4-FFF2-40B4-BE49-F238E27FC236}">
                <a16:creationId xmlns:a16="http://schemas.microsoft.com/office/drawing/2014/main" id="{A0885E06-B876-4C0C-8E60-E0EE1FE16344}"/>
              </a:ext>
            </a:extLst>
          </p:cNvPr>
          <p:cNvSpPr txBox="1"/>
          <p:nvPr/>
        </p:nvSpPr>
        <p:spPr>
          <a:xfrm>
            <a:off x="8743950" y="1882046"/>
            <a:ext cx="3013584" cy="584775"/>
          </a:xfrm>
          <a:prstGeom prst="rect">
            <a:avLst/>
          </a:prstGeom>
          <a:noFill/>
        </p:spPr>
        <p:txBody>
          <a:bodyPr wrap="square">
            <a:spAutoFit/>
          </a:bodyPr>
          <a:lstStyle/>
          <a:p>
            <a:pPr marL="0" lvl="1" algn="r">
              <a:spcBef>
                <a:spcPts val="2000"/>
              </a:spcBef>
            </a:pPr>
            <a:r>
              <a:rPr lang="en-US" sz="3200" b="1" kern="100">
                <a:solidFill>
                  <a:schemeClr val="accent3"/>
                </a:solidFill>
                <a:latin typeface="Fidelity Sans" panose="020B0503030202020204" pitchFamily="34" charset="0"/>
              </a:rPr>
              <a:t>Cash </a:t>
            </a:r>
            <a:r>
              <a:rPr lang="en-US" sz="3200" kern="100">
                <a:solidFill>
                  <a:schemeClr val="accent3">
                    <a:lumMod val="50000"/>
                  </a:schemeClr>
                </a:solidFill>
                <a:latin typeface="Fidelity Sans" panose="020B0503030202020204" pitchFamily="34" charset="0"/>
              </a:rPr>
              <a:t>back</a:t>
            </a:r>
          </a:p>
        </p:txBody>
      </p:sp>
      <p:sp>
        <p:nvSpPr>
          <p:cNvPr id="34" name="Rectangle 33">
            <a:extLst>
              <a:ext uri="{FF2B5EF4-FFF2-40B4-BE49-F238E27FC236}">
                <a16:creationId xmlns:a16="http://schemas.microsoft.com/office/drawing/2014/main" id="{9993DE72-E29C-4C05-BEE2-1A1A0C2A7B68}"/>
              </a:ext>
            </a:extLst>
          </p:cNvPr>
          <p:cNvSpPr/>
          <p:nvPr/>
        </p:nvSpPr>
        <p:spPr>
          <a:xfrm>
            <a:off x="10198100" y="4324001"/>
            <a:ext cx="1538941" cy="4872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35" name="TextBox 34">
            <a:extLst>
              <a:ext uri="{FF2B5EF4-FFF2-40B4-BE49-F238E27FC236}">
                <a16:creationId xmlns:a16="http://schemas.microsoft.com/office/drawing/2014/main" id="{71BFB5B3-79BB-4D18-9489-E8B6D6F9C581}"/>
              </a:ext>
            </a:extLst>
          </p:cNvPr>
          <p:cNvSpPr txBox="1"/>
          <p:nvPr/>
        </p:nvSpPr>
        <p:spPr>
          <a:xfrm>
            <a:off x="8743950" y="4264210"/>
            <a:ext cx="3013584" cy="1077218"/>
          </a:xfrm>
          <a:prstGeom prst="rect">
            <a:avLst/>
          </a:prstGeom>
          <a:noFill/>
        </p:spPr>
        <p:txBody>
          <a:bodyPr wrap="square">
            <a:spAutoFit/>
          </a:bodyPr>
          <a:lstStyle/>
          <a:p>
            <a:pPr marL="0" lvl="1" algn="r">
              <a:spcBef>
                <a:spcPts val="2000"/>
              </a:spcBef>
            </a:pPr>
            <a:r>
              <a:rPr lang="en-US" sz="3200" b="1" kern="100">
                <a:solidFill>
                  <a:schemeClr val="accent3"/>
                </a:solidFill>
                <a:latin typeface="Fidelity Sans" panose="020B0503030202020204" pitchFamily="34" charset="0"/>
              </a:rPr>
              <a:t>Charity</a:t>
            </a:r>
            <a:r>
              <a:rPr lang="en-US" sz="3200" kern="100">
                <a:solidFill>
                  <a:schemeClr val="accent3">
                    <a:lumMod val="50000"/>
                  </a:schemeClr>
                </a:solidFill>
                <a:latin typeface="Fidelity Sans" panose="020B0503030202020204" pitchFamily="34" charset="0"/>
              </a:rPr>
              <a:t> donations </a:t>
            </a:r>
            <a:endParaRPr lang="en-US" sz="3200" b="1" kern="100">
              <a:solidFill>
                <a:schemeClr val="accent3"/>
              </a:solidFill>
              <a:latin typeface="Fidelity Sans" panose="020B0503030202020204" pitchFamily="34" charset="0"/>
            </a:endParaRPr>
          </a:p>
        </p:txBody>
      </p:sp>
      <p:sp>
        <p:nvSpPr>
          <p:cNvPr id="52" name="Freeform 5">
            <a:extLst>
              <a:ext uri="{FF2B5EF4-FFF2-40B4-BE49-F238E27FC236}">
                <a16:creationId xmlns:a16="http://schemas.microsoft.com/office/drawing/2014/main" id="{D064AD0D-4F27-4930-A07D-B591BA0C5543}"/>
              </a:ext>
            </a:extLst>
          </p:cNvPr>
          <p:cNvSpPr>
            <a:spLocks/>
          </p:cNvSpPr>
          <p:nvPr/>
        </p:nvSpPr>
        <p:spPr bwMode="auto">
          <a:xfrm rot="21133283">
            <a:off x="7080384" y="4536293"/>
            <a:ext cx="2517818" cy="868925"/>
          </a:xfrm>
          <a:custGeom>
            <a:avLst/>
            <a:gdLst>
              <a:gd name="T0" fmla="*/ 0 w 1006"/>
              <a:gd name="T1" fmla="*/ 391 h 654"/>
              <a:gd name="T2" fmla="*/ 637 w 1006"/>
              <a:gd name="T3" fmla="*/ 465 h 654"/>
              <a:gd name="T4" fmla="*/ 523 w 1006"/>
              <a:gd name="T5" fmla="*/ 441 h 654"/>
              <a:gd name="T6" fmla="*/ 986 w 1006"/>
              <a:gd name="T7" fmla="*/ 266 h 654"/>
              <a:gd name="T8" fmla="*/ 857 w 1006"/>
              <a:gd name="T9" fmla="*/ 296 h 654"/>
              <a:gd name="T10" fmla="*/ 910 w 1006"/>
              <a:gd name="T11" fmla="*/ 170 h 654"/>
              <a:gd name="T12" fmla="*/ 1006 w 1006"/>
              <a:gd name="T13" fmla="*/ 279 h 654"/>
              <a:gd name="connsiteX0" fmla="*/ 0 w 12699"/>
              <a:gd name="connsiteY0" fmla="*/ 5398 h 6538"/>
              <a:gd name="connsiteX1" fmla="*/ 9031 w 12699"/>
              <a:gd name="connsiteY1" fmla="*/ 4513 h 6538"/>
              <a:gd name="connsiteX2" fmla="*/ 7898 w 12699"/>
              <a:gd name="connsiteY2" fmla="*/ 4146 h 6538"/>
              <a:gd name="connsiteX3" fmla="*/ 12500 w 12699"/>
              <a:gd name="connsiteY3" fmla="*/ 1470 h 6538"/>
              <a:gd name="connsiteX4" fmla="*/ 11218 w 12699"/>
              <a:gd name="connsiteY4" fmla="*/ 1929 h 6538"/>
              <a:gd name="connsiteX5" fmla="*/ 11745 w 12699"/>
              <a:gd name="connsiteY5" fmla="*/ 2 h 6538"/>
              <a:gd name="connsiteX6" fmla="*/ 12699 w 12699"/>
              <a:gd name="connsiteY6" fmla="*/ 1669 h 6538"/>
              <a:gd name="connsiteX0" fmla="*/ 0 w 10000"/>
              <a:gd name="connsiteY0" fmla="*/ 8256 h 11041"/>
              <a:gd name="connsiteX1" fmla="*/ 7112 w 10000"/>
              <a:gd name="connsiteY1" fmla="*/ 6903 h 11041"/>
              <a:gd name="connsiteX2" fmla="*/ 5077 w 10000"/>
              <a:gd name="connsiteY2" fmla="*/ 9066 h 11041"/>
              <a:gd name="connsiteX3" fmla="*/ 9843 w 10000"/>
              <a:gd name="connsiteY3" fmla="*/ 2248 h 11041"/>
              <a:gd name="connsiteX4" fmla="*/ 8834 w 10000"/>
              <a:gd name="connsiteY4" fmla="*/ 2950 h 11041"/>
              <a:gd name="connsiteX5" fmla="*/ 9249 w 10000"/>
              <a:gd name="connsiteY5" fmla="*/ 3 h 11041"/>
              <a:gd name="connsiteX6" fmla="*/ 10000 w 10000"/>
              <a:gd name="connsiteY6" fmla="*/ 2553 h 11041"/>
              <a:gd name="connsiteX0" fmla="*/ 0 w 10000"/>
              <a:gd name="connsiteY0" fmla="*/ 8256 h 11424"/>
              <a:gd name="connsiteX1" fmla="*/ 5818 w 10000"/>
              <a:gd name="connsiteY1" fmla="*/ 8502 h 11424"/>
              <a:gd name="connsiteX2" fmla="*/ 5077 w 10000"/>
              <a:gd name="connsiteY2" fmla="*/ 9066 h 11424"/>
              <a:gd name="connsiteX3" fmla="*/ 9843 w 10000"/>
              <a:gd name="connsiteY3" fmla="*/ 2248 h 11424"/>
              <a:gd name="connsiteX4" fmla="*/ 8834 w 10000"/>
              <a:gd name="connsiteY4" fmla="*/ 2950 h 11424"/>
              <a:gd name="connsiteX5" fmla="*/ 9249 w 10000"/>
              <a:gd name="connsiteY5" fmla="*/ 3 h 11424"/>
              <a:gd name="connsiteX6" fmla="*/ 10000 w 10000"/>
              <a:gd name="connsiteY6" fmla="*/ 2553 h 11424"/>
              <a:gd name="connsiteX0" fmla="*/ 0 w 10000"/>
              <a:gd name="connsiteY0" fmla="*/ 8256 h 11284"/>
              <a:gd name="connsiteX1" fmla="*/ 5818 w 10000"/>
              <a:gd name="connsiteY1" fmla="*/ 8502 h 11284"/>
              <a:gd name="connsiteX2" fmla="*/ 5077 w 10000"/>
              <a:gd name="connsiteY2" fmla="*/ 9066 h 11284"/>
              <a:gd name="connsiteX3" fmla="*/ 9843 w 10000"/>
              <a:gd name="connsiteY3" fmla="*/ 2248 h 11284"/>
              <a:gd name="connsiteX4" fmla="*/ 8834 w 10000"/>
              <a:gd name="connsiteY4" fmla="*/ 2950 h 11284"/>
              <a:gd name="connsiteX5" fmla="*/ 9249 w 10000"/>
              <a:gd name="connsiteY5" fmla="*/ 3 h 11284"/>
              <a:gd name="connsiteX6" fmla="*/ 10000 w 10000"/>
              <a:gd name="connsiteY6" fmla="*/ 2553 h 11284"/>
              <a:gd name="connsiteX0" fmla="*/ 0 w 10000"/>
              <a:gd name="connsiteY0" fmla="*/ 8256 h 10336"/>
              <a:gd name="connsiteX1" fmla="*/ 5818 w 10000"/>
              <a:gd name="connsiteY1" fmla="*/ 8502 h 10336"/>
              <a:gd name="connsiteX2" fmla="*/ 4901 w 10000"/>
              <a:gd name="connsiteY2" fmla="*/ 7627 h 10336"/>
              <a:gd name="connsiteX3" fmla="*/ 9843 w 10000"/>
              <a:gd name="connsiteY3" fmla="*/ 2248 h 10336"/>
              <a:gd name="connsiteX4" fmla="*/ 8834 w 10000"/>
              <a:gd name="connsiteY4" fmla="*/ 2950 h 10336"/>
              <a:gd name="connsiteX5" fmla="*/ 9249 w 10000"/>
              <a:gd name="connsiteY5" fmla="*/ 3 h 10336"/>
              <a:gd name="connsiteX6" fmla="*/ 10000 w 10000"/>
              <a:gd name="connsiteY6" fmla="*/ 2553 h 10336"/>
              <a:gd name="connsiteX0" fmla="*/ 0 w 10000"/>
              <a:gd name="connsiteY0" fmla="*/ 8256 h 10336"/>
              <a:gd name="connsiteX1" fmla="*/ 5818 w 10000"/>
              <a:gd name="connsiteY1" fmla="*/ 8502 h 10336"/>
              <a:gd name="connsiteX2" fmla="*/ 4901 w 10000"/>
              <a:gd name="connsiteY2" fmla="*/ 7627 h 10336"/>
              <a:gd name="connsiteX3" fmla="*/ 9843 w 10000"/>
              <a:gd name="connsiteY3" fmla="*/ 2248 h 10336"/>
              <a:gd name="connsiteX4" fmla="*/ 8834 w 10000"/>
              <a:gd name="connsiteY4" fmla="*/ 2950 h 10336"/>
              <a:gd name="connsiteX5" fmla="*/ 9249 w 10000"/>
              <a:gd name="connsiteY5" fmla="*/ 3 h 10336"/>
              <a:gd name="connsiteX6" fmla="*/ 10000 w 10000"/>
              <a:gd name="connsiteY6" fmla="*/ 2553 h 10336"/>
              <a:gd name="connsiteX0" fmla="*/ 0 w 10000"/>
              <a:gd name="connsiteY0" fmla="*/ 8256 h 10308"/>
              <a:gd name="connsiteX1" fmla="*/ 5818 w 10000"/>
              <a:gd name="connsiteY1" fmla="*/ 8502 h 10308"/>
              <a:gd name="connsiteX2" fmla="*/ 4901 w 10000"/>
              <a:gd name="connsiteY2" fmla="*/ 7627 h 10308"/>
              <a:gd name="connsiteX3" fmla="*/ 9843 w 10000"/>
              <a:gd name="connsiteY3" fmla="*/ 2248 h 10308"/>
              <a:gd name="connsiteX4" fmla="*/ 8834 w 10000"/>
              <a:gd name="connsiteY4" fmla="*/ 2950 h 10308"/>
              <a:gd name="connsiteX5" fmla="*/ 9249 w 10000"/>
              <a:gd name="connsiteY5" fmla="*/ 3 h 10308"/>
              <a:gd name="connsiteX6" fmla="*/ 10000 w 10000"/>
              <a:gd name="connsiteY6" fmla="*/ 2553 h 10308"/>
              <a:gd name="connsiteX0" fmla="*/ 0 w 9996"/>
              <a:gd name="connsiteY0" fmla="*/ 4838 h 10302"/>
              <a:gd name="connsiteX1" fmla="*/ 5814 w 9996"/>
              <a:gd name="connsiteY1" fmla="*/ 8502 h 10302"/>
              <a:gd name="connsiteX2" fmla="*/ 4897 w 9996"/>
              <a:gd name="connsiteY2" fmla="*/ 7627 h 10302"/>
              <a:gd name="connsiteX3" fmla="*/ 9839 w 9996"/>
              <a:gd name="connsiteY3" fmla="*/ 2248 h 10302"/>
              <a:gd name="connsiteX4" fmla="*/ 8830 w 9996"/>
              <a:gd name="connsiteY4" fmla="*/ 2950 h 10302"/>
              <a:gd name="connsiteX5" fmla="*/ 9245 w 9996"/>
              <a:gd name="connsiteY5" fmla="*/ 3 h 10302"/>
              <a:gd name="connsiteX6" fmla="*/ 9996 w 9996"/>
              <a:gd name="connsiteY6" fmla="*/ 2553 h 10302"/>
              <a:gd name="connsiteX0" fmla="*/ 0 w 10000"/>
              <a:gd name="connsiteY0" fmla="*/ 4696 h 10000"/>
              <a:gd name="connsiteX1" fmla="*/ 5816 w 10000"/>
              <a:gd name="connsiteY1" fmla="*/ 8253 h 10000"/>
              <a:gd name="connsiteX2" fmla="*/ 4899 w 10000"/>
              <a:gd name="connsiteY2" fmla="*/ 7403 h 10000"/>
              <a:gd name="connsiteX3" fmla="*/ 9843 w 10000"/>
              <a:gd name="connsiteY3" fmla="*/ 2182 h 10000"/>
              <a:gd name="connsiteX4" fmla="*/ 8834 w 10000"/>
              <a:gd name="connsiteY4" fmla="*/ 2864 h 10000"/>
              <a:gd name="connsiteX5" fmla="*/ 9249 w 10000"/>
              <a:gd name="connsiteY5" fmla="*/ 3 h 10000"/>
              <a:gd name="connsiteX6" fmla="*/ 10000 w 10000"/>
              <a:gd name="connsiteY6" fmla="*/ 247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0" y="4696"/>
                </a:moveTo>
                <a:cubicBezTo>
                  <a:pt x="2725" y="12845"/>
                  <a:pt x="4285" y="4781"/>
                  <a:pt x="5816" y="8253"/>
                </a:cubicBezTo>
                <a:cubicBezTo>
                  <a:pt x="6217" y="9397"/>
                  <a:pt x="5036" y="11934"/>
                  <a:pt x="4899" y="7403"/>
                </a:cubicBezTo>
                <a:cubicBezTo>
                  <a:pt x="4798" y="5974"/>
                  <a:pt x="6076" y="-3856"/>
                  <a:pt x="9843" y="2182"/>
                </a:cubicBezTo>
                <a:cubicBezTo>
                  <a:pt x="9922" y="2751"/>
                  <a:pt x="8888" y="2864"/>
                  <a:pt x="8834" y="2864"/>
                </a:cubicBezTo>
                <a:cubicBezTo>
                  <a:pt x="8629" y="2864"/>
                  <a:pt x="8983" y="117"/>
                  <a:pt x="9249" y="3"/>
                </a:cubicBezTo>
                <a:cubicBezTo>
                  <a:pt x="9523" y="-87"/>
                  <a:pt x="10000" y="2478"/>
                  <a:pt x="10000" y="2478"/>
                </a:cubicBezTo>
              </a:path>
            </a:pathLst>
          </a:custGeom>
          <a:noFill/>
          <a:ln w="38100" cap="rnd">
            <a:solidFill>
              <a:srgbClr val="FFFFFF">
                <a:alpha val="6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Freeform 9">
            <a:extLst>
              <a:ext uri="{FF2B5EF4-FFF2-40B4-BE49-F238E27FC236}">
                <a16:creationId xmlns:a16="http://schemas.microsoft.com/office/drawing/2014/main" id="{35CD3213-E0BA-486F-B509-76319F641AE8}"/>
              </a:ext>
            </a:extLst>
          </p:cNvPr>
          <p:cNvSpPr>
            <a:spLocks/>
          </p:cNvSpPr>
          <p:nvPr/>
        </p:nvSpPr>
        <p:spPr bwMode="auto">
          <a:xfrm>
            <a:off x="7355243" y="481980"/>
            <a:ext cx="2418836" cy="1208264"/>
          </a:xfrm>
          <a:custGeom>
            <a:avLst/>
            <a:gdLst>
              <a:gd name="T0" fmla="*/ 1765 w 1765"/>
              <a:gd name="T1" fmla="*/ 879 h 879"/>
              <a:gd name="T2" fmla="*/ 1673 w 1765"/>
              <a:gd name="T3" fmla="*/ 644 h 879"/>
              <a:gd name="T4" fmla="*/ 1569 w 1765"/>
              <a:gd name="T5" fmla="*/ 795 h 879"/>
              <a:gd name="T6" fmla="*/ 1713 w 1765"/>
              <a:gd name="T7" fmla="*/ 819 h 879"/>
              <a:gd name="T8" fmla="*/ 395 w 1765"/>
              <a:gd name="T9" fmla="*/ 534 h 879"/>
              <a:gd name="T10" fmla="*/ 0 w 1765"/>
              <a:gd name="T11" fmla="*/ 661 h 879"/>
            </a:gdLst>
            <a:ahLst/>
            <a:cxnLst>
              <a:cxn ang="0">
                <a:pos x="T0" y="T1"/>
              </a:cxn>
              <a:cxn ang="0">
                <a:pos x="T2" y="T3"/>
              </a:cxn>
              <a:cxn ang="0">
                <a:pos x="T4" y="T5"/>
              </a:cxn>
              <a:cxn ang="0">
                <a:pos x="T6" y="T7"/>
              </a:cxn>
              <a:cxn ang="0">
                <a:pos x="T8" y="T9"/>
              </a:cxn>
              <a:cxn ang="0">
                <a:pos x="T10" y="T11"/>
              </a:cxn>
            </a:cxnLst>
            <a:rect l="0" t="0" r="r" b="b"/>
            <a:pathLst>
              <a:path w="1765" h="879">
                <a:moveTo>
                  <a:pt x="1765" y="879"/>
                </a:moveTo>
                <a:cubicBezTo>
                  <a:pt x="1765" y="879"/>
                  <a:pt x="1737" y="628"/>
                  <a:pt x="1673" y="644"/>
                </a:cubicBezTo>
                <a:cubicBezTo>
                  <a:pt x="1575" y="667"/>
                  <a:pt x="1488" y="765"/>
                  <a:pt x="1569" y="795"/>
                </a:cubicBezTo>
                <a:cubicBezTo>
                  <a:pt x="1681" y="835"/>
                  <a:pt x="1713" y="819"/>
                  <a:pt x="1713" y="819"/>
                </a:cubicBezTo>
                <a:cubicBezTo>
                  <a:pt x="1293" y="301"/>
                  <a:pt x="999" y="0"/>
                  <a:pt x="395" y="534"/>
                </a:cubicBezTo>
                <a:cubicBezTo>
                  <a:pt x="221" y="688"/>
                  <a:pt x="0" y="661"/>
                  <a:pt x="0" y="661"/>
                </a:cubicBezTo>
              </a:path>
            </a:pathLst>
          </a:custGeom>
          <a:noFill/>
          <a:ln w="38100" cap="rnd">
            <a:solidFill>
              <a:srgbClr val="FFFFFF">
                <a:alpha val="6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8" name="Freeform 19">
            <a:extLst>
              <a:ext uri="{FF2B5EF4-FFF2-40B4-BE49-F238E27FC236}">
                <a16:creationId xmlns:a16="http://schemas.microsoft.com/office/drawing/2014/main" id="{81231D83-DE0D-4F1A-9708-E10D6384B0A1}"/>
              </a:ext>
            </a:extLst>
          </p:cNvPr>
          <p:cNvSpPr>
            <a:spLocks noEditPoints="1"/>
          </p:cNvSpPr>
          <p:nvPr/>
        </p:nvSpPr>
        <p:spPr bwMode="auto">
          <a:xfrm rot="1672198">
            <a:off x="9452771" y="5736079"/>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42">
            <a:extLst>
              <a:ext uri="{FF2B5EF4-FFF2-40B4-BE49-F238E27FC236}">
                <a16:creationId xmlns:a16="http://schemas.microsoft.com/office/drawing/2014/main" id="{26A82D2C-7AB5-43DE-94A0-C7A38518C070}"/>
              </a:ext>
            </a:extLst>
          </p:cNvPr>
          <p:cNvSpPr>
            <a:spLocks noEditPoints="1"/>
          </p:cNvSpPr>
          <p:nvPr/>
        </p:nvSpPr>
        <p:spPr bwMode="auto">
          <a:xfrm>
            <a:off x="11126201" y="6110898"/>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21">
            <a:extLst>
              <a:ext uri="{FF2B5EF4-FFF2-40B4-BE49-F238E27FC236}">
                <a16:creationId xmlns:a16="http://schemas.microsoft.com/office/drawing/2014/main" id="{1DA4B5ED-9FB5-4BA8-9D3D-38C5B5E5FD3B}"/>
              </a:ext>
            </a:extLst>
          </p:cNvPr>
          <p:cNvSpPr>
            <a:spLocks noEditPoints="1"/>
          </p:cNvSpPr>
          <p:nvPr/>
        </p:nvSpPr>
        <p:spPr bwMode="auto">
          <a:xfrm rot="730753">
            <a:off x="8695322" y="6118156"/>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71" name="Group 70">
            <a:extLst>
              <a:ext uri="{FF2B5EF4-FFF2-40B4-BE49-F238E27FC236}">
                <a16:creationId xmlns:a16="http://schemas.microsoft.com/office/drawing/2014/main" id="{2BCD0425-7FDC-418D-88D8-FF22343A925B}"/>
              </a:ext>
            </a:extLst>
          </p:cNvPr>
          <p:cNvGrpSpPr/>
          <p:nvPr/>
        </p:nvGrpSpPr>
        <p:grpSpPr>
          <a:xfrm>
            <a:off x="10746401" y="224799"/>
            <a:ext cx="1563688" cy="527403"/>
            <a:chOff x="4648199" y="4607101"/>
            <a:chExt cx="3657601" cy="527403"/>
          </a:xfrm>
        </p:grpSpPr>
        <p:cxnSp>
          <p:nvCxnSpPr>
            <p:cNvPr id="72" name="Straight Connector 71">
              <a:extLst>
                <a:ext uri="{FF2B5EF4-FFF2-40B4-BE49-F238E27FC236}">
                  <a16:creationId xmlns:a16="http://schemas.microsoft.com/office/drawing/2014/main" id="{529CD87C-1B96-4671-A6EA-7237F1BD1907}"/>
                </a:ext>
              </a:extLst>
            </p:cNvPr>
            <p:cNvCxnSpPr/>
            <p:nvPr/>
          </p:nvCxnSpPr>
          <p:spPr bwMode="gray">
            <a:xfrm>
              <a:off x="4648200" y="4607101"/>
              <a:ext cx="3657600" cy="0"/>
            </a:xfrm>
            <a:prstGeom prst="line">
              <a:avLst/>
            </a:prstGeom>
            <a:ln w="50800" cap="rnd">
              <a:solidFill>
                <a:schemeClr val="accent5"/>
              </a:solidFill>
              <a:prstDash val="sysDot"/>
              <a:round/>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38EAE50A-CE5E-44D5-A719-A33FEBD22BC4}"/>
                </a:ext>
              </a:extLst>
            </p:cNvPr>
            <p:cNvCxnSpPr/>
            <p:nvPr/>
          </p:nvCxnSpPr>
          <p:spPr bwMode="gray">
            <a:xfrm>
              <a:off x="4648200" y="4870802"/>
              <a:ext cx="3657600"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A9452A29-145F-4719-90E0-2596F1ECD27D}"/>
                </a:ext>
              </a:extLst>
            </p:cNvPr>
            <p:cNvCxnSpPr/>
            <p:nvPr/>
          </p:nvCxnSpPr>
          <p:spPr bwMode="gray">
            <a:xfrm>
              <a:off x="4648199" y="5134504"/>
              <a:ext cx="3657600" cy="0"/>
            </a:xfrm>
            <a:prstGeom prst="line">
              <a:avLst/>
            </a:prstGeom>
            <a:ln w="50800" cap="rnd">
              <a:solidFill>
                <a:schemeClr val="bg1">
                  <a:alpha val="60000"/>
                </a:schemeClr>
              </a:solidFill>
              <a:prstDash val="sysDot"/>
              <a:round/>
            </a:ln>
          </p:spPr>
          <p:style>
            <a:lnRef idx="1">
              <a:schemeClr val="accent1"/>
            </a:lnRef>
            <a:fillRef idx="0">
              <a:schemeClr val="accent1"/>
            </a:fillRef>
            <a:effectRef idx="0">
              <a:schemeClr val="accent1"/>
            </a:effectRef>
            <a:fontRef idx="minor">
              <a:schemeClr val="tx1"/>
            </a:fontRef>
          </p:style>
        </p:cxnSp>
      </p:grpSp>
      <p:sp>
        <p:nvSpPr>
          <p:cNvPr id="75" name="Freeform 19">
            <a:extLst>
              <a:ext uri="{FF2B5EF4-FFF2-40B4-BE49-F238E27FC236}">
                <a16:creationId xmlns:a16="http://schemas.microsoft.com/office/drawing/2014/main" id="{881F2436-BEB4-406E-88B7-1A391C661B88}"/>
              </a:ext>
            </a:extLst>
          </p:cNvPr>
          <p:cNvSpPr>
            <a:spLocks noEditPoints="1"/>
          </p:cNvSpPr>
          <p:nvPr/>
        </p:nvSpPr>
        <p:spPr bwMode="auto">
          <a:xfrm rot="19913815">
            <a:off x="2409349" y="5814291"/>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76" name="Group 25">
            <a:extLst>
              <a:ext uri="{FF2B5EF4-FFF2-40B4-BE49-F238E27FC236}">
                <a16:creationId xmlns:a16="http://schemas.microsoft.com/office/drawing/2014/main" id="{70E8D171-D00F-4F30-A815-38A4D1675054}"/>
              </a:ext>
            </a:extLst>
          </p:cNvPr>
          <p:cNvGrpSpPr>
            <a:grpSpLocks noChangeAspect="1"/>
          </p:cNvGrpSpPr>
          <p:nvPr/>
        </p:nvGrpSpPr>
        <p:grpSpPr bwMode="auto">
          <a:xfrm>
            <a:off x="-118089" y="5682883"/>
            <a:ext cx="1236663" cy="1236663"/>
            <a:chOff x="3453" y="1773"/>
            <a:chExt cx="779" cy="779"/>
          </a:xfrm>
        </p:grpSpPr>
        <p:sp>
          <p:nvSpPr>
            <p:cNvPr id="77" name="Line 26">
              <a:extLst>
                <a:ext uri="{FF2B5EF4-FFF2-40B4-BE49-F238E27FC236}">
                  <a16:creationId xmlns:a16="http://schemas.microsoft.com/office/drawing/2014/main" id="{54BA357D-BA4E-4592-9189-0D033717829B}"/>
                </a:ext>
              </a:extLst>
            </p:cNvPr>
            <p:cNvSpPr>
              <a:spLocks noChangeShapeType="1"/>
            </p:cNvSpPr>
            <p:nvPr/>
          </p:nvSpPr>
          <p:spPr bwMode="auto">
            <a:xfrm flipV="1">
              <a:off x="3453" y="1773"/>
              <a:ext cx="449" cy="449"/>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 name="Line 27">
              <a:extLst>
                <a:ext uri="{FF2B5EF4-FFF2-40B4-BE49-F238E27FC236}">
                  <a16:creationId xmlns:a16="http://schemas.microsoft.com/office/drawing/2014/main" id="{13EA1BA5-A115-4F71-ABD5-DA86F1C81251}"/>
                </a:ext>
              </a:extLst>
            </p:cNvPr>
            <p:cNvSpPr>
              <a:spLocks noChangeShapeType="1"/>
            </p:cNvSpPr>
            <p:nvPr/>
          </p:nvSpPr>
          <p:spPr bwMode="auto">
            <a:xfrm flipV="1">
              <a:off x="3453" y="1773"/>
              <a:ext cx="287" cy="28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9" name="Line 28">
              <a:extLst>
                <a:ext uri="{FF2B5EF4-FFF2-40B4-BE49-F238E27FC236}">
                  <a16:creationId xmlns:a16="http://schemas.microsoft.com/office/drawing/2014/main" id="{446255B8-F70F-4BF5-813F-828B79F972A6}"/>
                </a:ext>
              </a:extLst>
            </p:cNvPr>
            <p:cNvSpPr>
              <a:spLocks noChangeShapeType="1"/>
            </p:cNvSpPr>
            <p:nvPr/>
          </p:nvSpPr>
          <p:spPr bwMode="auto">
            <a:xfrm flipV="1">
              <a:off x="3453" y="1773"/>
              <a:ext cx="122" cy="122"/>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 name="Line 29">
              <a:extLst>
                <a:ext uri="{FF2B5EF4-FFF2-40B4-BE49-F238E27FC236}">
                  <a16:creationId xmlns:a16="http://schemas.microsoft.com/office/drawing/2014/main" id="{74E44FB6-18AD-48A9-A916-074217415047}"/>
                </a:ext>
              </a:extLst>
            </p:cNvPr>
            <p:cNvSpPr>
              <a:spLocks noChangeShapeType="1"/>
            </p:cNvSpPr>
            <p:nvPr/>
          </p:nvSpPr>
          <p:spPr bwMode="auto">
            <a:xfrm flipV="1">
              <a:off x="3778" y="2098"/>
              <a:ext cx="454" cy="454"/>
            </a:xfrm>
            <a:prstGeom prst="line">
              <a:avLst/>
            </a:prstGeom>
            <a:noFill/>
            <a:ln w="38100" cap="rnd">
              <a:solidFill>
                <a:schemeClr val="accent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 name="Line 30">
              <a:extLst>
                <a:ext uri="{FF2B5EF4-FFF2-40B4-BE49-F238E27FC236}">
                  <a16:creationId xmlns:a16="http://schemas.microsoft.com/office/drawing/2014/main" id="{50C9CD03-0630-4736-ABDD-24274B9AA566}"/>
                </a:ext>
              </a:extLst>
            </p:cNvPr>
            <p:cNvSpPr>
              <a:spLocks noChangeShapeType="1"/>
            </p:cNvSpPr>
            <p:nvPr/>
          </p:nvSpPr>
          <p:spPr bwMode="auto">
            <a:xfrm flipH="1">
              <a:off x="3615" y="1935"/>
              <a:ext cx="617" cy="617"/>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 name="Line 31">
              <a:extLst>
                <a:ext uri="{FF2B5EF4-FFF2-40B4-BE49-F238E27FC236}">
                  <a16:creationId xmlns:a16="http://schemas.microsoft.com/office/drawing/2014/main" id="{BBDDD7E7-E17C-4473-91B8-FF2307392A4C}"/>
                </a:ext>
              </a:extLst>
            </p:cNvPr>
            <p:cNvSpPr>
              <a:spLocks noChangeShapeType="1"/>
            </p:cNvSpPr>
            <p:nvPr/>
          </p:nvSpPr>
          <p:spPr bwMode="auto">
            <a:xfrm flipV="1">
              <a:off x="3943" y="2260"/>
              <a:ext cx="289" cy="292"/>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 name="Line 34">
              <a:extLst>
                <a:ext uri="{FF2B5EF4-FFF2-40B4-BE49-F238E27FC236}">
                  <a16:creationId xmlns:a16="http://schemas.microsoft.com/office/drawing/2014/main" id="{CBB18C8B-E9A9-4103-A715-2561E1E61F94}"/>
                </a:ext>
              </a:extLst>
            </p:cNvPr>
            <p:cNvSpPr>
              <a:spLocks noChangeShapeType="1"/>
            </p:cNvSpPr>
            <p:nvPr/>
          </p:nvSpPr>
          <p:spPr bwMode="auto">
            <a:xfrm flipV="1">
              <a:off x="4108" y="2428"/>
              <a:ext cx="124" cy="12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 name="Line 35">
              <a:extLst>
                <a:ext uri="{FF2B5EF4-FFF2-40B4-BE49-F238E27FC236}">
                  <a16:creationId xmlns:a16="http://schemas.microsoft.com/office/drawing/2014/main" id="{2097F0F3-1319-4192-B256-809549901F4B}"/>
                </a:ext>
              </a:extLst>
            </p:cNvPr>
            <p:cNvSpPr>
              <a:spLocks noChangeShapeType="1"/>
            </p:cNvSpPr>
            <p:nvPr/>
          </p:nvSpPr>
          <p:spPr bwMode="auto">
            <a:xfrm flipV="1">
              <a:off x="3453" y="1773"/>
              <a:ext cx="614" cy="61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 name="Line 38">
              <a:extLst>
                <a:ext uri="{FF2B5EF4-FFF2-40B4-BE49-F238E27FC236}">
                  <a16:creationId xmlns:a16="http://schemas.microsoft.com/office/drawing/2014/main" id="{623C2B68-9373-450D-8721-B53398793794}"/>
                </a:ext>
              </a:extLst>
            </p:cNvPr>
            <p:cNvSpPr>
              <a:spLocks noChangeShapeType="1"/>
            </p:cNvSpPr>
            <p:nvPr/>
          </p:nvSpPr>
          <p:spPr bwMode="auto">
            <a:xfrm flipH="1">
              <a:off x="3453" y="1773"/>
              <a:ext cx="777" cy="77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86" name="Freeform 42">
            <a:extLst>
              <a:ext uri="{FF2B5EF4-FFF2-40B4-BE49-F238E27FC236}">
                <a16:creationId xmlns:a16="http://schemas.microsoft.com/office/drawing/2014/main" id="{3D68C3FC-F680-48D6-8B97-274DB94708BB}"/>
              </a:ext>
            </a:extLst>
          </p:cNvPr>
          <p:cNvSpPr>
            <a:spLocks noEditPoints="1"/>
          </p:cNvSpPr>
          <p:nvPr/>
        </p:nvSpPr>
        <p:spPr bwMode="auto">
          <a:xfrm rot="20453861" flipH="1">
            <a:off x="632415" y="670982"/>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425187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92" name="Group 2191">
            <a:extLst>
              <a:ext uri="{FF2B5EF4-FFF2-40B4-BE49-F238E27FC236}">
                <a16:creationId xmlns:a16="http://schemas.microsoft.com/office/drawing/2014/main" id="{F60E42CE-301D-4C88-BFCE-CD50FBA767BB}"/>
              </a:ext>
            </a:extLst>
          </p:cNvPr>
          <p:cNvGrpSpPr/>
          <p:nvPr/>
        </p:nvGrpSpPr>
        <p:grpSpPr>
          <a:xfrm>
            <a:off x="84399" y="127872"/>
            <a:ext cx="12987413" cy="1107409"/>
            <a:chOff x="84399" y="127872"/>
            <a:chExt cx="12987413" cy="1107409"/>
          </a:xfrm>
        </p:grpSpPr>
        <p:sp>
          <p:nvSpPr>
            <p:cNvPr id="1807" name="Freeform 15">
              <a:extLst>
                <a:ext uri="{FF2B5EF4-FFF2-40B4-BE49-F238E27FC236}">
                  <a16:creationId xmlns:a16="http://schemas.microsoft.com/office/drawing/2014/main" id="{8A07D600-C6AD-4D0C-8B65-058C2D21E0E8}"/>
                </a:ext>
              </a:extLst>
            </p:cNvPr>
            <p:cNvSpPr>
              <a:spLocks/>
            </p:cNvSpPr>
            <p:nvPr/>
          </p:nvSpPr>
          <p:spPr bwMode="auto">
            <a:xfrm rot="10800000">
              <a:off x="2664646" y="789147"/>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08" name="Freeform 16">
              <a:extLst>
                <a:ext uri="{FF2B5EF4-FFF2-40B4-BE49-F238E27FC236}">
                  <a16:creationId xmlns:a16="http://schemas.microsoft.com/office/drawing/2014/main" id="{D087C749-6E2F-4E77-B2A3-6CC35302F41C}"/>
                </a:ext>
              </a:extLst>
            </p:cNvPr>
            <p:cNvSpPr>
              <a:spLocks/>
            </p:cNvSpPr>
            <p:nvPr/>
          </p:nvSpPr>
          <p:spPr bwMode="auto">
            <a:xfrm rot="10800000">
              <a:off x="2342360" y="78914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09" name="Freeform 17">
              <a:extLst>
                <a:ext uri="{FF2B5EF4-FFF2-40B4-BE49-F238E27FC236}">
                  <a16:creationId xmlns:a16="http://schemas.microsoft.com/office/drawing/2014/main" id="{53C8C956-031E-4B2F-8105-AF4403EB2BE8}"/>
                </a:ext>
              </a:extLst>
            </p:cNvPr>
            <p:cNvSpPr>
              <a:spLocks/>
            </p:cNvSpPr>
            <p:nvPr/>
          </p:nvSpPr>
          <p:spPr bwMode="auto">
            <a:xfrm rot="10800000">
              <a:off x="2021058" y="789147"/>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10" name="Freeform 18">
              <a:extLst>
                <a:ext uri="{FF2B5EF4-FFF2-40B4-BE49-F238E27FC236}">
                  <a16:creationId xmlns:a16="http://schemas.microsoft.com/office/drawing/2014/main" id="{FA6836C8-C54B-499B-B6FB-D297D6B8B481}"/>
                </a:ext>
              </a:extLst>
            </p:cNvPr>
            <p:cNvSpPr>
              <a:spLocks/>
            </p:cNvSpPr>
            <p:nvPr/>
          </p:nvSpPr>
          <p:spPr bwMode="auto">
            <a:xfrm rot="10800000">
              <a:off x="1696808" y="789147"/>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11" name="Freeform 19">
              <a:extLst>
                <a:ext uri="{FF2B5EF4-FFF2-40B4-BE49-F238E27FC236}">
                  <a16:creationId xmlns:a16="http://schemas.microsoft.com/office/drawing/2014/main" id="{9CA831EA-41C3-4518-9FF0-A312AAF84FEE}"/>
                </a:ext>
              </a:extLst>
            </p:cNvPr>
            <p:cNvSpPr>
              <a:spLocks/>
            </p:cNvSpPr>
            <p:nvPr/>
          </p:nvSpPr>
          <p:spPr bwMode="auto">
            <a:xfrm rot="10800000">
              <a:off x="1374522" y="78914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12" name="Freeform 20">
              <a:extLst>
                <a:ext uri="{FF2B5EF4-FFF2-40B4-BE49-F238E27FC236}">
                  <a16:creationId xmlns:a16="http://schemas.microsoft.com/office/drawing/2014/main" id="{7F991675-DA16-4185-AC9C-D15D0EACBCB1}"/>
                </a:ext>
              </a:extLst>
            </p:cNvPr>
            <p:cNvSpPr>
              <a:spLocks/>
            </p:cNvSpPr>
            <p:nvPr/>
          </p:nvSpPr>
          <p:spPr bwMode="auto">
            <a:xfrm rot="10800000">
              <a:off x="1052237" y="789147"/>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13" name="Freeform 21">
              <a:extLst>
                <a:ext uri="{FF2B5EF4-FFF2-40B4-BE49-F238E27FC236}">
                  <a16:creationId xmlns:a16="http://schemas.microsoft.com/office/drawing/2014/main" id="{784B3047-06B0-4C6B-8FFE-484A37DC5BC4}"/>
                </a:ext>
              </a:extLst>
            </p:cNvPr>
            <p:cNvSpPr>
              <a:spLocks/>
            </p:cNvSpPr>
            <p:nvPr/>
          </p:nvSpPr>
          <p:spPr bwMode="auto">
            <a:xfrm rot="10800000">
              <a:off x="728970" y="789147"/>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14" name="Freeform 22">
              <a:extLst>
                <a:ext uri="{FF2B5EF4-FFF2-40B4-BE49-F238E27FC236}">
                  <a16:creationId xmlns:a16="http://schemas.microsoft.com/office/drawing/2014/main" id="{A345E2DB-1BC7-442A-BDC0-D79B9391DBB7}"/>
                </a:ext>
              </a:extLst>
            </p:cNvPr>
            <p:cNvSpPr>
              <a:spLocks/>
            </p:cNvSpPr>
            <p:nvPr/>
          </p:nvSpPr>
          <p:spPr bwMode="auto">
            <a:xfrm rot="10800000">
              <a:off x="406684" y="789147"/>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15" name="Freeform 23">
              <a:extLst>
                <a:ext uri="{FF2B5EF4-FFF2-40B4-BE49-F238E27FC236}">
                  <a16:creationId xmlns:a16="http://schemas.microsoft.com/office/drawing/2014/main" id="{690462CE-6F88-4952-8189-485053CCB3B3}"/>
                </a:ext>
              </a:extLst>
            </p:cNvPr>
            <p:cNvSpPr>
              <a:spLocks/>
            </p:cNvSpPr>
            <p:nvPr/>
          </p:nvSpPr>
          <p:spPr bwMode="auto">
            <a:xfrm rot="10800000">
              <a:off x="84399" y="789147"/>
              <a:ext cx="96293" cy="99240"/>
            </a:xfrm>
            <a:custGeom>
              <a:avLst/>
              <a:gdLst>
                <a:gd name="T0" fmla="*/ 0 w 98"/>
                <a:gd name="T1" fmla="*/ 72 h 101"/>
                <a:gd name="T2" fmla="*/ 29 w 98"/>
                <a:gd name="T3" fmla="*/ 101 h 101"/>
                <a:gd name="T4" fmla="*/ 98 w 98"/>
                <a:gd name="T5" fmla="*/ 29 h 101"/>
                <a:gd name="T6" fmla="*/ 69 w 98"/>
                <a:gd name="T7" fmla="*/ 0 h 101"/>
                <a:gd name="T8" fmla="*/ 0 w 98"/>
                <a:gd name="T9" fmla="*/ 72 h 101"/>
              </a:gdLst>
              <a:ahLst/>
              <a:cxnLst>
                <a:cxn ang="0">
                  <a:pos x="T0" y="T1"/>
                </a:cxn>
                <a:cxn ang="0">
                  <a:pos x="T2" y="T3"/>
                </a:cxn>
                <a:cxn ang="0">
                  <a:pos x="T4" y="T5"/>
                </a:cxn>
                <a:cxn ang="0">
                  <a:pos x="T6" y="T7"/>
                </a:cxn>
                <a:cxn ang="0">
                  <a:pos x="T8" y="T9"/>
                </a:cxn>
              </a:cxnLst>
              <a:rect l="0" t="0" r="r" b="b"/>
              <a:pathLst>
                <a:path w="98" h="101">
                  <a:moveTo>
                    <a:pt x="0" y="72"/>
                  </a:moveTo>
                  <a:lnTo>
                    <a:pt x="29" y="101"/>
                  </a:lnTo>
                  <a:lnTo>
                    <a:pt x="98" y="29"/>
                  </a:lnTo>
                  <a:lnTo>
                    <a:pt x="69"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16" name="Freeform 32">
              <a:extLst>
                <a:ext uri="{FF2B5EF4-FFF2-40B4-BE49-F238E27FC236}">
                  <a16:creationId xmlns:a16="http://schemas.microsoft.com/office/drawing/2014/main" id="{502CF3FE-5F4C-4ED9-9CEC-B97A697693DD}"/>
                </a:ext>
              </a:extLst>
            </p:cNvPr>
            <p:cNvSpPr>
              <a:spLocks/>
            </p:cNvSpPr>
            <p:nvPr/>
          </p:nvSpPr>
          <p:spPr bwMode="auto">
            <a:xfrm rot="10800000">
              <a:off x="2664646" y="12787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17" name="Freeform 33">
              <a:extLst>
                <a:ext uri="{FF2B5EF4-FFF2-40B4-BE49-F238E27FC236}">
                  <a16:creationId xmlns:a16="http://schemas.microsoft.com/office/drawing/2014/main" id="{983881EB-E8B0-4700-B8D3-C5E91CC1035C}"/>
                </a:ext>
              </a:extLst>
            </p:cNvPr>
            <p:cNvSpPr>
              <a:spLocks/>
            </p:cNvSpPr>
            <p:nvPr/>
          </p:nvSpPr>
          <p:spPr bwMode="auto">
            <a:xfrm rot="10800000">
              <a:off x="2342360" y="12787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18" name="Freeform 34">
              <a:extLst>
                <a:ext uri="{FF2B5EF4-FFF2-40B4-BE49-F238E27FC236}">
                  <a16:creationId xmlns:a16="http://schemas.microsoft.com/office/drawing/2014/main" id="{D6CDB00A-3046-4CD3-ADCC-B5C7BCCB27D0}"/>
                </a:ext>
              </a:extLst>
            </p:cNvPr>
            <p:cNvSpPr>
              <a:spLocks/>
            </p:cNvSpPr>
            <p:nvPr/>
          </p:nvSpPr>
          <p:spPr bwMode="auto">
            <a:xfrm rot="10800000">
              <a:off x="2021058" y="127872"/>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19" name="Freeform 35">
              <a:extLst>
                <a:ext uri="{FF2B5EF4-FFF2-40B4-BE49-F238E27FC236}">
                  <a16:creationId xmlns:a16="http://schemas.microsoft.com/office/drawing/2014/main" id="{9330485F-2210-41E5-A898-10D694381F9C}"/>
                </a:ext>
              </a:extLst>
            </p:cNvPr>
            <p:cNvSpPr>
              <a:spLocks/>
            </p:cNvSpPr>
            <p:nvPr/>
          </p:nvSpPr>
          <p:spPr bwMode="auto">
            <a:xfrm rot="10800000">
              <a:off x="1696808" y="12787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20" name="Freeform 36">
              <a:extLst>
                <a:ext uri="{FF2B5EF4-FFF2-40B4-BE49-F238E27FC236}">
                  <a16:creationId xmlns:a16="http://schemas.microsoft.com/office/drawing/2014/main" id="{01B8500D-D7FA-413C-A106-05D167A1D331}"/>
                </a:ext>
              </a:extLst>
            </p:cNvPr>
            <p:cNvSpPr>
              <a:spLocks/>
            </p:cNvSpPr>
            <p:nvPr/>
          </p:nvSpPr>
          <p:spPr bwMode="auto">
            <a:xfrm rot="10800000">
              <a:off x="1374522" y="12787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21" name="Freeform 37">
              <a:extLst>
                <a:ext uri="{FF2B5EF4-FFF2-40B4-BE49-F238E27FC236}">
                  <a16:creationId xmlns:a16="http://schemas.microsoft.com/office/drawing/2014/main" id="{635D3A31-2A36-4994-8044-1CACC917641C}"/>
                </a:ext>
              </a:extLst>
            </p:cNvPr>
            <p:cNvSpPr>
              <a:spLocks/>
            </p:cNvSpPr>
            <p:nvPr/>
          </p:nvSpPr>
          <p:spPr bwMode="auto">
            <a:xfrm rot="10800000">
              <a:off x="1052237" y="127872"/>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22" name="Freeform 38">
              <a:extLst>
                <a:ext uri="{FF2B5EF4-FFF2-40B4-BE49-F238E27FC236}">
                  <a16:creationId xmlns:a16="http://schemas.microsoft.com/office/drawing/2014/main" id="{2166D5AC-2EAB-4056-9638-94BA5FF2EF9B}"/>
                </a:ext>
              </a:extLst>
            </p:cNvPr>
            <p:cNvSpPr>
              <a:spLocks/>
            </p:cNvSpPr>
            <p:nvPr/>
          </p:nvSpPr>
          <p:spPr bwMode="auto">
            <a:xfrm rot="10800000">
              <a:off x="728970" y="127872"/>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23" name="Freeform 39">
              <a:extLst>
                <a:ext uri="{FF2B5EF4-FFF2-40B4-BE49-F238E27FC236}">
                  <a16:creationId xmlns:a16="http://schemas.microsoft.com/office/drawing/2014/main" id="{210823C5-8689-4700-98A3-C44D8C6D73F9}"/>
                </a:ext>
              </a:extLst>
            </p:cNvPr>
            <p:cNvSpPr>
              <a:spLocks/>
            </p:cNvSpPr>
            <p:nvPr/>
          </p:nvSpPr>
          <p:spPr bwMode="auto">
            <a:xfrm rot="10800000">
              <a:off x="406684" y="127872"/>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24" name="Freeform 40">
              <a:extLst>
                <a:ext uri="{FF2B5EF4-FFF2-40B4-BE49-F238E27FC236}">
                  <a16:creationId xmlns:a16="http://schemas.microsoft.com/office/drawing/2014/main" id="{E93C6477-F2D0-4DB4-90E5-BCEF759BCACB}"/>
                </a:ext>
              </a:extLst>
            </p:cNvPr>
            <p:cNvSpPr>
              <a:spLocks/>
            </p:cNvSpPr>
            <p:nvPr/>
          </p:nvSpPr>
          <p:spPr bwMode="auto">
            <a:xfrm rot="10800000">
              <a:off x="84399" y="127872"/>
              <a:ext cx="96293" cy="98258"/>
            </a:xfrm>
            <a:custGeom>
              <a:avLst/>
              <a:gdLst>
                <a:gd name="T0" fmla="*/ 0 w 98"/>
                <a:gd name="T1" fmla="*/ 69 h 100"/>
                <a:gd name="T2" fmla="*/ 29 w 98"/>
                <a:gd name="T3" fmla="*/ 100 h 100"/>
                <a:gd name="T4" fmla="*/ 98 w 98"/>
                <a:gd name="T5" fmla="*/ 28 h 100"/>
                <a:gd name="T6" fmla="*/ 69 w 98"/>
                <a:gd name="T7" fmla="*/ 0 h 100"/>
                <a:gd name="T8" fmla="*/ 0 w 98"/>
                <a:gd name="T9" fmla="*/ 69 h 100"/>
              </a:gdLst>
              <a:ahLst/>
              <a:cxnLst>
                <a:cxn ang="0">
                  <a:pos x="T0" y="T1"/>
                </a:cxn>
                <a:cxn ang="0">
                  <a:pos x="T2" y="T3"/>
                </a:cxn>
                <a:cxn ang="0">
                  <a:pos x="T4" y="T5"/>
                </a:cxn>
                <a:cxn ang="0">
                  <a:pos x="T6" y="T7"/>
                </a:cxn>
                <a:cxn ang="0">
                  <a:pos x="T8" y="T9"/>
                </a:cxn>
              </a:cxnLst>
              <a:rect l="0" t="0" r="r" b="b"/>
              <a:pathLst>
                <a:path w="98" h="100">
                  <a:moveTo>
                    <a:pt x="0" y="69"/>
                  </a:moveTo>
                  <a:lnTo>
                    <a:pt x="29" y="100"/>
                  </a:lnTo>
                  <a:lnTo>
                    <a:pt x="98" y="28"/>
                  </a:lnTo>
                  <a:lnTo>
                    <a:pt x="69"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25" name="Freeform 49">
              <a:extLst>
                <a:ext uri="{FF2B5EF4-FFF2-40B4-BE49-F238E27FC236}">
                  <a16:creationId xmlns:a16="http://schemas.microsoft.com/office/drawing/2014/main" id="{0CF30831-D79B-4903-B0EB-EABD0F9D1110}"/>
                </a:ext>
              </a:extLst>
            </p:cNvPr>
            <p:cNvSpPr>
              <a:spLocks/>
            </p:cNvSpPr>
            <p:nvPr/>
          </p:nvSpPr>
          <p:spPr bwMode="auto">
            <a:xfrm rot="10800000">
              <a:off x="2664646" y="45900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26" name="Freeform 50">
              <a:extLst>
                <a:ext uri="{FF2B5EF4-FFF2-40B4-BE49-F238E27FC236}">
                  <a16:creationId xmlns:a16="http://schemas.microsoft.com/office/drawing/2014/main" id="{DBBE0C70-4F9F-456A-B8FF-8B96FBDAF089}"/>
                </a:ext>
              </a:extLst>
            </p:cNvPr>
            <p:cNvSpPr>
              <a:spLocks/>
            </p:cNvSpPr>
            <p:nvPr/>
          </p:nvSpPr>
          <p:spPr bwMode="auto">
            <a:xfrm rot="10800000">
              <a:off x="2342360" y="45900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27" name="Freeform 51">
              <a:extLst>
                <a:ext uri="{FF2B5EF4-FFF2-40B4-BE49-F238E27FC236}">
                  <a16:creationId xmlns:a16="http://schemas.microsoft.com/office/drawing/2014/main" id="{3074E4D1-A20A-41EA-B154-5AE96325A47E}"/>
                </a:ext>
              </a:extLst>
            </p:cNvPr>
            <p:cNvSpPr>
              <a:spLocks/>
            </p:cNvSpPr>
            <p:nvPr/>
          </p:nvSpPr>
          <p:spPr bwMode="auto">
            <a:xfrm rot="10800000">
              <a:off x="2021058" y="459001"/>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28" name="Freeform 52">
              <a:extLst>
                <a:ext uri="{FF2B5EF4-FFF2-40B4-BE49-F238E27FC236}">
                  <a16:creationId xmlns:a16="http://schemas.microsoft.com/office/drawing/2014/main" id="{37855A90-4511-48C3-8985-E58DD1D27FF5}"/>
                </a:ext>
              </a:extLst>
            </p:cNvPr>
            <p:cNvSpPr>
              <a:spLocks/>
            </p:cNvSpPr>
            <p:nvPr/>
          </p:nvSpPr>
          <p:spPr bwMode="auto">
            <a:xfrm rot="10800000">
              <a:off x="1696808" y="45900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29" name="Freeform 53">
              <a:extLst>
                <a:ext uri="{FF2B5EF4-FFF2-40B4-BE49-F238E27FC236}">
                  <a16:creationId xmlns:a16="http://schemas.microsoft.com/office/drawing/2014/main" id="{6387EA94-43F5-4C8E-9BA3-F7DC3D936927}"/>
                </a:ext>
              </a:extLst>
            </p:cNvPr>
            <p:cNvSpPr>
              <a:spLocks/>
            </p:cNvSpPr>
            <p:nvPr/>
          </p:nvSpPr>
          <p:spPr bwMode="auto">
            <a:xfrm rot="10800000">
              <a:off x="1374522" y="45900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30" name="Freeform 54">
              <a:extLst>
                <a:ext uri="{FF2B5EF4-FFF2-40B4-BE49-F238E27FC236}">
                  <a16:creationId xmlns:a16="http://schemas.microsoft.com/office/drawing/2014/main" id="{A53EDF08-00A3-46CC-B305-1902908B4B9B}"/>
                </a:ext>
              </a:extLst>
            </p:cNvPr>
            <p:cNvSpPr>
              <a:spLocks/>
            </p:cNvSpPr>
            <p:nvPr/>
          </p:nvSpPr>
          <p:spPr bwMode="auto">
            <a:xfrm rot="10800000">
              <a:off x="1052237" y="459001"/>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31" name="Freeform 55">
              <a:extLst>
                <a:ext uri="{FF2B5EF4-FFF2-40B4-BE49-F238E27FC236}">
                  <a16:creationId xmlns:a16="http://schemas.microsoft.com/office/drawing/2014/main" id="{8E9172D6-5C39-49B3-8047-6A8B23D45B4B}"/>
                </a:ext>
              </a:extLst>
            </p:cNvPr>
            <p:cNvSpPr>
              <a:spLocks/>
            </p:cNvSpPr>
            <p:nvPr/>
          </p:nvSpPr>
          <p:spPr bwMode="auto">
            <a:xfrm rot="10800000">
              <a:off x="728970" y="459001"/>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32" name="Freeform 56">
              <a:extLst>
                <a:ext uri="{FF2B5EF4-FFF2-40B4-BE49-F238E27FC236}">
                  <a16:creationId xmlns:a16="http://schemas.microsoft.com/office/drawing/2014/main" id="{48D69ABC-D9ED-49F0-AF08-7241F6632575}"/>
                </a:ext>
              </a:extLst>
            </p:cNvPr>
            <p:cNvSpPr>
              <a:spLocks/>
            </p:cNvSpPr>
            <p:nvPr/>
          </p:nvSpPr>
          <p:spPr bwMode="auto">
            <a:xfrm rot="10800000">
              <a:off x="406684" y="459001"/>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33" name="Freeform 57">
              <a:extLst>
                <a:ext uri="{FF2B5EF4-FFF2-40B4-BE49-F238E27FC236}">
                  <a16:creationId xmlns:a16="http://schemas.microsoft.com/office/drawing/2014/main" id="{58DC85D7-186B-4DCC-94A0-FFE9F1AFDE24}"/>
                </a:ext>
              </a:extLst>
            </p:cNvPr>
            <p:cNvSpPr>
              <a:spLocks/>
            </p:cNvSpPr>
            <p:nvPr/>
          </p:nvSpPr>
          <p:spPr bwMode="auto">
            <a:xfrm rot="10800000">
              <a:off x="84399" y="459001"/>
              <a:ext cx="96293" cy="98258"/>
            </a:xfrm>
            <a:custGeom>
              <a:avLst/>
              <a:gdLst>
                <a:gd name="T0" fmla="*/ 0 w 98"/>
                <a:gd name="T1" fmla="*/ 72 h 100"/>
                <a:gd name="T2" fmla="*/ 29 w 98"/>
                <a:gd name="T3" fmla="*/ 100 h 100"/>
                <a:gd name="T4" fmla="*/ 98 w 98"/>
                <a:gd name="T5" fmla="*/ 29 h 100"/>
                <a:gd name="T6" fmla="*/ 69 w 98"/>
                <a:gd name="T7" fmla="*/ 0 h 100"/>
                <a:gd name="T8" fmla="*/ 0 w 98"/>
                <a:gd name="T9" fmla="*/ 72 h 100"/>
              </a:gdLst>
              <a:ahLst/>
              <a:cxnLst>
                <a:cxn ang="0">
                  <a:pos x="T0" y="T1"/>
                </a:cxn>
                <a:cxn ang="0">
                  <a:pos x="T2" y="T3"/>
                </a:cxn>
                <a:cxn ang="0">
                  <a:pos x="T4" y="T5"/>
                </a:cxn>
                <a:cxn ang="0">
                  <a:pos x="T6" y="T7"/>
                </a:cxn>
                <a:cxn ang="0">
                  <a:pos x="T8" y="T9"/>
                </a:cxn>
              </a:cxnLst>
              <a:rect l="0" t="0" r="r" b="b"/>
              <a:pathLst>
                <a:path w="98" h="100">
                  <a:moveTo>
                    <a:pt x="0" y="72"/>
                  </a:moveTo>
                  <a:lnTo>
                    <a:pt x="29" y="100"/>
                  </a:lnTo>
                  <a:lnTo>
                    <a:pt x="98" y="29"/>
                  </a:lnTo>
                  <a:lnTo>
                    <a:pt x="69"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34" name="Freeform 15">
              <a:extLst>
                <a:ext uri="{FF2B5EF4-FFF2-40B4-BE49-F238E27FC236}">
                  <a16:creationId xmlns:a16="http://schemas.microsoft.com/office/drawing/2014/main" id="{4597AAC5-281C-4D35-9BE5-E25B6329B16A}"/>
                </a:ext>
              </a:extLst>
            </p:cNvPr>
            <p:cNvSpPr>
              <a:spLocks/>
            </p:cNvSpPr>
            <p:nvPr/>
          </p:nvSpPr>
          <p:spPr bwMode="auto">
            <a:xfrm rot="10800000">
              <a:off x="5241807" y="789147"/>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35" name="Freeform 16">
              <a:extLst>
                <a:ext uri="{FF2B5EF4-FFF2-40B4-BE49-F238E27FC236}">
                  <a16:creationId xmlns:a16="http://schemas.microsoft.com/office/drawing/2014/main" id="{72F3C676-4B93-460D-9D43-6B31192AAD31}"/>
                </a:ext>
              </a:extLst>
            </p:cNvPr>
            <p:cNvSpPr>
              <a:spLocks/>
            </p:cNvSpPr>
            <p:nvPr/>
          </p:nvSpPr>
          <p:spPr bwMode="auto">
            <a:xfrm rot="10800000">
              <a:off x="4919521" y="78914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36" name="Freeform 17">
              <a:extLst>
                <a:ext uri="{FF2B5EF4-FFF2-40B4-BE49-F238E27FC236}">
                  <a16:creationId xmlns:a16="http://schemas.microsoft.com/office/drawing/2014/main" id="{4FD54FE4-1A4F-4C13-B499-7EE4A09AC563}"/>
                </a:ext>
              </a:extLst>
            </p:cNvPr>
            <p:cNvSpPr>
              <a:spLocks/>
            </p:cNvSpPr>
            <p:nvPr/>
          </p:nvSpPr>
          <p:spPr bwMode="auto">
            <a:xfrm rot="10800000">
              <a:off x="4598219" y="789147"/>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37" name="Freeform 18">
              <a:extLst>
                <a:ext uri="{FF2B5EF4-FFF2-40B4-BE49-F238E27FC236}">
                  <a16:creationId xmlns:a16="http://schemas.microsoft.com/office/drawing/2014/main" id="{933DBD94-5BB5-4EBF-A8CD-57A3F6D54894}"/>
                </a:ext>
              </a:extLst>
            </p:cNvPr>
            <p:cNvSpPr>
              <a:spLocks/>
            </p:cNvSpPr>
            <p:nvPr/>
          </p:nvSpPr>
          <p:spPr bwMode="auto">
            <a:xfrm rot="10800000">
              <a:off x="4273969" y="789147"/>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38" name="Freeform 19">
              <a:extLst>
                <a:ext uri="{FF2B5EF4-FFF2-40B4-BE49-F238E27FC236}">
                  <a16:creationId xmlns:a16="http://schemas.microsoft.com/office/drawing/2014/main" id="{CFACE46D-3269-47B7-B5DC-A58BD5FF839A}"/>
                </a:ext>
              </a:extLst>
            </p:cNvPr>
            <p:cNvSpPr>
              <a:spLocks/>
            </p:cNvSpPr>
            <p:nvPr/>
          </p:nvSpPr>
          <p:spPr bwMode="auto">
            <a:xfrm rot="10800000">
              <a:off x="3951683" y="78914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39" name="Freeform 20">
              <a:extLst>
                <a:ext uri="{FF2B5EF4-FFF2-40B4-BE49-F238E27FC236}">
                  <a16:creationId xmlns:a16="http://schemas.microsoft.com/office/drawing/2014/main" id="{962759F6-35EF-4B69-900D-A447DB7B55D9}"/>
                </a:ext>
              </a:extLst>
            </p:cNvPr>
            <p:cNvSpPr>
              <a:spLocks/>
            </p:cNvSpPr>
            <p:nvPr/>
          </p:nvSpPr>
          <p:spPr bwMode="auto">
            <a:xfrm rot="10800000">
              <a:off x="3629398" y="789147"/>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40" name="Freeform 21">
              <a:extLst>
                <a:ext uri="{FF2B5EF4-FFF2-40B4-BE49-F238E27FC236}">
                  <a16:creationId xmlns:a16="http://schemas.microsoft.com/office/drawing/2014/main" id="{F97403A7-0BC6-4690-AC89-52779D0A25EB}"/>
                </a:ext>
              </a:extLst>
            </p:cNvPr>
            <p:cNvSpPr>
              <a:spLocks/>
            </p:cNvSpPr>
            <p:nvPr/>
          </p:nvSpPr>
          <p:spPr bwMode="auto">
            <a:xfrm rot="10800000">
              <a:off x="3306131" y="789147"/>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41" name="Freeform 22">
              <a:extLst>
                <a:ext uri="{FF2B5EF4-FFF2-40B4-BE49-F238E27FC236}">
                  <a16:creationId xmlns:a16="http://schemas.microsoft.com/office/drawing/2014/main" id="{F1BE32E3-5413-4FAE-9278-DB38599B96E9}"/>
                </a:ext>
              </a:extLst>
            </p:cNvPr>
            <p:cNvSpPr>
              <a:spLocks/>
            </p:cNvSpPr>
            <p:nvPr/>
          </p:nvSpPr>
          <p:spPr bwMode="auto">
            <a:xfrm rot="10800000">
              <a:off x="2983845" y="789147"/>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42" name="Freeform 32">
              <a:extLst>
                <a:ext uri="{FF2B5EF4-FFF2-40B4-BE49-F238E27FC236}">
                  <a16:creationId xmlns:a16="http://schemas.microsoft.com/office/drawing/2014/main" id="{A451A17D-4ED3-4FBB-A419-C5C06E717B69}"/>
                </a:ext>
              </a:extLst>
            </p:cNvPr>
            <p:cNvSpPr>
              <a:spLocks/>
            </p:cNvSpPr>
            <p:nvPr/>
          </p:nvSpPr>
          <p:spPr bwMode="auto">
            <a:xfrm rot="10800000">
              <a:off x="5241807" y="12787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43" name="Freeform 33">
              <a:extLst>
                <a:ext uri="{FF2B5EF4-FFF2-40B4-BE49-F238E27FC236}">
                  <a16:creationId xmlns:a16="http://schemas.microsoft.com/office/drawing/2014/main" id="{BAD1083E-70E2-4684-89DC-D81505188BCC}"/>
                </a:ext>
              </a:extLst>
            </p:cNvPr>
            <p:cNvSpPr>
              <a:spLocks/>
            </p:cNvSpPr>
            <p:nvPr/>
          </p:nvSpPr>
          <p:spPr bwMode="auto">
            <a:xfrm rot="10800000">
              <a:off x="4919521" y="12787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44" name="Freeform 34">
              <a:extLst>
                <a:ext uri="{FF2B5EF4-FFF2-40B4-BE49-F238E27FC236}">
                  <a16:creationId xmlns:a16="http://schemas.microsoft.com/office/drawing/2014/main" id="{8B7641CF-03E8-4E8A-B144-A4019D3B56B6}"/>
                </a:ext>
              </a:extLst>
            </p:cNvPr>
            <p:cNvSpPr>
              <a:spLocks/>
            </p:cNvSpPr>
            <p:nvPr/>
          </p:nvSpPr>
          <p:spPr bwMode="auto">
            <a:xfrm rot="10800000">
              <a:off x="4598219" y="127872"/>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45" name="Freeform 35">
              <a:extLst>
                <a:ext uri="{FF2B5EF4-FFF2-40B4-BE49-F238E27FC236}">
                  <a16:creationId xmlns:a16="http://schemas.microsoft.com/office/drawing/2014/main" id="{30F1EF3E-8CEC-48CA-9A7B-92CE6EDF5E6F}"/>
                </a:ext>
              </a:extLst>
            </p:cNvPr>
            <p:cNvSpPr>
              <a:spLocks/>
            </p:cNvSpPr>
            <p:nvPr/>
          </p:nvSpPr>
          <p:spPr bwMode="auto">
            <a:xfrm rot="10800000">
              <a:off x="4273969" y="12787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46" name="Freeform 36">
              <a:extLst>
                <a:ext uri="{FF2B5EF4-FFF2-40B4-BE49-F238E27FC236}">
                  <a16:creationId xmlns:a16="http://schemas.microsoft.com/office/drawing/2014/main" id="{246EFB55-99DC-4B85-8887-7F4F2B0D6FF7}"/>
                </a:ext>
              </a:extLst>
            </p:cNvPr>
            <p:cNvSpPr>
              <a:spLocks/>
            </p:cNvSpPr>
            <p:nvPr/>
          </p:nvSpPr>
          <p:spPr bwMode="auto">
            <a:xfrm rot="10800000">
              <a:off x="3951683" y="12787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47" name="Freeform 37">
              <a:extLst>
                <a:ext uri="{FF2B5EF4-FFF2-40B4-BE49-F238E27FC236}">
                  <a16:creationId xmlns:a16="http://schemas.microsoft.com/office/drawing/2014/main" id="{CF81CA8E-6EE5-4745-B35C-38E87AE8F100}"/>
                </a:ext>
              </a:extLst>
            </p:cNvPr>
            <p:cNvSpPr>
              <a:spLocks/>
            </p:cNvSpPr>
            <p:nvPr/>
          </p:nvSpPr>
          <p:spPr bwMode="auto">
            <a:xfrm rot="10800000">
              <a:off x="3629398" y="127872"/>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48" name="Freeform 38">
              <a:extLst>
                <a:ext uri="{FF2B5EF4-FFF2-40B4-BE49-F238E27FC236}">
                  <a16:creationId xmlns:a16="http://schemas.microsoft.com/office/drawing/2014/main" id="{F5EB291F-A15F-413B-A1D3-6442AEE5E3EE}"/>
                </a:ext>
              </a:extLst>
            </p:cNvPr>
            <p:cNvSpPr>
              <a:spLocks/>
            </p:cNvSpPr>
            <p:nvPr/>
          </p:nvSpPr>
          <p:spPr bwMode="auto">
            <a:xfrm rot="10800000">
              <a:off x="3306131" y="127872"/>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49" name="Freeform 39">
              <a:extLst>
                <a:ext uri="{FF2B5EF4-FFF2-40B4-BE49-F238E27FC236}">
                  <a16:creationId xmlns:a16="http://schemas.microsoft.com/office/drawing/2014/main" id="{36DD9EB0-D92E-41A0-AF15-BD1C4A51C137}"/>
                </a:ext>
              </a:extLst>
            </p:cNvPr>
            <p:cNvSpPr>
              <a:spLocks/>
            </p:cNvSpPr>
            <p:nvPr/>
          </p:nvSpPr>
          <p:spPr bwMode="auto">
            <a:xfrm rot="10800000">
              <a:off x="2983845" y="127872"/>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50" name="Freeform 49">
              <a:extLst>
                <a:ext uri="{FF2B5EF4-FFF2-40B4-BE49-F238E27FC236}">
                  <a16:creationId xmlns:a16="http://schemas.microsoft.com/office/drawing/2014/main" id="{3F784581-BA72-4F2E-AAE5-D453BD1557E5}"/>
                </a:ext>
              </a:extLst>
            </p:cNvPr>
            <p:cNvSpPr>
              <a:spLocks/>
            </p:cNvSpPr>
            <p:nvPr/>
          </p:nvSpPr>
          <p:spPr bwMode="auto">
            <a:xfrm rot="10800000">
              <a:off x="5241807" y="45900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51" name="Freeform 50">
              <a:extLst>
                <a:ext uri="{FF2B5EF4-FFF2-40B4-BE49-F238E27FC236}">
                  <a16:creationId xmlns:a16="http://schemas.microsoft.com/office/drawing/2014/main" id="{197EE06D-196B-409C-94C1-895A9B2D671E}"/>
                </a:ext>
              </a:extLst>
            </p:cNvPr>
            <p:cNvSpPr>
              <a:spLocks/>
            </p:cNvSpPr>
            <p:nvPr/>
          </p:nvSpPr>
          <p:spPr bwMode="auto">
            <a:xfrm rot="10800000">
              <a:off x="4919521" y="45900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52" name="Freeform 51">
              <a:extLst>
                <a:ext uri="{FF2B5EF4-FFF2-40B4-BE49-F238E27FC236}">
                  <a16:creationId xmlns:a16="http://schemas.microsoft.com/office/drawing/2014/main" id="{8BC4E0A2-71A2-4400-A8A7-523E7519B116}"/>
                </a:ext>
              </a:extLst>
            </p:cNvPr>
            <p:cNvSpPr>
              <a:spLocks/>
            </p:cNvSpPr>
            <p:nvPr/>
          </p:nvSpPr>
          <p:spPr bwMode="auto">
            <a:xfrm rot="10800000">
              <a:off x="4598219" y="459001"/>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53" name="Freeform 52">
              <a:extLst>
                <a:ext uri="{FF2B5EF4-FFF2-40B4-BE49-F238E27FC236}">
                  <a16:creationId xmlns:a16="http://schemas.microsoft.com/office/drawing/2014/main" id="{7E085CAA-1759-4B0E-8A05-786E6FE13B7D}"/>
                </a:ext>
              </a:extLst>
            </p:cNvPr>
            <p:cNvSpPr>
              <a:spLocks/>
            </p:cNvSpPr>
            <p:nvPr/>
          </p:nvSpPr>
          <p:spPr bwMode="auto">
            <a:xfrm rot="10800000">
              <a:off x="4273969" y="45900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54" name="Freeform 53">
              <a:extLst>
                <a:ext uri="{FF2B5EF4-FFF2-40B4-BE49-F238E27FC236}">
                  <a16:creationId xmlns:a16="http://schemas.microsoft.com/office/drawing/2014/main" id="{7D3F341B-F83E-4B82-8530-396C3FDAF605}"/>
                </a:ext>
              </a:extLst>
            </p:cNvPr>
            <p:cNvSpPr>
              <a:spLocks/>
            </p:cNvSpPr>
            <p:nvPr/>
          </p:nvSpPr>
          <p:spPr bwMode="auto">
            <a:xfrm rot="10800000">
              <a:off x="3951683" y="45900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55" name="Freeform 54">
              <a:extLst>
                <a:ext uri="{FF2B5EF4-FFF2-40B4-BE49-F238E27FC236}">
                  <a16:creationId xmlns:a16="http://schemas.microsoft.com/office/drawing/2014/main" id="{39A03EAF-3D6F-4FE3-86A2-DE7E2FF402C4}"/>
                </a:ext>
              </a:extLst>
            </p:cNvPr>
            <p:cNvSpPr>
              <a:spLocks/>
            </p:cNvSpPr>
            <p:nvPr/>
          </p:nvSpPr>
          <p:spPr bwMode="auto">
            <a:xfrm rot="10800000">
              <a:off x="3629398" y="459001"/>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56" name="Freeform 55">
              <a:extLst>
                <a:ext uri="{FF2B5EF4-FFF2-40B4-BE49-F238E27FC236}">
                  <a16:creationId xmlns:a16="http://schemas.microsoft.com/office/drawing/2014/main" id="{19405B69-433A-4E3A-864D-097E3600635F}"/>
                </a:ext>
              </a:extLst>
            </p:cNvPr>
            <p:cNvSpPr>
              <a:spLocks/>
            </p:cNvSpPr>
            <p:nvPr/>
          </p:nvSpPr>
          <p:spPr bwMode="auto">
            <a:xfrm rot="10800000">
              <a:off x="3306131" y="459001"/>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57" name="Freeform 56">
              <a:extLst>
                <a:ext uri="{FF2B5EF4-FFF2-40B4-BE49-F238E27FC236}">
                  <a16:creationId xmlns:a16="http://schemas.microsoft.com/office/drawing/2014/main" id="{DE491851-3D69-4910-BEE8-20BA28820912}"/>
                </a:ext>
              </a:extLst>
            </p:cNvPr>
            <p:cNvSpPr>
              <a:spLocks/>
            </p:cNvSpPr>
            <p:nvPr/>
          </p:nvSpPr>
          <p:spPr bwMode="auto">
            <a:xfrm rot="10800000">
              <a:off x="2983845" y="459001"/>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58" name="Freeform 15">
              <a:extLst>
                <a:ext uri="{FF2B5EF4-FFF2-40B4-BE49-F238E27FC236}">
                  <a16:creationId xmlns:a16="http://schemas.microsoft.com/office/drawing/2014/main" id="{99DE3D8A-DDB1-478B-825D-0E9D68280626}"/>
                </a:ext>
              </a:extLst>
            </p:cNvPr>
            <p:cNvSpPr>
              <a:spLocks/>
            </p:cNvSpPr>
            <p:nvPr/>
          </p:nvSpPr>
          <p:spPr bwMode="auto">
            <a:xfrm rot="10800000">
              <a:off x="7819535" y="789147"/>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59" name="Freeform 16">
              <a:extLst>
                <a:ext uri="{FF2B5EF4-FFF2-40B4-BE49-F238E27FC236}">
                  <a16:creationId xmlns:a16="http://schemas.microsoft.com/office/drawing/2014/main" id="{C2E6F028-F95F-47EA-AAA9-0BED7E17FA82}"/>
                </a:ext>
              </a:extLst>
            </p:cNvPr>
            <p:cNvSpPr>
              <a:spLocks/>
            </p:cNvSpPr>
            <p:nvPr/>
          </p:nvSpPr>
          <p:spPr bwMode="auto">
            <a:xfrm rot="10800000">
              <a:off x="7497249" y="78914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60" name="Freeform 17">
              <a:extLst>
                <a:ext uri="{FF2B5EF4-FFF2-40B4-BE49-F238E27FC236}">
                  <a16:creationId xmlns:a16="http://schemas.microsoft.com/office/drawing/2014/main" id="{74A83D46-2C79-4060-B0F5-4D7552AB6E1A}"/>
                </a:ext>
              </a:extLst>
            </p:cNvPr>
            <p:cNvSpPr>
              <a:spLocks/>
            </p:cNvSpPr>
            <p:nvPr/>
          </p:nvSpPr>
          <p:spPr bwMode="auto">
            <a:xfrm rot="10800000">
              <a:off x="7175947" y="789147"/>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61" name="Freeform 18">
              <a:extLst>
                <a:ext uri="{FF2B5EF4-FFF2-40B4-BE49-F238E27FC236}">
                  <a16:creationId xmlns:a16="http://schemas.microsoft.com/office/drawing/2014/main" id="{EBBBC264-7B2B-41AA-8C3D-9821A98CAE98}"/>
                </a:ext>
              </a:extLst>
            </p:cNvPr>
            <p:cNvSpPr>
              <a:spLocks/>
            </p:cNvSpPr>
            <p:nvPr/>
          </p:nvSpPr>
          <p:spPr bwMode="auto">
            <a:xfrm rot="10800000">
              <a:off x="6851697" y="789147"/>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62" name="Freeform 19">
              <a:extLst>
                <a:ext uri="{FF2B5EF4-FFF2-40B4-BE49-F238E27FC236}">
                  <a16:creationId xmlns:a16="http://schemas.microsoft.com/office/drawing/2014/main" id="{822B1498-0E13-4207-8C9C-B52A75D1DF4F}"/>
                </a:ext>
              </a:extLst>
            </p:cNvPr>
            <p:cNvSpPr>
              <a:spLocks/>
            </p:cNvSpPr>
            <p:nvPr/>
          </p:nvSpPr>
          <p:spPr bwMode="auto">
            <a:xfrm rot="10800000">
              <a:off x="6529411" y="78914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63" name="Freeform 20">
              <a:extLst>
                <a:ext uri="{FF2B5EF4-FFF2-40B4-BE49-F238E27FC236}">
                  <a16:creationId xmlns:a16="http://schemas.microsoft.com/office/drawing/2014/main" id="{41577152-C6E2-4CF8-B769-A0520FE3ABA4}"/>
                </a:ext>
              </a:extLst>
            </p:cNvPr>
            <p:cNvSpPr>
              <a:spLocks/>
            </p:cNvSpPr>
            <p:nvPr/>
          </p:nvSpPr>
          <p:spPr bwMode="auto">
            <a:xfrm rot="10800000">
              <a:off x="6207126" y="789147"/>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64" name="Freeform 21">
              <a:extLst>
                <a:ext uri="{FF2B5EF4-FFF2-40B4-BE49-F238E27FC236}">
                  <a16:creationId xmlns:a16="http://schemas.microsoft.com/office/drawing/2014/main" id="{F8FBEDE5-24D2-4870-BED7-49467BBB51D7}"/>
                </a:ext>
              </a:extLst>
            </p:cNvPr>
            <p:cNvSpPr>
              <a:spLocks/>
            </p:cNvSpPr>
            <p:nvPr/>
          </p:nvSpPr>
          <p:spPr bwMode="auto">
            <a:xfrm rot="10800000">
              <a:off x="5883859" y="789147"/>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65" name="Freeform 22">
              <a:extLst>
                <a:ext uri="{FF2B5EF4-FFF2-40B4-BE49-F238E27FC236}">
                  <a16:creationId xmlns:a16="http://schemas.microsoft.com/office/drawing/2014/main" id="{5202C490-AC86-406E-923A-018F57938AF4}"/>
                </a:ext>
              </a:extLst>
            </p:cNvPr>
            <p:cNvSpPr>
              <a:spLocks/>
            </p:cNvSpPr>
            <p:nvPr/>
          </p:nvSpPr>
          <p:spPr bwMode="auto">
            <a:xfrm rot="10800000">
              <a:off x="5561573" y="789147"/>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66" name="Freeform 32">
              <a:extLst>
                <a:ext uri="{FF2B5EF4-FFF2-40B4-BE49-F238E27FC236}">
                  <a16:creationId xmlns:a16="http://schemas.microsoft.com/office/drawing/2014/main" id="{94CAD9A5-114F-45E2-B6AE-594A83D4813D}"/>
                </a:ext>
              </a:extLst>
            </p:cNvPr>
            <p:cNvSpPr>
              <a:spLocks/>
            </p:cNvSpPr>
            <p:nvPr/>
          </p:nvSpPr>
          <p:spPr bwMode="auto">
            <a:xfrm rot="10800000">
              <a:off x="7819535" y="12787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67" name="Freeform 33">
              <a:extLst>
                <a:ext uri="{FF2B5EF4-FFF2-40B4-BE49-F238E27FC236}">
                  <a16:creationId xmlns:a16="http://schemas.microsoft.com/office/drawing/2014/main" id="{3BFE650E-837D-444B-97F6-4671A3443CBB}"/>
                </a:ext>
              </a:extLst>
            </p:cNvPr>
            <p:cNvSpPr>
              <a:spLocks/>
            </p:cNvSpPr>
            <p:nvPr/>
          </p:nvSpPr>
          <p:spPr bwMode="auto">
            <a:xfrm rot="10800000">
              <a:off x="7497249" y="12787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68" name="Freeform 34">
              <a:extLst>
                <a:ext uri="{FF2B5EF4-FFF2-40B4-BE49-F238E27FC236}">
                  <a16:creationId xmlns:a16="http://schemas.microsoft.com/office/drawing/2014/main" id="{21DF6EFA-25BA-4C48-BB41-CE8436935445}"/>
                </a:ext>
              </a:extLst>
            </p:cNvPr>
            <p:cNvSpPr>
              <a:spLocks/>
            </p:cNvSpPr>
            <p:nvPr/>
          </p:nvSpPr>
          <p:spPr bwMode="auto">
            <a:xfrm rot="10800000">
              <a:off x="7175947" y="127872"/>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69" name="Freeform 35">
              <a:extLst>
                <a:ext uri="{FF2B5EF4-FFF2-40B4-BE49-F238E27FC236}">
                  <a16:creationId xmlns:a16="http://schemas.microsoft.com/office/drawing/2014/main" id="{DB02EBF5-E8C8-43BD-875B-527CF226D0FF}"/>
                </a:ext>
              </a:extLst>
            </p:cNvPr>
            <p:cNvSpPr>
              <a:spLocks/>
            </p:cNvSpPr>
            <p:nvPr/>
          </p:nvSpPr>
          <p:spPr bwMode="auto">
            <a:xfrm rot="10800000">
              <a:off x="6851697" y="12787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70" name="Freeform 36">
              <a:extLst>
                <a:ext uri="{FF2B5EF4-FFF2-40B4-BE49-F238E27FC236}">
                  <a16:creationId xmlns:a16="http://schemas.microsoft.com/office/drawing/2014/main" id="{43581E68-AD02-41D7-8EDE-0FE601FA7527}"/>
                </a:ext>
              </a:extLst>
            </p:cNvPr>
            <p:cNvSpPr>
              <a:spLocks/>
            </p:cNvSpPr>
            <p:nvPr/>
          </p:nvSpPr>
          <p:spPr bwMode="auto">
            <a:xfrm rot="10800000">
              <a:off x="6529411" y="12787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71" name="Freeform 37">
              <a:extLst>
                <a:ext uri="{FF2B5EF4-FFF2-40B4-BE49-F238E27FC236}">
                  <a16:creationId xmlns:a16="http://schemas.microsoft.com/office/drawing/2014/main" id="{C25AA851-3417-42A9-861F-B3837F1DF68F}"/>
                </a:ext>
              </a:extLst>
            </p:cNvPr>
            <p:cNvSpPr>
              <a:spLocks/>
            </p:cNvSpPr>
            <p:nvPr/>
          </p:nvSpPr>
          <p:spPr bwMode="auto">
            <a:xfrm rot="10800000">
              <a:off x="6207126" y="127872"/>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72" name="Freeform 38">
              <a:extLst>
                <a:ext uri="{FF2B5EF4-FFF2-40B4-BE49-F238E27FC236}">
                  <a16:creationId xmlns:a16="http://schemas.microsoft.com/office/drawing/2014/main" id="{C3D559E4-0A4B-4B12-AD98-57569ABF7714}"/>
                </a:ext>
              </a:extLst>
            </p:cNvPr>
            <p:cNvSpPr>
              <a:spLocks/>
            </p:cNvSpPr>
            <p:nvPr/>
          </p:nvSpPr>
          <p:spPr bwMode="auto">
            <a:xfrm rot="10800000">
              <a:off x="5883859" y="127872"/>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73" name="Freeform 39">
              <a:extLst>
                <a:ext uri="{FF2B5EF4-FFF2-40B4-BE49-F238E27FC236}">
                  <a16:creationId xmlns:a16="http://schemas.microsoft.com/office/drawing/2014/main" id="{E43F4413-965B-42CC-A62E-23A4136AEF40}"/>
                </a:ext>
              </a:extLst>
            </p:cNvPr>
            <p:cNvSpPr>
              <a:spLocks/>
            </p:cNvSpPr>
            <p:nvPr/>
          </p:nvSpPr>
          <p:spPr bwMode="auto">
            <a:xfrm rot="10800000">
              <a:off x="5561573" y="127872"/>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74" name="Freeform 49">
              <a:extLst>
                <a:ext uri="{FF2B5EF4-FFF2-40B4-BE49-F238E27FC236}">
                  <a16:creationId xmlns:a16="http://schemas.microsoft.com/office/drawing/2014/main" id="{544960F7-F17F-4568-938A-C8EEB709E50B}"/>
                </a:ext>
              </a:extLst>
            </p:cNvPr>
            <p:cNvSpPr>
              <a:spLocks/>
            </p:cNvSpPr>
            <p:nvPr/>
          </p:nvSpPr>
          <p:spPr bwMode="auto">
            <a:xfrm rot="10800000">
              <a:off x="7819535" y="45900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75" name="Freeform 50">
              <a:extLst>
                <a:ext uri="{FF2B5EF4-FFF2-40B4-BE49-F238E27FC236}">
                  <a16:creationId xmlns:a16="http://schemas.microsoft.com/office/drawing/2014/main" id="{6D732C4F-FB46-4B13-86FC-8DAF8DE50265}"/>
                </a:ext>
              </a:extLst>
            </p:cNvPr>
            <p:cNvSpPr>
              <a:spLocks/>
            </p:cNvSpPr>
            <p:nvPr/>
          </p:nvSpPr>
          <p:spPr bwMode="auto">
            <a:xfrm rot="10800000">
              <a:off x="7497249" y="45900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76" name="Freeform 51">
              <a:extLst>
                <a:ext uri="{FF2B5EF4-FFF2-40B4-BE49-F238E27FC236}">
                  <a16:creationId xmlns:a16="http://schemas.microsoft.com/office/drawing/2014/main" id="{0CD06CEF-ED05-4E3F-9546-6390F6406999}"/>
                </a:ext>
              </a:extLst>
            </p:cNvPr>
            <p:cNvSpPr>
              <a:spLocks/>
            </p:cNvSpPr>
            <p:nvPr/>
          </p:nvSpPr>
          <p:spPr bwMode="auto">
            <a:xfrm rot="10800000">
              <a:off x="7175947" y="459001"/>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77" name="Freeform 52">
              <a:extLst>
                <a:ext uri="{FF2B5EF4-FFF2-40B4-BE49-F238E27FC236}">
                  <a16:creationId xmlns:a16="http://schemas.microsoft.com/office/drawing/2014/main" id="{85AEBF06-B3C6-49DE-9DCC-2DFC73C6B688}"/>
                </a:ext>
              </a:extLst>
            </p:cNvPr>
            <p:cNvSpPr>
              <a:spLocks/>
            </p:cNvSpPr>
            <p:nvPr/>
          </p:nvSpPr>
          <p:spPr bwMode="auto">
            <a:xfrm rot="10800000">
              <a:off x="6851697" y="45900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78" name="Freeform 53">
              <a:extLst>
                <a:ext uri="{FF2B5EF4-FFF2-40B4-BE49-F238E27FC236}">
                  <a16:creationId xmlns:a16="http://schemas.microsoft.com/office/drawing/2014/main" id="{78DCCC45-F6EE-4EC0-AD7A-68E36419DA5E}"/>
                </a:ext>
              </a:extLst>
            </p:cNvPr>
            <p:cNvSpPr>
              <a:spLocks/>
            </p:cNvSpPr>
            <p:nvPr/>
          </p:nvSpPr>
          <p:spPr bwMode="auto">
            <a:xfrm rot="10800000">
              <a:off x="6529411" y="45900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79" name="Freeform 54">
              <a:extLst>
                <a:ext uri="{FF2B5EF4-FFF2-40B4-BE49-F238E27FC236}">
                  <a16:creationId xmlns:a16="http://schemas.microsoft.com/office/drawing/2014/main" id="{935A266C-4318-405E-9877-27E131BAD270}"/>
                </a:ext>
              </a:extLst>
            </p:cNvPr>
            <p:cNvSpPr>
              <a:spLocks/>
            </p:cNvSpPr>
            <p:nvPr/>
          </p:nvSpPr>
          <p:spPr bwMode="auto">
            <a:xfrm rot="10800000">
              <a:off x="6207126" y="459001"/>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80" name="Freeform 55">
              <a:extLst>
                <a:ext uri="{FF2B5EF4-FFF2-40B4-BE49-F238E27FC236}">
                  <a16:creationId xmlns:a16="http://schemas.microsoft.com/office/drawing/2014/main" id="{68E41AE9-C6AB-4924-9834-3E889318FCF2}"/>
                </a:ext>
              </a:extLst>
            </p:cNvPr>
            <p:cNvSpPr>
              <a:spLocks/>
            </p:cNvSpPr>
            <p:nvPr/>
          </p:nvSpPr>
          <p:spPr bwMode="auto">
            <a:xfrm rot="10800000">
              <a:off x="5883859" y="459001"/>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81" name="Freeform 56">
              <a:extLst>
                <a:ext uri="{FF2B5EF4-FFF2-40B4-BE49-F238E27FC236}">
                  <a16:creationId xmlns:a16="http://schemas.microsoft.com/office/drawing/2014/main" id="{DA80A567-6224-461B-B709-4C833A505D69}"/>
                </a:ext>
              </a:extLst>
            </p:cNvPr>
            <p:cNvSpPr>
              <a:spLocks/>
            </p:cNvSpPr>
            <p:nvPr/>
          </p:nvSpPr>
          <p:spPr bwMode="auto">
            <a:xfrm rot="10800000">
              <a:off x="5561573" y="459001"/>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82" name="Freeform 15">
              <a:extLst>
                <a:ext uri="{FF2B5EF4-FFF2-40B4-BE49-F238E27FC236}">
                  <a16:creationId xmlns:a16="http://schemas.microsoft.com/office/drawing/2014/main" id="{01B71B6F-98E7-4E51-B074-E7F598D627CF}"/>
                </a:ext>
              </a:extLst>
            </p:cNvPr>
            <p:cNvSpPr>
              <a:spLocks/>
            </p:cNvSpPr>
            <p:nvPr/>
          </p:nvSpPr>
          <p:spPr bwMode="auto">
            <a:xfrm rot="10800000">
              <a:off x="10396696" y="789147"/>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83" name="Freeform 16">
              <a:extLst>
                <a:ext uri="{FF2B5EF4-FFF2-40B4-BE49-F238E27FC236}">
                  <a16:creationId xmlns:a16="http://schemas.microsoft.com/office/drawing/2014/main" id="{5C8B3760-7ECE-4937-87D9-262953B31DED}"/>
                </a:ext>
              </a:extLst>
            </p:cNvPr>
            <p:cNvSpPr>
              <a:spLocks/>
            </p:cNvSpPr>
            <p:nvPr/>
          </p:nvSpPr>
          <p:spPr bwMode="auto">
            <a:xfrm rot="10800000">
              <a:off x="10074410" y="78914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84" name="Freeform 17">
              <a:extLst>
                <a:ext uri="{FF2B5EF4-FFF2-40B4-BE49-F238E27FC236}">
                  <a16:creationId xmlns:a16="http://schemas.microsoft.com/office/drawing/2014/main" id="{0FC3A184-16FD-41E2-9CB3-E72A5B5E9686}"/>
                </a:ext>
              </a:extLst>
            </p:cNvPr>
            <p:cNvSpPr>
              <a:spLocks/>
            </p:cNvSpPr>
            <p:nvPr/>
          </p:nvSpPr>
          <p:spPr bwMode="auto">
            <a:xfrm rot="10800000">
              <a:off x="9753108" y="789147"/>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85" name="Freeform 18">
              <a:extLst>
                <a:ext uri="{FF2B5EF4-FFF2-40B4-BE49-F238E27FC236}">
                  <a16:creationId xmlns:a16="http://schemas.microsoft.com/office/drawing/2014/main" id="{A65BCA16-4F13-47BD-93EA-CA20D049A596}"/>
                </a:ext>
              </a:extLst>
            </p:cNvPr>
            <p:cNvSpPr>
              <a:spLocks/>
            </p:cNvSpPr>
            <p:nvPr/>
          </p:nvSpPr>
          <p:spPr bwMode="auto">
            <a:xfrm rot="10800000">
              <a:off x="9428858" y="789147"/>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86" name="Freeform 19">
              <a:extLst>
                <a:ext uri="{FF2B5EF4-FFF2-40B4-BE49-F238E27FC236}">
                  <a16:creationId xmlns:a16="http://schemas.microsoft.com/office/drawing/2014/main" id="{1CBB0CDA-A8DB-4A18-B8E1-3D7E36FB35C1}"/>
                </a:ext>
              </a:extLst>
            </p:cNvPr>
            <p:cNvSpPr>
              <a:spLocks/>
            </p:cNvSpPr>
            <p:nvPr/>
          </p:nvSpPr>
          <p:spPr bwMode="auto">
            <a:xfrm rot="10800000">
              <a:off x="9106572" y="78914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87" name="Freeform 20">
              <a:extLst>
                <a:ext uri="{FF2B5EF4-FFF2-40B4-BE49-F238E27FC236}">
                  <a16:creationId xmlns:a16="http://schemas.microsoft.com/office/drawing/2014/main" id="{D6D7953C-8877-4EA0-981B-74C44A344B10}"/>
                </a:ext>
              </a:extLst>
            </p:cNvPr>
            <p:cNvSpPr>
              <a:spLocks/>
            </p:cNvSpPr>
            <p:nvPr/>
          </p:nvSpPr>
          <p:spPr bwMode="auto">
            <a:xfrm rot="10800000">
              <a:off x="8784287" y="789147"/>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88" name="Freeform 21">
              <a:extLst>
                <a:ext uri="{FF2B5EF4-FFF2-40B4-BE49-F238E27FC236}">
                  <a16:creationId xmlns:a16="http://schemas.microsoft.com/office/drawing/2014/main" id="{F77974A5-09C3-470E-B8FE-613BDA6D04ED}"/>
                </a:ext>
              </a:extLst>
            </p:cNvPr>
            <p:cNvSpPr>
              <a:spLocks/>
            </p:cNvSpPr>
            <p:nvPr/>
          </p:nvSpPr>
          <p:spPr bwMode="auto">
            <a:xfrm rot="10800000">
              <a:off x="8461020" y="789147"/>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89" name="Freeform 22">
              <a:extLst>
                <a:ext uri="{FF2B5EF4-FFF2-40B4-BE49-F238E27FC236}">
                  <a16:creationId xmlns:a16="http://schemas.microsoft.com/office/drawing/2014/main" id="{3B999C27-1E55-4006-98B7-048F15E05459}"/>
                </a:ext>
              </a:extLst>
            </p:cNvPr>
            <p:cNvSpPr>
              <a:spLocks/>
            </p:cNvSpPr>
            <p:nvPr/>
          </p:nvSpPr>
          <p:spPr bwMode="auto">
            <a:xfrm rot="10800000">
              <a:off x="8138734" y="789147"/>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90" name="Freeform 32">
              <a:extLst>
                <a:ext uri="{FF2B5EF4-FFF2-40B4-BE49-F238E27FC236}">
                  <a16:creationId xmlns:a16="http://schemas.microsoft.com/office/drawing/2014/main" id="{7DEDFA48-E471-4CA4-928A-6F6C1139A228}"/>
                </a:ext>
              </a:extLst>
            </p:cNvPr>
            <p:cNvSpPr>
              <a:spLocks/>
            </p:cNvSpPr>
            <p:nvPr/>
          </p:nvSpPr>
          <p:spPr bwMode="auto">
            <a:xfrm rot="10800000">
              <a:off x="10396696" y="12787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91" name="Freeform 33">
              <a:extLst>
                <a:ext uri="{FF2B5EF4-FFF2-40B4-BE49-F238E27FC236}">
                  <a16:creationId xmlns:a16="http://schemas.microsoft.com/office/drawing/2014/main" id="{9C1FEF66-D76A-43B4-9F5F-4F00525E5D5E}"/>
                </a:ext>
              </a:extLst>
            </p:cNvPr>
            <p:cNvSpPr>
              <a:spLocks/>
            </p:cNvSpPr>
            <p:nvPr/>
          </p:nvSpPr>
          <p:spPr bwMode="auto">
            <a:xfrm rot="10800000">
              <a:off x="10074410" y="12787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92" name="Freeform 34">
              <a:extLst>
                <a:ext uri="{FF2B5EF4-FFF2-40B4-BE49-F238E27FC236}">
                  <a16:creationId xmlns:a16="http://schemas.microsoft.com/office/drawing/2014/main" id="{64BCDFD6-A041-427D-BFE3-804F40DF21C2}"/>
                </a:ext>
              </a:extLst>
            </p:cNvPr>
            <p:cNvSpPr>
              <a:spLocks/>
            </p:cNvSpPr>
            <p:nvPr/>
          </p:nvSpPr>
          <p:spPr bwMode="auto">
            <a:xfrm rot="10800000">
              <a:off x="9753108" y="127872"/>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93" name="Freeform 35">
              <a:extLst>
                <a:ext uri="{FF2B5EF4-FFF2-40B4-BE49-F238E27FC236}">
                  <a16:creationId xmlns:a16="http://schemas.microsoft.com/office/drawing/2014/main" id="{98CF41BE-FF16-46FD-B936-165A399F3B83}"/>
                </a:ext>
              </a:extLst>
            </p:cNvPr>
            <p:cNvSpPr>
              <a:spLocks/>
            </p:cNvSpPr>
            <p:nvPr/>
          </p:nvSpPr>
          <p:spPr bwMode="auto">
            <a:xfrm rot="10800000">
              <a:off x="9428858" y="12787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94" name="Freeform 36">
              <a:extLst>
                <a:ext uri="{FF2B5EF4-FFF2-40B4-BE49-F238E27FC236}">
                  <a16:creationId xmlns:a16="http://schemas.microsoft.com/office/drawing/2014/main" id="{80789F6C-C228-41CF-BEA9-E8582ED3C082}"/>
                </a:ext>
              </a:extLst>
            </p:cNvPr>
            <p:cNvSpPr>
              <a:spLocks/>
            </p:cNvSpPr>
            <p:nvPr/>
          </p:nvSpPr>
          <p:spPr bwMode="auto">
            <a:xfrm rot="10800000">
              <a:off x="9106572" y="12787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95" name="Freeform 37">
              <a:extLst>
                <a:ext uri="{FF2B5EF4-FFF2-40B4-BE49-F238E27FC236}">
                  <a16:creationId xmlns:a16="http://schemas.microsoft.com/office/drawing/2014/main" id="{DAA2CB3E-384C-44C7-9C72-9222FE02F08C}"/>
                </a:ext>
              </a:extLst>
            </p:cNvPr>
            <p:cNvSpPr>
              <a:spLocks/>
            </p:cNvSpPr>
            <p:nvPr/>
          </p:nvSpPr>
          <p:spPr bwMode="auto">
            <a:xfrm rot="10800000">
              <a:off x="8784287" y="127872"/>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96" name="Freeform 38">
              <a:extLst>
                <a:ext uri="{FF2B5EF4-FFF2-40B4-BE49-F238E27FC236}">
                  <a16:creationId xmlns:a16="http://schemas.microsoft.com/office/drawing/2014/main" id="{71E02B9B-9840-4D80-9C11-BA22D92F5665}"/>
                </a:ext>
              </a:extLst>
            </p:cNvPr>
            <p:cNvSpPr>
              <a:spLocks/>
            </p:cNvSpPr>
            <p:nvPr/>
          </p:nvSpPr>
          <p:spPr bwMode="auto">
            <a:xfrm rot="10800000">
              <a:off x="8461020" y="127872"/>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97" name="Freeform 39">
              <a:extLst>
                <a:ext uri="{FF2B5EF4-FFF2-40B4-BE49-F238E27FC236}">
                  <a16:creationId xmlns:a16="http://schemas.microsoft.com/office/drawing/2014/main" id="{25E0496A-2490-402C-82F5-69D56A36DA1A}"/>
                </a:ext>
              </a:extLst>
            </p:cNvPr>
            <p:cNvSpPr>
              <a:spLocks/>
            </p:cNvSpPr>
            <p:nvPr/>
          </p:nvSpPr>
          <p:spPr bwMode="auto">
            <a:xfrm rot="10800000">
              <a:off x="8138734" y="127872"/>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98" name="Freeform 49">
              <a:extLst>
                <a:ext uri="{FF2B5EF4-FFF2-40B4-BE49-F238E27FC236}">
                  <a16:creationId xmlns:a16="http://schemas.microsoft.com/office/drawing/2014/main" id="{55A24B78-5E37-42AD-B9F5-BBBED07BF56A}"/>
                </a:ext>
              </a:extLst>
            </p:cNvPr>
            <p:cNvSpPr>
              <a:spLocks/>
            </p:cNvSpPr>
            <p:nvPr/>
          </p:nvSpPr>
          <p:spPr bwMode="auto">
            <a:xfrm rot="10800000">
              <a:off x="10396696" y="45900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99" name="Freeform 50">
              <a:extLst>
                <a:ext uri="{FF2B5EF4-FFF2-40B4-BE49-F238E27FC236}">
                  <a16:creationId xmlns:a16="http://schemas.microsoft.com/office/drawing/2014/main" id="{C070628C-52B5-417C-99D7-AAB05EFE01E8}"/>
                </a:ext>
              </a:extLst>
            </p:cNvPr>
            <p:cNvSpPr>
              <a:spLocks/>
            </p:cNvSpPr>
            <p:nvPr/>
          </p:nvSpPr>
          <p:spPr bwMode="auto">
            <a:xfrm rot="10800000">
              <a:off x="10074410" y="45900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00" name="Freeform 51">
              <a:extLst>
                <a:ext uri="{FF2B5EF4-FFF2-40B4-BE49-F238E27FC236}">
                  <a16:creationId xmlns:a16="http://schemas.microsoft.com/office/drawing/2014/main" id="{7DFFF78D-4EC6-438E-9A4F-D4F0D0A4A652}"/>
                </a:ext>
              </a:extLst>
            </p:cNvPr>
            <p:cNvSpPr>
              <a:spLocks/>
            </p:cNvSpPr>
            <p:nvPr/>
          </p:nvSpPr>
          <p:spPr bwMode="auto">
            <a:xfrm rot="10800000">
              <a:off x="9753108" y="459001"/>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01" name="Freeform 52">
              <a:extLst>
                <a:ext uri="{FF2B5EF4-FFF2-40B4-BE49-F238E27FC236}">
                  <a16:creationId xmlns:a16="http://schemas.microsoft.com/office/drawing/2014/main" id="{5EB0E77E-210A-4B25-BACD-4D7D8CF1A3D1}"/>
                </a:ext>
              </a:extLst>
            </p:cNvPr>
            <p:cNvSpPr>
              <a:spLocks/>
            </p:cNvSpPr>
            <p:nvPr/>
          </p:nvSpPr>
          <p:spPr bwMode="auto">
            <a:xfrm rot="10800000">
              <a:off x="9428858" y="45900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02" name="Freeform 53">
              <a:extLst>
                <a:ext uri="{FF2B5EF4-FFF2-40B4-BE49-F238E27FC236}">
                  <a16:creationId xmlns:a16="http://schemas.microsoft.com/office/drawing/2014/main" id="{4E455B2A-A233-4FDF-BF0F-4229B9816490}"/>
                </a:ext>
              </a:extLst>
            </p:cNvPr>
            <p:cNvSpPr>
              <a:spLocks/>
            </p:cNvSpPr>
            <p:nvPr/>
          </p:nvSpPr>
          <p:spPr bwMode="auto">
            <a:xfrm rot="10800000">
              <a:off x="9106572" y="45900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03" name="Freeform 54">
              <a:extLst>
                <a:ext uri="{FF2B5EF4-FFF2-40B4-BE49-F238E27FC236}">
                  <a16:creationId xmlns:a16="http://schemas.microsoft.com/office/drawing/2014/main" id="{07FB683C-4122-4B14-864E-CD7C30D348BE}"/>
                </a:ext>
              </a:extLst>
            </p:cNvPr>
            <p:cNvSpPr>
              <a:spLocks/>
            </p:cNvSpPr>
            <p:nvPr/>
          </p:nvSpPr>
          <p:spPr bwMode="auto">
            <a:xfrm rot="10800000">
              <a:off x="8784287" y="459001"/>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04" name="Freeform 55">
              <a:extLst>
                <a:ext uri="{FF2B5EF4-FFF2-40B4-BE49-F238E27FC236}">
                  <a16:creationId xmlns:a16="http://schemas.microsoft.com/office/drawing/2014/main" id="{D95BF8B6-99DD-442B-88A5-F6FE93E63C5B}"/>
                </a:ext>
              </a:extLst>
            </p:cNvPr>
            <p:cNvSpPr>
              <a:spLocks/>
            </p:cNvSpPr>
            <p:nvPr/>
          </p:nvSpPr>
          <p:spPr bwMode="auto">
            <a:xfrm rot="10800000">
              <a:off x="8461020" y="459001"/>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05" name="Freeform 56">
              <a:extLst>
                <a:ext uri="{FF2B5EF4-FFF2-40B4-BE49-F238E27FC236}">
                  <a16:creationId xmlns:a16="http://schemas.microsoft.com/office/drawing/2014/main" id="{479526C2-291C-4072-9B21-F7DB50FCC48B}"/>
                </a:ext>
              </a:extLst>
            </p:cNvPr>
            <p:cNvSpPr>
              <a:spLocks/>
            </p:cNvSpPr>
            <p:nvPr/>
          </p:nvSpPr>
          <p:spPr bwMode="auto">
            <a:xfrm rot="10800000">
              <a:off x="8138734" y="459001"/>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06" name="Freeform 15">
              <a:extLst>
                <a:ext uri="{FF2B5EF4-FFF2-40B4-BE49-F238E27FC236}">
                  <a16:creationId xmlns:a16="http://schemas.microsoft.com/office/drawing/2014/main" id="{D56464FD-7F66-4EE4-9F40-4D2A1A1C0345}"/>
                </a:ext>
              </a:extLst>
            </p:cNvPr>
            <p:cNvSpPr>
              <a:spLocks/>
            </p:cNvSpPr>
            <p:nvPr/>
          </p:nvSpPr>
          <p:spPr bwMode="auto">
            <a:xfrm rot="10800000">
              <a:off x="12654355" y="789147"/>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07" name="Freeform 16">
              <a:extLst>
                <a:ext uri="{FF2B5EF4-FFF2-40B4-BE49-F238E27FC236}">
                  <a16:creationId xmlns:a16="http://schemas.microsoft.com/office/drawing/2014/main" id="{B7614D33-539E-4A55-B49F-3028476FF040}"/>
                </a:ext>
              </a:extLst>
            </p:cNvPr>
            <p:cNvSpPr>
              <a:spLocks/>
            </p:cNvSpPr>
            <p:nvPr/>
          </p:nvSpPr>
          <p:spPr bwMode="auto">
            <a:xfrm rot="10800000">
              <a:off x="12332069" y="78914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08" name="Freeform 17">
              <a:extLst>
                <a:ext uri="{FF2B5EF4-FFF2-40B4-BE49-F238E27FC236}">
                  <a16:creationId xmlns:a16="http://schemas.microsoft.com/office/drawing/2014/main" id="{10F789D1-E90B-405A-B43F-F6070FD9E429}"/>
                </a:ext>
              </a:extLst>
            </p:cNvPr>
            <p:cNvSpPr>
              <a:spLocks/>
            </p:cNvSpPr>
            <p:nvPr/>
          </p:nvSpPr>
          <p:spPr bwMode="auto">
            <a:xfrm rot="10800000">
              <a:off x="12010767" y="789147"/>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09" name="Freeform 18">
              <a:extLst>
                <a:ext uri="{FF2B5EF4-FFF2-40B4-BE49-F238E27FC236}">
                  <a16:creationId xmlns:a16="http://schemas.microsoft.com/office/drawing/2014/main" id="{CF115681-A8DE-42F8-8B65-E9078B5B5E43}"/>
                </a:ext>
              </a:extLst>
            </p:cNvPr>
            <p:cNvSpPr>
              <a:spLocks/>
            </p:cNvSpPr>
            <p:nvPr/>
          </p:nvSpPr>
          <p:spPr bwMode="auto">
            <a:xfrm rot="10800000">
              <a:off x="11686517" y="789147"/>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10" name="Freeform 19">
              <a:extLst>
                <a:ext uri="{FF2B5EF4-FFF2-40B4-BE49-F238E27FC236}">
                  <a16:creationId xmlns:a16="http://schemas.microsoft.com/office/drawing/2014/main" id="{8AE1714E-0CD9-47EA-812E-F3D160703C79}"/>
                </a:ext>
              </a:extLst>
            </p:cNvPr>
            <p:cNvSpPr>
              <a:spLocks/>
            </p:cNvSpPr>
            <p:nvPr/>
          </p:nvSpPr>
          <p:spPr bwMode="auto">
            <a:xfrm rot="10800000">
              <a:off x="11364231" y="78914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11" name="Freeform 20">
              <a:extLst>
                <a:ext uri="{FF2B5EF4-FFF2-40B4-BE49-F238E27FC236}">
                  <a16:creationId xmlns:a16="http://schemas.microsoft.com/office/drawing/2014/main" id="{74A4F3E3-6E87-419F-A2BB-05DBAB6EFB9C}"/>
                </a:ext>
              </a:extLst>
            </p:cNvPr>
            <p:cNvSpPr>
              <a:spLocks/>
            </p:cNvSpPr>
            <p:nvPr/>
          </p:nvSpPr>
          <p:spPr bwMode="auto">
            <a:xfrm rot="10800000">
              <a:off x="11041946" y="789147"/>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12" name="Freeform 21">
              <a:extLst>
                <a:ext uri="{FF2B5EF4-FFF2-40B4-BE49-F238E27FC236}">
                  <a16:creationId xmlns:a16="http://schemas.microsoft.com/office/drawing/2014/main" id="{BAC1CA83-8477-4755-8EAE-BE5F0AB8BFCF}"/>
                </a:ext>
              </a:extLst>
            </p:cNvPr>
            <p:cNvSpPr>
              <a:spLocks/>
            </p:cNvSpPr>
            <p:nvPr/>
          </p:nvSpPr>
          <p:spPr bwMode="auto">
            <a:xfrm rot="10800000">
              <a:off x="10718679" y="789147"/>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13" name="Freeform 32">
              <a:extLst>
                <a:ext uri="{FF2B5EF4-FFF2-40B4-BE49-F238E27FC236}">
                  <a16:creationId xmlns:a16="http://schemas.microsoft.com/office/drawing/2014/main" id="{2D6ED1E1-98EC-42D2-8A0B-10426E17B6D1}"/>
                </a:ext>
              </a:extLst>
            </p:cNvPr>
            <p:cNvSpPr>
              <a:spLocks/>
            </p:cNvSpPr>
            <p:nvPr/>
          </p:nvSpPr>
          <p:spPr bwMode="auto">
            <a:xfrm rot="10800000">
              <a:off x="12654355" y="12787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14" name="Freeform 33">
              <a:extLst>
                <a:ext uri="{FF2B5EF4-FFF2-40B4-BE49-F238E27FC236}">
                  <a16:creationId xmlns:a16="http://schemas.microsoft.com/office/drawing/2014/main" id="{4347ABBD-8925-4404-B010-E5E8BFC8CA3C}"/>
                </a:ext>
              </a:extLst>
            </p:cNvPr>
            <p:cNvSpPr>
              <a:spLocks/>
            </p:cNvSpPr>
            <p:nvPr/>
          </p:nvSpPr>
          <p:spPr bwMode="auto">
            <a:xfrm rot="10800000">
              <a:off x="12332069" y="12787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15" name="Freeform 34">
              <a:extLst>
                <a:ext uri="{FF2B5EF4-FFF2-40B4-BE49-F238E27FC236}">
                  <a16:creationId xmlns:a16="http://schemas.microsoft.com/office/drawing/2014/main" id="{CB23067F-210F-4DE8-AFC3-2A6164229314}"/>
                </a:ext>
              </a:extLst>
            </p:cNvPr>
            <p:cNvSpPr>
              <a:spLocks/>
            </p:cNvSpPr>
            <p:nvPr/>
          </p:nvSpPr>
          <p:spPr bwMode="auto">
            <a:xfrm rot="10800000">
              <a:off x="12010767" y="127872"/>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16" name="Freeform 35">
              <a:extLst>
                <a:ext uri="{FF2B5EF4-FFF2-40B4-BE49-F238E27FC236}">
                  <a16:creationId xmlns:a16="http://schemas.microsoft.com/office/drawing/2014/main" id="{39CE25EB-D0B6-41D9-8FE4-498D65BF7D5B}"/>
                </a:ext>
              </a:extLst>
            </p:cNvPr>
            <p:cNvSpPr>
              <a:spLocks/>
            </p:cNvSpPr>
            <p:nvPr/>
          </p:nvSpPr>
          <p:spPr bwMode="auto">
            <a:xfrm rot="10800000">
              <a:off x="11686517" y="12787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17" name="Freeform 36">
              <a:extLst>
                <a:ext uri="{FF2B5EF4-FFF2-40B4-BE49-F238E27FC236}">
                  <a16:creationId xmlns:a16="http://schemas.microsoft.com/office/drawing/2014/main" id="{E9EDD909-5ADD-4E34-A8F2-8B61FC6D7DB2}"/>
                </a:ext>
              </a:extLst>
            </p:cNvPr>
            <p:cNvSpPr>
              <a:spLocks/>
            </p:cNvSpPr>
            <p:nvPr/>
          </p:nvSpPr>
          <p:spPr bwMode="auto">
            <a:xfrm rot="10800000">
              <a:off x="11364231" y="12787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18" name="Freeform 37">
              <a:extLst>
                <a:ext uri="{FF2B5EF4-FFF2-40B4-BE49-F238E27FC236}">
                  <a16:creationId xmlns:a16="http://schemas.microsoft.com/office/drawing/2014/main" id="{FA156F3E-FB92-47CF-9AB8-8824E77EC2F5}"/>
                </a:ext>
              </a:extLst>
            </p:cNvPr>
            <p:cNvSpPr>
              <a:spLocks/>
            </p:cNvSpPr>
            <p:nvPr/>
          </p:nvSpPr>
          <p:spPr bwMode="auto">
            <a:xfrm rot="10800000">
              <a:off x="11041946" y="127872"/>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19" name="Freeform 38">
              <a:extLst>
                <a:ext uri="{FF2B5EF4-FFF2-40B4-BE49-F238E27FC236}">
                  <a16:creationId xmlns:a16="http://schemas.microsoft.com/office/drawing/2014/main" id="{B1AE8D81-6545-408B-BA5D-05BEDA13C4EF}"/>
                </a:ext>
              </a:extLst>
            </p:cNvPr>
            <p:cNvSpPr>
              <a:spLocks/>
            </p:cNvSpPr>
            <p:nvPr/>
          </p:nvSpPr>
          <p:spPr bwMode="auto">
            <a:xfrm rot="10800000">
              <a:off x="10718679" y="127872"/>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20" name="Freeform 49">
              <a:extLst>
                <a:ext uri="{FF2B5EF4-FFF2-40B4-BE49-F238E27FC236}">
                  <a16:creationId xmlns:a16="http://schemas.microsoft.com/office/drawing/2014/main" id="{AF398FB3-2A36-4548-ABA7-955BB59AA537}"/>
                </a:ext>
              </a:extLst>
            </p:cNvPr>
            <p:cNvSpPr>
              <a:spLocks/>
            </p:cNvSpPr>
            <p:nvPr/>
          </p:nvSpPr>
          <p:spPr bwMode="auto">
            <a:xfrm rot="10800000">
              <a:off x="12654355" y="45900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21" name="Freeform 50">
              <a:extLst>
                <a:ext uri="{FF2B5EF4-FFF2-40B4-BE49-F238E27FC236}">
                  <a16:creationId xmlns:a16="http://schemas.microsoft.com/office/drawing/2014/main" id="{1CACDEA6-4F59-4C15-84E9-A41338FEED85}"/>
                </a:ext>
              </a:extLst>
            </p:cNvPr>
            <p:cNvSpPr>
              <a:spLocks/>
            </p:cNvSpPr>
            <p:nvPr/>
          </p:nvSpPr>
          <p:spPr bwMode="auto">
            <a:xfrm rot="10800000">
              <a:off x="12332069" y="45900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22" name="Freeform 51">
              <a:extLst>
                <a:ext uri="{FF2B5EF4-FFF2-40B4-BE49-F238E27FC236}">
                  <a16:creationId xmlns:a16="http://schemas.microsoft.com/office/drawing/2014/main" id="{540799A7-54C9-4FC8-8304-47C6797CBB49}"/>
                </a:ext>
              </a:extLst>
            </p:cNvPr>
            <p:cNvSpPr>
              <a:spLocks/>
            </p:cNvSpPr>
            <p:nvPr/>
          </p:nvSpPr>
          <p:spPr bwMode="auto">
            <a:xfrm rot="10800000">
              <a:off x="12010767" y="459001"/>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23" name="Freeform 52">
              <a:extLst>
                <a:ext uri="{FF2B5EF4-FFF2-40B4-BE49-F238E27FC236}">
                  <a16:creationId xmlns:a16="http://schemas.microsoft.com/office/drawing/2014/main" id="{C1D072C0-DFBF-44A8-AED6-88699F5B543B}"/>
                </a:ext>
              </a:extLst>
            </p:cNvPr>
            <p:cNvSpPr>
              <a:spLocks/>
            </p:cNvSpPr>
            <p:nvPr/>
          </p:nvSpPr>
          <p:spPr bwMode="auto">
            <a:xfrm rot="10800000">
              <a:off x="11686517" y="45900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24" name="Freeform 53">
              <a:extLst>
                <a:ext uri="{FF2B5EF4-FFF2-40B4-BE49-F238E27FC236}">
                  <a16:creationId xmlns:a16="http://schemas.microsoft.com/office/drawing/2014/main" id="{823546B6-7787-4AAD-9841-B6C6C94FC1EA}"/>
                </a:ext>
              </a:extLst>
            </p:cNvPr>
            <p:cNvSpPr>
              <a:spLocks/>
            </p:cNvSpPr>
            <p:nvPr/>
          </p:nvSpPr>
          <p:spPr bwMode="auto">
            <a:xfrm rot="10800000">
              <a:off x="11364231" y="45900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25" name="Freeform 54">
              <a:extLst>
                <a:ext uri="{FF2B5EF4-FFF2-40B4-BE49-F238E27FC236}">
                  <a16:creationId xmlns:a16="http://schemas.microsoft.com/office/drawing/2014/main" id="{6071A8DA-2CE5-431C-91A6-DE9C927EEDC5}"/>
                </a:ext>
              </a:extLst>
            </p:cNvPr>
            <p:cNvSpPr>
              <a:spLocks/>
            </p:cNvSpPr>
            <p:nvPr/>
          </p:nvSpPr>
          <p:spPr bwMode="auto">
            <a:xfrm rot="10800000">
              <a:off x="11041946" y="459001"/>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26" name="Freeform 55">
              <a:extLst>
                <a:ext uri="{FF2B5EF4-FFF2-40B4-BE49-F238E27FC236}">
                  <a16:creationId xmlns:a16="http://schemas.microsoft.com/office/drawing/2014/main" id="{6F2A8B2A-597F-4122-8373-DF908BF318DB}"/>
                </a:ext>
              </a:extLst>
            </p:cNvPr>
            <p:cNvSpPr>
              <a:spLocks/>
            </p:cNvSpPr>
            <p:nvPr/>
          </p:nvSpPr>
          <p:spPr bwMode="auto">
            <a:xfrm rot="10800000">
              <a:off x="10718679" y="459001"/>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27" name="Freeform 56">
              <a:extLst>
                <a:ext uri="{FF2B5EF4-FFF2-40B4-BE49-F238E27FC236}">
                  <a16:creationId xmlns:a16="http://schemas.microsoft.com/office/drawing/2014/main" id="{CB7A60AE-6EAB-4F61-98FE-F0D728D8A34B}"/>
                </a:ext>
              </a:extLst>
            </p:cNvPr>
            <p:cNvSpPr>
              <a:spLocks/>
            </p:cNvSpPr>
            <p:nvPr/>
          </p:nvSpPr>
          <p:spPr bwMode="auto">
            <a:xfrm rot="10800000">
              <a:off x="10396393" y="459001"/>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28" name="Freeform 22">
              <a:extLst>
                <a:ext uri="{FF2B5EF4-FFF2-40B4-BE49-F238E27FC236}">
                  <a16:creationId xmlns:a16="http://schemas.microsoft.com/office/drawing/2014/main" id="{95F1A75B-479B-4CDC-87EB-96ACCFC6DEA0}"/>
                </a:ext>
              </a:extLst>
            </p:cNvPr>
            <p:cNvSpPr>
              <a:spLocks/>
            </p:cNvSpPr>
            <p:nvPr/>
          </p:nvSpPr>
          <p:spPr bwMode="auto">
            <a:xfrm rot="10800000">
              <a:off x="12973554" y="789147"/>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29" name="Freeform 39">
              <a:extLst>
                <a:ext uri="{FF2B5EF4-FFF2-40B4-BE49-F238E27FC236}">
                  <a16:creationId xmlns:a16="http://schemas.microsoft.com/office/drawing/2014/main" id="{BE77929C-F608-4B96-9FEB-0636AAF828B5}"/>
                </a:ext>
              </a:extLst>
            </p:cNvPr>
            <p:cNvSpPr>
              <a:spLocks/>
            </p:cNvSpPr>
            <p:nvPr/>
          </p:nvSpPr>
          <p:spPr bwMode="auto">
            <a:xfrm rot="10800000">
              <a:off x="12973554" y="127872"/>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30" name="Freeform 56">
              <a:extLst>
                <a:ext uri="{FF2B5EF4-FFF2-40B4-BE49-F238E27FC236}">
                  <a16:creationId xmlns:a16="http://schemas.microsoft.com/office/drawing/2014/main" id="{D300A111-44CB-4AA7-A653-75609208703B}"/>
                </a:ext>
              </a:extLst>
            </p:cNvPr>
            <p:cNvSpPr>
              <a:spLocks/>
            </p:cNvSpPr>
            <p:nvPr/>
          </p:nvSpPr>
          <p:spPr bwMode="auto">
            <a:xfrm rot="10800000">
              <a:off x="12973554" y="459001"/>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 name="Group 1">
              <a:extLst>
                <a:ext uri="{FF2B5EF4-FFF2-40B4-BE49-F238E27FC236}">
                  <a16:creationId xmlns:a16="http://schemas.microsoft.com/office/drawing/2014/main" id="{4F3DB3B0-5743-4414-BF15-F6C494148053}"/>
                </a:ext>
              </a:extLst>
            </p:cNvPr>
            <p:cNvGrpSpPr/>
            <p:nvPr/>
          </p:nvGrpSpPr>
          <p:grpSpPr>
            <a:xfrm>
              <a:off x="84399" y="1137023"/>
              <a:ext cx="12987413" cy="98258"/>
              <a:chOff x="84399" y="1137023"/>
              <a:chExt cx="12987413" cy="98258"/>
            </a:xfrm>
            <a:solidFill>
              <a:srgbClr val="FFFF00"/>
            </a:solidFill>
          </p:grpSpPr>
          <p:sp>
            <p:nvSpPr>
              <p:cNvPr id="1940" name="Freeform 32">
                <a:extLst>
                  <a:ext uri="{FF2B5EF4-FFF2-40B4-BE49-F238E27FC236}">
                    <a16:creationId xmlns:a16="http://schemas.microsoft.com/office/drawing/2014/main" id="{F3F8A4E8-179D-449B-9B25-48234A6F7E59}"/>
                  </a:ext>
                </a:extLst>
              </p:cNvPr>
              <p:cNvSpPr>
                <a:spLocks/>
              </p:cNvSpPr>
              <p:nvPr/>
            </p:nvSpPr>
            <p:spPr bwMode="auto">
              <a:xfrm rot="10800000">
                <a:off x="2664646" y="113702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941" name="Freeform 33">
                <a:extLst>
                  <a:ext uri="{FF2B5EF4-FFF2-40B4-BE49-F238E27FC236}">
                    <a16:creationId xmlns:a16="http://schemas.microsoft.com/office/drawing/2014/main" id="{90D62B78-1114-4AC6-A2B9-1C5C6BB3B110}"/>
                  </a:ext>
                </a:extLst>
              </p:cNvPr>
              <p:cNvSpPr>
                <a:spLocks/>
              </p:cNvSpPr>
              <p:nvPr/>
            </p:nvSpPr>
            <p:spPr bwMode="auto">
              <a:xfrm rot="10800000">
                <a:off x="2342360" y="113702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942" name="Freeform 34">
                <a:extLst>
                  <a:ext uri="{FF2B5EF4-FFF2-40B4-BE49-F238E27FC236}">
                    <a16:creationId xmlns:a16="http://schemas.microsoft.com/office/drawing/2014/main" id="{688325BE-0E10-4807-9C4D-397965959035}"/>
                  </a:ext>
                </a:extLst>
              </p:cNvPr>
              <p:cNvSpPr>
                <a:spLocks/>
              </p:cNvSpPr>
              <p:nvPr/>
            </p:nvSpPr>
            <p:spPr bwMode="auto">
              <a:xfrm rot="10800000">
                <a:off x="2021058" y="113702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943" name="Freeform 35">
                <a:extLst>
                  <a:ext uri="{FF2B5EF4-FFF2-40B4-BE49-F238E27FC236}">
                    <a16:creationId xmlns:a16="http://schemas.microsoft.com/office/drawing/2014/main" id="{6028B527-4718-4D58-8138-329CF0755E88}"/>
                  </a:ext>
                </a:extLst>
              </p:cNvPr>
              <p:cNvSpPr>
                <a:spLocks/>
              </p:cNvSpPr>
              <p:nvPr/>
            </p:nvSpPr>
            <p:spPr bwMode="auto">
              <a:xfrm rot="10800000">
                <a:off x="1696808" y="113702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944" name="Freeform 36">
                <a:extLst>
                  <a:ext uri="{FF2B5EF4-FFF2-40B4-BE49-F238E27FC236}">
                    <a16:creationId xmlns:a16="http://schemas.microsoft.com/office/drawing/2014/main" id="{48363B50-7646-4962-AB93-8582B200EB10}"/>
                  </a:ext>
                </a:extLst>
              </p:cNvPr>
              <p:cNvSpPr>
                <a:spLocks/>
              </p:cNvSpPr>
              <p:nvPr/>
            </p:nvSpPr>
            <p:spPr bwMode="auto">
              <a:xfrm rot="10800000">
                <a:off x="1374522" y="113702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945" name="Freeform 37">
                <a:extLst>
                  <a:ext uri="{FF2B5EF4-FFF2-40B4-BE49-F238E27FC236}">
                    <a16:creationId xmlns:a16="http://schemas.microsoft.com/office/drawing/2014/main" id="{7BFACBA8-A3AB-4C93-B6B7-51F7B865C505}"/>
                  </a:ext>
                </a:extLst>
              </p:cNvPr>
              <p:cNvSpPr>
                <a:spLocks/>
              </p:cNvSpPr>
              <p:nvPr/>
            </p:nvSpPr>
            <p:spPr bwMode="auto">
              <a:xfrm rot="10800000">
                <a:off x="1052237" y="113702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946" name="Freeform 38">
                <a:extLst>
                  <a:ext uri="{FF2B5EF4-FFF2-40B4-BE49-F238E27FC236}">
                    <a16:creationId xmlns:a16="http://schemas.microsoft.com/office/drawing/2014/main" id="{6030828C-929A-43AB-9119-76728A56B176}"/>
                  </a:ext>
                </a:extLst>
              </p:cNvPr>
              <p:cNvSpPr>
                <a:spLocks/>
              </p:cNvSpPr>
              <p:nvPr/>
            </p:nvSpPr>
            <p:spPr bwMode="auto">
              <a:xfrm rot="10800000">
                <a:off x="728970" y="113702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947" name="Freeform 39">
                <a:extLst>
                  <a:ext uri="{FF2B5EF4-FFF2-40B4-BE49-F238E27FC236}">
                    <a16:creationId xmlns:a16="http://schemas.microsoft.com/office/drawing/2014/main" id="{5D5C37F7-BEB2-490B-88C0-43F262ABA5D2}"/>
                  </a:ext>
                </a:extLst>
              </p:cNvPr>
              <p:cNvSpPr>
                <a:spLocks/>
              </p:cNvSpPr>
              <p:nvPr/>
            </p:nvSpPr>
            <p:spPr bwMode="auto">
              <a:xfrm rot="10800000">
                <a:off x="406684" y="1137023"/>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948" name="Freeform 40">
                <a:extLst>
                  <a:ext uri="{FF2B5EF4-FFF2-40B4-BE49-F238E27FC236}">
                    <a16:creationId xmlns:a16="http://schemas.microsoft.com/office/drawing/2014/main" id="{F5F2EC8A-FB56-4E09-923A-7ADEE58BA6F3}"/>
                  </a:ext>
                </a:extLst>
              </p:cNvPr>
              <p:cNvSpPr>
                <a:spLocks/>
              </p:cNvSpPr>
              <p:nvPr/>
            </p:nvSpPr>
            <p:spPr bwMode="auto">
              <a:xfrm rot="10800000">
                <a:off x="84399" y="1137023"/>
                <a:ext cx="96293" cy="98258"/>
              </a:xfrm>
              <a:custGeom>
                <a:avLst/>
                <a:gdLst>
                  <a:gd name="T0" fmla="*/ 0 w 98"/>
                  <a:gd name="T1" fmla="*/ 69 h 100"/>
                  <a:gd name="T2" fmla="*/ 29 w 98"/>
                  <a:gd name="T3" fmla="*/ 100 h 100"/>
                  <a:gd name="T4" fmla="*/ 98 w 98"/>
                  <a:gd name="T5" fmla="*/ 28 h 100"/>
                  <a:gd name="T6" fmla="*/ 69 w 98"/>
                  <a:gd name="T7" fmla="*/ 0 h 100"/>
                  <a:gd name="T8" fmla="*/ 0 w 98"/>
                  <a:gd name="T9" fmla="*/ 69 h 100"/>
                </a:gdLst>
                <a:ahLst/>
                <a:cxnLst>
                  <a:cxn ang="0">
                    <a:pos x="T0" y="T1"/>
                  </a:cxn>
                  <a:cxn ang="0">
                    <a:pos x="T2" y="T3"/>
                  </a:cxn>
                  <a:cxn ang="0">
                    <a:pos x="T4" y="T5"/>
                  </a:cxn>
                  <a:cxn ang="0">
                    <a:pos x="T6" y="T7"/>
                  </a:cxn>
                  <a:cxn ang="0">
                    <a:pos x="T8" y="T9"/>
                  </a:cxn>
                </a:cxnLst>
                <a:rect l="0" t="0" r="r" b="b"/>
                <a:pathLst>
                  <a:path w="98" h="100">
                    <a:moveTo>
                      <a:pt x="0" y="69"/>
                    </a:moveTo>
                    <a:lnTo>
                      <a:pt x="29" y="100"/>
                    </a:lnTo>
                    <a:lnTo>
                      <a:pt x="98" y="28"/>
                    </a:lnTo>
                    <a:lnTo>
                      <a:pt x="69"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966" name="Freeform 32">
                <a:extLst>
                  <a:ext uri="{FF2B5EF4-FFF2-40B4-BE49-F238E27FC236}">
                    <a16:creationId xmlns:a16="http://schemas.microsoft.com/office/drawing/2014/main" id="{DE41B4C5-FD55-4860-831C-C7487746A3C8}"/>
                  </a:ext>
                </a:extLst>
              </p:cNvPr>
              <p:cNvSpPr>
                <a:spLocks/>
              </p:cNvSpPr>
              <p:nvPr/>
            </p:nvSpPr>
            <p:spPr bwMode="auto">
              <a:xfrm rot="10800000">
                <a:off x="5241807" y="113702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967" name="Freeform 33">
                <a:extLst>
                  <a:ext uri="{FF2B5EF4-FFF2-40B4-BE49-F238E27FC236}">
                    <a16:creationId xmlns:a16="http://schemas.microsoft.com/office/drawing/2014/main" id="{A99ECF49-D857-4E76-BB54-F52433E831F7}"/>
                  </a:ext>
                </a:extLst>
              </p:cNvPr>
              <p:cNvSpPr>
                <a:spLocks/>
              </p:cNvSpPr>
              <p:nvPr/>
            </p:nvSpPr>
            <p:spPr bwMode="auto">
              <a:xfrm rot="10800000">
                <a:off x="4919521" y="113702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968" name="Freeform 34">
                <a:extLst>
                  <a:ext uri="{FF2B5EF4-FFF2-40B4-BE49-F238E27FC236}">
                    <a16:creationId xmlns:a16="http://schemas.microsoft.com/office/drawing/2014/main" id="{B9FE074D-1199-4AEB-9B3E-F90C0C3126C8}"/>
                  </a:ext>
                </a:extLst>
              </p:cNvPr>
              <p:cNvSpPr>
                <a:spLocks/>
              </p:cNvSpPr>
              <p:nvPr/>
            </p:nvSpPr>
            <p:spPr bwMode="auto">
              <a:xfrm rot="10800000">
                <a:off x="4598219" y="113702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969" name="Freeform 35">
                <a:extLst>
                  <a:ext uri="{FF2B5EF4-FFF2-40B4-BE49-F238E27FC236}">
                    <a16:creationId xmlns:a16="http://schemas.microsoft.com/office/drawing/2014/main" id="{DCF6AD50-996E-4694-B4F2-BB874ED908DB}"/>
                  </a:ext>
                </a:extLst>
              </p:cNvPr>
              <p:cNvSpPr>
                <a:spLocks/>
              </p:cNvSpPr>
              <p:nvPr/>
            </p:nvSpPr>
            <p:spPr bwMode="auto">
              <a:xfrm rot="10800000">
                <a:off x="4273969" y="113702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970" name="Freeform 36">
                <a:extLst>
                  <a:ext uri="{FF2B5EF4-FFF2-40B4-BE49-F238E27FC236}">
                    <a16:creationId xmlns:a16="http://schemas.microsoft.com/office/drawing/2014/main" id="{D40BB949-3333-4309-8B33-A6A5310A3CC5}"/>
                  </a:ext>
                </a:extLst>
              </p:cNvPr>
              <p:cNvSpPr>
                <a:spLocks/>
              </p:cNvSpPr>
              <p:nvPr/>
            </p:nvSpPr>
            <p:spPr bwMode="auto">
              <a:xfrm rot="10800000">
                <a:off x="3951683" y="113702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971" name="Freeform 37">
                <a:extLst>
                  <a:ext uri="{FF2B5EF4-FFF2-40B4-BE49-F238E27FC236}">
                    <a16:creationId xmlns:a16="http://schemas.microsoft.com/office/drawing/2014/main" id="{9A14C7CF-1AFE-409D-AFEC-0B9C18CDDF8A}"/>
                  </a:ext>
                </a:extLst>
              </p:cNvPr>
              <p:cNvSpPr>
                <a:spLocks/>
              </p:cNvSpPr>
              <p:nvPr/>
            </p:nvSpPr>
            <p:spPr bwMode="auto">
              <a:xfrm rot="10800000">
                <a:off x="3629398" y="113702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972" name="Freeform 38">
                <a:extLst>
                  <a:ext uri="{FF2B5EF4-FFF2-40B4-BE49-F238E27FC236}">
                    <a16:creationId xmlns:a16="http://schemas.microsoft.com/office/drawing/2014/main" id="{A5D717F9-86EA-4359-A3AB-C534A9C5A23D}"/>
                  </a:ext>
                </a:extLst>
              </p:cNvPr>
              <p:cNvSpPr>
                <a:spLocks/>
              </p:cNvSpPr>
              <p:nvPr/>
            </p:nvSpPr>
            <p:spPr bwMode="auto">
              <a:xfrm rot="10800000">
                <a:off x="3306131" y="113702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973" name="Freeform 39">
                <a:extLst>
                  <a:ext uri="{FF2B5EF4-FFF2-40B4-BE49-F238E27FC236}">
                    <a16:creationId xmlns:a16="http://schemas.microsoft.com/office/drawing/2014/main" id="{E4916E38-686F-4730-8A0D-F5BA6E04A7DC}"/>
                  </a:ext>
                </a:extLst>
              </p:cNvPr>
              <p:cNvSpPr>
                <a:spLocks/>
              </p:cNvSpPr>
              <p:nvPr/>
            </p:nvSpPr>
            <p:spPr bwMode="auto">
              <a:xfrm rot="10800000">
                <a:off x="2983845" y="1137023"/>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990" name="Freeform 32">
                <a:extLst>
                  <a:ext uri="{FF2B5EF4-FFF2-40B4-BE49-F238E27FC236}">
                    <a16:creationId xmlns:a16="http://schemas.microsoft.com/office/drawing/2014/main" id="{1D0DCA33-A681-47CB-90E7-FBC86800824E}"/>
                  </a:ext>
                </a:extLst>
              </p:cNvPr>
              <p:cNvSpPr>
                <a:spLocks/>
              </p:cNvSpPr>
              <p:nvPr/>
            </p:nvSpPr>
            <p:spPr bwMode="auto">
              <a:xfrm rot="10800000">
                <a:off x="7819535" y="113702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991" name="Freeform 33">
                <a:extLst>
                  <a:ext uri="{FF2B5EF4-FFF2-40B4-BE49-F238E27FC236}">
                    <a16:creationId xmlns:a16="http://schemas.microsoft.com/office/drawing/2014/main" id="{1F8FB4A6-353E-41DA-AE35-D261A5FC35E6}"/>
                  </a:ext>
                </a:extLst>
              </p:cNvPr>
              <p:cNvSpPr>
                <a:spLocks/>
              </p:cNvSpPr>
              <p:nvPr/>
            </p:nvSpPr>
            <p:spPr bwMode="auto">
              <a:xfrm rot="10800000">
                <a:off x="7497249" y="113702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992" name="Freeform 34">
                <a:extLst>
                  <a:ext uri="{FF2B5EF4-FFF2-40B4-BE49-F238E27FC236}">
                    <a16:creationId xmlns:a16="http://schemas.microsoft.com/office/drawing/2014/main" id="{93D894A2-60D7-49B8-94C9-BBAD787ECF08}"/>
                  </a:ext>
                </a:extLst>
              </p:cNvPr>
              <p:cNvSpPr>
                <a:spLocks/>
              </p:cNvSpPr>
              <p:nvPr/>
            </p:nvSpPr>
            <p:spPr bwMode="auto">
              <a:xfrm rot="10800000">
                <a:off x="7175947" y="113702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993" name="Freeform 35">
                <a:extLst>
                  <a:ext uri="{FF2B5EF4-FFF2-40B4-BE49-F238E27FC236}">
                    <a16:creationId xmlns:a16="http://schemas.microsoft.com/office/drawing/2014/main" id="{316D75CD-ECA0-42E1-8D3E-A18393389519}"/>
                  </a:ext>
                </a:extLst>
              </p:cNvPr>
              <p:cNvSpPr>
                <a:spLocks/>
              </p:cNvSpPr>
              <p:nvPr/>
            </p:nvSpPr>
            <p:spPr bwMode="auto">
              <a:xfrm rot="10800000">
                <a:off x="6851697" y="113702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994" name="Freeform 36">
                <a:extLst>
                  <a:ext uri="{FF2B5EF4-FFF2-40B4-BE49-F238E27FC236}">
                    <a16:creationId xmlns:a16="http://schemas.microsoft.com/office/drawing/2014/main" id="{AC886CD5-C76F-4C82-8D6C-5AE10F084063}"/>
                  </a:ext>
                </a:extLst>
              </p:cNvPr>
              <p:cNvSpPr>
                <a:spLocks/>
              </p:cNvSpPr>
              <p:nvPr/>
            </p:nvSpPr>
            <p:spPr bwMode="auto">
              <a:xfrm rot="10800000">
                <a:off x="6529411" y="113702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995" name="Freeform 37">
                <a:extLst>
                  <a:ext uri="{FF2B5EF4-FFF2-40B4-BE49-F238E27FC236}">
                    <a16:creationId xmlns:a16="http://schemas.microsoft.com/office/drawing/2014/main" id="{76779786-3F2A-4724-9A82-8A6458B7406F}"/>
                  </a:ext>
                </a:extLst>
              </p:cNvPr>
              <p:cNvSpPr>
                <a:spLocks/>
              </p:cNvSpPr>
              <p:nvPr/>
            </p:nvSpPr>
            <p:spPr bwMode="auto">
              <a:xfrm rot="10800000">
                <a:off x="6207126" y="113702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996" name="Freeform 38">
                <a:extLst>
                  <a:ext uri="{FF2B5EF4-FFF2-40B4-BE49-F238E27FC236}">
                    <a16:creationId xmlns:a16="http://schemas.microsoft.com/office/drawing/2014/main" id="{78EDD030-62C7-423F-B76C-4D26A7E820BE}"/>
                  </a:ext>
                </a:extLst>
              </p:cNvPr>
              <p:cNvSpPr>
                <a:spLocks/>
              </p:cNvSpPr>
              <p:nvPr/>
            </p:nvSpPr>
            <p:spPr bwMode="auto">
              <a:xfrm rot="10800000">
                <a:off x="5883859" y="113702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997" name="Freeform 39">
                <a:extLst>
                  <a:ext uri="{FF2B5EF4-FFF2-40B4-BE49-F238E27FC236}">
                    <a16:creationId xmlns:a16="http://schemas.microsoft.com/office/drawing/2014/main" id="{F270EA90-2BF8-4FD7-91C5-EA9CF4A81CD4}"/>
                  </a:ext>
                </a:extLst>
              </p:cNvPr>
              <p:cNvSpPr>
                <a:spLocks/>
              </p:cNvSpPr>
              <p:nvPr/>
            </p:nvSpPr>
            <p:spPr bwMode="auto">
              <a:xfrm rot="10800000">
                <a:off x="5561573" y="1137023"/>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014" name="Freeform 32">
                <a:extLst>
                  <a:ext uri="{FF2B5EF4-FFF2-40B4-BE49-F238E27FC236}">
                    <a16:creationId xmlns:a16="http://schemas.microsoft.com/office/drawing/2014/main" id="{8A0B035C-AFA1-41F8-8C6C-FA234ACF5AE8}"/>
                  </a:ext>
                </a:extLst>
              </p:cNvPr>
              <p:cNvSpPr>
                <a:spLocks/>
              </p:cNvSpPr>
              <p:nvPr/>
            </p:nvSpPr>
            <p:spPr bwMode="auto">
              <a:xfrm rot="10800000">
                <a:off x="10396696" y="113702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015" name="Freeform 33">
                <a:extLst>
                  <a:ext uri="{FF2B5EF4-FFF2-40B4-BE49-F238E27FC236}">
                    <a16:creationId xmlns:a16="http://schemas.microsoft.com/office/drawing/2014/main" id="{A846FAAC-2782-4453-8C09-23DB12647C29}"/>
                  </a:ext>
                </a:extLst>
              </p:cNvPr>
              <p:cNvSpPr>
                <a:spLocks/>
              </p:cNvSpPr>
              <p:nvPr/>
            </p:nvSpPr>
            <p:spPr bwMode="auto">
              <a:xfrm rot="10800000">
                <a:off x="10074410" y="113702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016" name="Freeform 34">
                <a:extLst>
                  <a:ext uri="{FF2B5EF4-FFF2-40B4-BE49-F238E27FC236}">
                    <a16:creationId xmlns:a16="http://schemas.microsoft.com/office/drawing/2014/main" id="{2D789ED3-2667-4BE4-B291-0E96D142E567}"/>
                  </a:ext>
                </a:extLst>
              </p:cNvPr>
              <p:cNvSpPr>
                <a:spLocks/>
              </p:cNvSpPr>
              <p:nvPr/>
            </p:nvSpPr>
            <p:spPr bwMode="auto">
              <a:xfrm rot="10800000">
                <a:off x="9753108" y="113702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017" name="Freeform 35">
                <a:extLst>
                  <a:ext uri="{FF2B5EF4-FFF2-40B4-BE49-F238E27FC236}">
                    <a16:creationId xmlns:a16="http://schemas.microsoft.com/office/drawing/2014/main" id="{31CF5440-5394-4F33-B9C5-0F22F75EACE1}"/>
                  </a:ext>
                </a:extLst>
              </p:cNvPr>
              <p:cNvSpPr>
                <a:spLocks/>
              </p:cNvSpPr>
              <p:nvPr/>
            </p:nvSpPr>
            <p:spPr bwMode="auto">
              <a:xfrm rot="10800000">
                <a:off x="9428858" y="113702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018" name="Freeform 36">
                <a:extLst>
                  <a:ext uri="{FF2B5EF4-FFF2-40B4-BE49-F238E27FC236}">
                    <a16:creationId xmlns:a16="http://schemas.microsoft.com/office/drawing/2014/main" id="{164579F7-3AB6-4A5A-B260-17EE79F94709}"/>
                  </a:ext>
                </a:extLst>
              </p:cNvPr>
              <p:cNvSpPr>
                <a:spLocks/>
              </p:cNvSpPr>
              <p:nvPr/>
            </p:nvSpPr>
            <p:spPr bwMode="auto">
              <a:xfrm rot="10800000">
                <a:off x="9106572" y="113702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019" name="Freeform 37">
                <a:extLst>
                  <a:ext uri="{FF2B5EF4-FFF2-40B4-BE49-F238E27FC236}">
                    <a16:creationId xmlns:a16="http://schemas.microsoft.com/office/drawing/2014/main" id="{B0BF70DC-7356-4F55-A9F6-BB36637CE2E5}"/>
                  </a:ext>
                </a:extLst>
              </p:cNvPr>
              <p:cNvSpPr>
                <a:spLocks/>
              </p:cNvSpPr>
              <p:nvPr/>
            </p:nvSpPr>
            <p:spPr bwMode="auto">
              <a:xfrm rot="10800000">
                <a:off x="8784287" y="113702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020" name="Freeform 38">
                <a:extLst>
                  <a:ext uri="{FF2B5EF4-FFF2-40B4-BE49-F238E27FC236}">
                    <a16:creationId xmlns:a16="http://schemas.microsoft.com/office/drawing/2014/main" id="{DACE7C24-003C-4803-9E0C-29BA0BB8CC93}"/>
                  </a:ext>
                </a:extLst>
              </p:cNvPr>
              <p:cNvSpPr>
                <a:spLocks/>
              </p:cNvSpPr>
              <p:nvPr/>
            </p:nvSpPr>
            <p:spPr bwMode="auto">
              <a:xfrm rot="10800000">
                <a:off x="8461020" y="113702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021" name="Freeform 39">
                <a:extLst>
                  <a:ext uri="{FF2B5EF4-FFF2-40B4-BE49-F238E27FC236}">
                    <a16:creationId xmlns:a16="http://schemas.microsoft.com/office/drawing/2014/main" id="{C2E23DA6-4DE9-4B4D-8BDD-6A3FE4EC6BD5}"/>
                  </a:ext>
                </a:extLst>
              </p:cNvPr>
              <p:cNvSpPr>
                <a:spLocks/>
              </p:cNvSpPr>
              <p:nvPr/>
            </p:nvSpPr>
            <p:spPr bwMode="auto">
              <a:xfrm rot="10800000">
                <a:off x="8138734" y="1137023"/>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037" name="Freeform 32">
                <a:extLst>
                  <a:ext uri="{FF2B5EF4-FFF2-40B4-BE49-F238E27FC236}">
                    <a16:creationId xmlns:a16="http://schemas.microsoft.com/office/drawing/2014/main" id="{53E3BD47-3A25-4DED-84A4-1CE4F8B4432C}"/>
                  </a:ext>
                </a:extLst>
              </p:cNvPr>
              <p:cNvSpPr>
                <a:spLocks/>
              </p:cNvSpPr>
              <p:nvPr/>
            </p:nvSpPr>
            <p:spPr bwMode="auto">
              <a:xfrm rot="10800000">
                <a:off x="12654355" y="113702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038" name="Freeform 33">
                <a:extLst>
                  <a:ext uri="{FF2B5EF4-FFF2-40B4-BE49-F238E27FC236}">
                    <a16:creationId xmlns:a16="http://schemas.microsoft.com/office/drawing/2014/main" id="{8637B4DD-B459-4A4A-8ED1-0133024B099E}"/>
                  </a:ext>
                </a:extLst>
              </p:cNvPr>
              <p:cNvSpPr>
                <a:spLocks/>
              </p:cNvSpPr>
              <p:nvPr/>
            </p:nvSpPr>
            <p:spPr bwMode="auto">
              <a:xfrm rot="10800000">
                <a:off x="12332069" y="113702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039" name="Freeform 34">
                <a:extLst>
                  <a:ext uri="{FF2B5EF4-FFF2-40B4-BE49-F238E27FC236}">
                    <a16:creationId xmlns:a16="http://schemas.microsoft.com/office/drawing/2014/main" id="{40BD9737-6BFB-4210-A0ED-B850EE0FF2F3}"/>
                  </a:ext>
                </a:extLst>
              </p:cNvPr>
              <p:cNvSpPr>
                <a:spLocks/>
              </p:cNvSpPr>
              <p:nvPr/>
            </p:nvSpPr>
            <p:spPr bwMode="auto">
              <a:xfrm rot="10800000">
                <a:off x="12010767" y="113702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040" name="Freeform 35">
                <a:extLst>
                  <a:ext uri="{FF2B5EF4-FFF2-40B4-BE49-F238E27FC236}">
                    <a16:creationId xmlns:a16="http://schemas.microsoft.com/office/drawing/2014/main" id="{7F4431F1-A357-4B31-9B37-36A775043D97}"/>
                  </a:ext>
                </a:extLst>
              </p:cNvPr>
              <p:cNvSpPr>
                <a:spLocks/>
              </p:cNvSpPr>
              <p:nvPr/>
            </p:nvSpPr>
            <p:spPr bwMode="auto">
              <a:xfrm rot="10800000">
                <a:off x="11686517" y="113702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041" name="Freeform 36">
                <a:extLst>
                  <a:ext uri="{FF2B5EF4-FFF2-40B4-BE49-F238E27FC236}">
                    <a16:creationId xmlns:a16="http://schemas.microsoft.com/office/drawing/2014/main" id="{5510601D-D048-4FA5-91F2-292E0FEFA186}"/>
                  </a:ext>
                </a:extLst>
              </p:cNvPr>
              <p:cNvSpPr>
                <a:spLocks/>
              </p:cNvSpPr>
              <p:nvPr/>
            </p:nvSpPr>
            <p:spPr bwMode="auto">
              <a:xfrm rot="10800000">
                <a:off x="11364231" y="113702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042" name="Freeform 37">
                <a:extLst>
                  <a:ext uri="{FF2B5EF4-FFF2-40B4-BE49-F238E27FC236}">
                    <a16:creationId xmlns:a16="http://schemas.microsoft.com/office/drawing/2014/main" id="{57EAA7DD-BF8B-4096-83DA-5F7EA28E5A6F}"/>
                  </a:ext>
                </a:extLst>
              </p:cNvPr>
              <p:cNvSpPr>
                <a:spLocks/>
              </p:cNvSpPr>
              <p:nvPr/>
            </p:nvSpPr>
            <p:spPr bwMode="auto">
              <a:xfrm rot="10800000">
                <a:off x="11041946" y="113702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043" name="Freeform 38">
                <a:extLst>
                  <a:ext uri="{FF2B5EF4-FFF2-40B4-BE49-F238E27FC236}">
                    <a16:creationId xmlns:a16="http://schemas.microsoft.com/office/drawing/2014/main" id="{1C05F21B-71AF-41DA-B98E-61E7338EAB44}"/>
                  </a:ext>
                </a:extLst>
              </p:cNvPr>
              <p:cNvSpPr>
                <a:spLocks/>
              </p:cNvSpPr>
              <p:nvPr/>
            </p:nvSpPr>
            <p:spPr bwMode="auto">
              <a:xfrm rot="10800000">
                <a:off x="10718679" y="113702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054" name="Freeform 39">
                <a:extLst>
                  <a:ext uri="{FF2B5EF4-FFF2-40B4-BE49-F238E27FC236}">
                    <a16:creationId xmlns:a16="http://schemas.microsoft.com/office/drawing/2014/main" id="{A4FBE30D-A88A-45F6-AE9E-38FBB38FDB26}"/>
                  </a:ext>
                </a:extLst>
              </p:cNvPr>
              <p:cNvSpPr>
                <a:spLocks/>
              </p:cNvSpPr>
              <p:nvPr/>
            </p:nvSpPr>
            <p:spPr bwMode="auto">
              <a:xfrm rot="10800000">
                <a:off x="12973554" y="1137023"/>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pic>
        <p:nvPicPr>
          <p:cNvPr id="2369" name="Picture 2368" descr="Text, letter&#10;&#10;Description automatically generated">
            <a:extLst>
              <a:ext uri="{FF2B5EF4-FFF2-40B4-BE49-F238E27FC236}">
                <a16:creationId xmlns:a16="http://schemas.microsoft.com/office/drawing/2014/main" id="{B6EFAF12-2C69-4ED8-AE0E-0C32AB18AAB6}"/>
              </a:ext>
            </a:extLst>
          </p:cNvPr>
          <p:cNvPicPr>
            <a:picLocks noChangeAspect="1"/>
          </p:cNvPicPr>
          <p:nvPr/>
        </p:nvPicPr>
        <p:blipFill rotWithShape="1">
          <a:blip r:embed="rId3"/>
          <a:srcRect l="-4037" t="-956" r="59020" b="26739"/>
          <a:stretch/>
        </p:blipFill>
        <p:spPr>
          <a:xfrm rot="12180342" flipV="1">
            <a:off x="-1699799" y="-79979"/>
            <a:ext cx="3504779" cy="5481647"/>
          </a:xfrm>
          <a:prstGeom prst="rect">
            <a:avLst/>
          </a:prstGeom>
        </p:spPr>
      </p:pic>
      <p:grpSp>
        <p:nvGrpSpPr>
          <p:cNvPr id="2193" name="Group 2192">
            <a:extLst>
              <a:ext uri="{FF2B5EF4-FFF2-40B4-BE49-F238E27FC236}">
                <a16:creationId xmlns:a16="http://schemas.microsoft.com/office/drawing/2014/main" id="{A8BF5F7F-B087-4007-AD6C-C86DCF399C8E}"/>
              </a:ext>
            </a:extLst>
          </p:cNvPr>
          <p:cNvGrpSpPr/>
          <p:nvPr/>
        </p:nvGrpSpPr>
        <p:grpSpPr>
          <a:xfrm>
            <a:off x="84399" y="5272854"/>
            <a:ext cx="12987413" cy="1438538"/>
            <a:chOff x="84399" y="5272854"/>
            <a:chExt cx="12987413" cy="1438538"/>
          </a:xfrm>
        </p:grpSpPr>
        <p:sp>
          <p:nvSpPr>
            <p:cNvPr id="1779" name="Freeform 15">
              <a:extLst>
                <a:ext uri="{FF2B5EF4-FFF2-40B4-BE49-F238E27FC236}">
                  <a16:creationId xmlns:a16="http://schemas.microsoft.com/office/drawing/2014/main" id="{5505F26C-6C15-4527-91AE-6B6DBAB65D56}"/>
                </a:ext>
              </a:extLst>
            </p:cNvPr>
            <p:cNvSpPr>
              <a:spLocks/>
            </p:cNvSpPr>
            <p:nvPr/>
          </p:nvSpPr>
          <p:spPr bwMode="auto">
            <a:xfrm>
              <a:off x="10394290" y="5950877"/>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80" name="Freeform 16">
              <a:extLst>
                <a:ext uri="{FF2B5EF4-FFF2-40B4-BE49-F238E27FC236}">
                  <a16:creationId xmlns:a16="http://schemas.microsoft.com/office/drawing/2014/main" id="{1B7DAA5B-0956-4FAB-B8AC-553D44A4C30E}"/>
                </a:ext>
              </a:extLst>
            </p:cNvPr>
            <p:cNvSpPr>
              <a:spLocks/>
            </p:cNvSpPr>
            <p:nvPr/>
          </p:nvSpPr>
          <p:spPr bwMode="auto">
            <a:xfrm>
              <a:off x="10715593" y="595087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81" name="Freeform 17">
              <a:extLst>
                <a:ext uri="{FF2B5EF4-FFF2-40B4-BE49-F238E27FC236}">
                  <a16:creationId xmlns:a16="http://schemas.microsoft.com/office/drawing/2014/main" id="{88E6093D-D376-4E95-B883-AC5942C6D001}"/>
                </a:ext>
              </a:extLst>
            </p:cNvPr>
            <p:cNvSpPr>
              <a:spLocks/>
            </p:cNvSpPr>
            <p:nvPr/>
          </p:nvSpPr>
          <p:spPr bwMode="auto">
            <a:xfrm>
              <a:off x="11037878" y="5950877"/>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82" name="Freeform 18">
              <a:extLst>
                <a:ext uri="{FF2B5EF4-FFF2-40B4-BE49-F238E27FC236}">
                  <a16:creationId xmlns:a16="http://schemas.microsoft.com/office/drawing/2014/main" id="{2D76BDF6-FC42-4782-980D-F883763D43FF}"/>
                </a:ext>
              </a:extLst>
            </p:cNvPr>
            <p:cNvSpPr>
              <a:spLocks/>
            </p:cNvSpPr>
            <p:nvPr/>
          </p:nvSpPr>
          <p:spPr bwMode="auto">
            <a:xfrm>
              <a:off x="11362128" y="5950877"/>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83" name="Freeform 19">
              <a:extLst>
                <a:ext uri="{FF2B5EF4-FFF2-40B4-BE49-F238E27FC236}">
                  <a16:creationId xmlns:a16="http://schemas.microsoft.com/office/drawing/2014/main" id="{9E0DC058-A0AE-41F0-93DD-304BE851FC9D}"/>
                </a:ext>
              </a:extLst>
            </p:cNvPr>
            <p:cNvSpPr>
              <a:spLocks/>
            </p:cNvSpPr>
            <p:nvPr/>
          </p:nvSpPr>
          <p:spPr bwMode="auto">
            <a:xfrm>
              <a:off x="11683431" y="595087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84" name="Freeform 20">
              <a:extLst>
                <a:ext uri="{FF2B5EF4-FFF2-40B4-BE49-F238E27FC236}">
                  <a16:creationId xmlns:a16="http://schemas.microsoft.com/office/drawing/2014/main" id="{22D1517F-EED8-4C2E-9C7A-F6911684CF8E}"/>
                </a:ext>
              </a:extLst>
            </p:cNvPr>
            <p:cNvSpPr>
              <a:spLocks/>
            </p:cNvSpPr>
            <p:nvPr/>
          </p:nvSpPr>
          <p:spPr bwMode="auto">
            <a:xfrm>
              <a:off x="12005716" y="5950877"/>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85" name="Freeform 21">
              <a:extLst>
                <a:ext uri="{FF2B5EF4-FFF2-40B4-BE49-F238E27FC236}">
                  <a16:creationId xmlns:a16="http://schemas.microsoft.com/office/drawing/2014/main" id="{D7A28D8D-5032-45AD-A7D2-F46BFDBA90AF}"/>
                </a:ext>
              </a:extLst>
            </p:cNvPr>
            <p:cNvSpPr>
              <a:spLocks/>
            </p:cNvSpPr>
            <p:nvPr/>
          </p:nvSpPr>
          <p:spPr bwMode="auto">
            <a:xfrm>
              <a:off x="12329966" y="5950877"/>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86" name="Freeform 22">
              <a:extLst>
                <a:ext uri="{FF2B5EF4-FFF2-40B4-BE49-F238E27FC236}">
                  <a16:creationId xmlns:a16="http://schemas.microsoft.com/office/drawing/2014/main" id="{AEDC9E2B-818E-4B4F-8089-CE5B8D0FAB3B}"/>
                </a:ext>
              </a:extLst>
            </p:cNvPr>
            <p:cNvSpPr>
              <a:spLocks/>
            </p:cNvSpPr>
            <p:nvPr/>
          </p:nvSpPr>
          <p:spPr bwMode="auto">
            <a:xfrm>
              <a:off x="12651269" y="5950877"/>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87" name="Freeform 23">
              <a:extLst>
                <a:ext uri="{FF2B5EF4-FFF2-40B4-BE49-F238E27FC236}">
                  <a16:creationId xmlns:a16="http://schemas.microsoft.com/office/drawing/2014/main" id="{7D9F117B-56E8-4B55-B9F3-6EE041AB5099}"/>
                </a:ext>
              </a:extLst>
            </p:cNvPr>
            <p:cNvSpPr>
              <a:spLocks/>
            </p:cNvSpPr>
            <p:nvPr/>
          </p:nvSpPr>
          <p:spPr bwMode="auto">
            <a:xfrm>
              <a:off x="12975519" y="5950877"/>
              <a:ext cx="96293" cy="99240"/>
            </a:xfrm>
            <a:custGeom>
              <a:avLst/>
              <a:gdLst>
                <a:gd name="T0" fmla="*/ 0 w 98"/>
                <a:gd name="T1" fmla="*/ 72 h 101"/>
                <a:gd name="T2" fmla="*/ 29 w 98"/>
                <a:gd name="T3" fmla="*/ 101 h 101"/>
                <a:gd name="T4" fmla="*/ 98 w 98"/>
                <a:gd name="T5" fmla="*/ 29 h 101"/>
                <a:gd name="T6" fmla="*/ 69 w 98"/>
                <a:gd name="T7" fmla="*/ 0 h 101"/>
                <a:gd name="T8" fmla="*/ 0 w 98"/>
                <a:gd name="T9" fmla="*/ 72 h 101"/>
              </a:gdLst>
              <a:ahLst/>
              <a:cxnLst>
                <a:cxn ang="0">
                  <a:pos x="T0" y="T1"/>
                </a:cxn>
                <a:cxn ang="0">
                  <a:pos x="T2" y="T3"/>
                </a:cxn>
                <a:cxn ang="0">
                  <a:pos x="T4" y="T5"/>
                </a:cxn>
                <a:cxn ang="0">
                  <a:pos x="T6" y="T7"/>
                </a:cxn>
                <a:cxn ang="0">
                  <a:pos x="T8" y="T9"/>
                </a:cxn>
              </a:cxnLst>
              <a:rect l="0" t="0" r="r" b="b"/>
              <a:pathLst>
                <a:path w="98" h="101">
                  <a:moveTo>
                    <a:pt x="0" y="72"/>
                  </a:moveTo>
                  <a:lnTo>
                    <a:pt x="29" y="101"/>
                  </a:lnTo>
                  <a:lnTo>
                    <a:pt x="98" y="29"/>
                  </a:lnTo>
                  <a:lnTo>
                    <a:pt x="69"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88" name="Freeform 32">
              <a:extLst>
                <a:ext uri="{FF2B5EF4-FFF2-40B4-BE49-F238E27FC236}">
                  <a16:creationId xmlns:a16="http://schemas.microsoft.com/office/drawing/2014/main" id="{21A9B061-171D-4D80-A46B-9D5240E5FC5A}"/>
                </a:ext>
              </a:extLst>
            </p:cNvPr>
            <p:cNvSpPr>
              <a:spLocks/>
            </p:cNvSpPr>
            <p:nvPr/>
          </p:nvSpPr>
          <p:spPr bwMode="auto">
            <a:xfrm>
              <a:off x="10394290" y="6613134"/>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89" name="Freeform 33">
              <a:extLst>
                <a:ext uri="{FF2B5EF4-FFF2-40B4-BE49-F238E27FC236}">
                  <a16:creationId xmlns:a16="http://schemas.microsoft.com/office/drawing/2014/main" id="{425C22DC-EA35-40B4-8059-7E48A1ED1C29}"/>
                </a:ext>
              </a:extLst>
            </p:cNvPr>
            <p:cNvSpPr>
              <a:spLocks/>
            </p:cNvSpPr>
            <p:nvPr/>
          </p:nvSpPr>
          <p:spPr bwMode="auto">
            <a:xfrm>
              <a:off x="10715593" y="6613134"/>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90" name="Freeform 34">
              <a:extLst>
                <a:ext uri="{FF2B5EF4-FFF2-40B4-BE49-F238E27FC236}">
                  <a16:creationId xmlns:a16="http://schemas.microsoft.com/office/drawing/2014/main" id="{F3A480E2-148C-474B-836C-11F8959D37E3}"/>
                </a:ext>
              </a:extLst>
            </p:cNvPr>
            <p:cNvSpPr>
              <a:spLocks/>
            </p:cNvSpPr>
            <p:nvPr/>
          </p:nvSpPr>
          <p:spPr bwMode="auto">
            <a:xfrm>
              <a:off x="11037878" y="6613134"/>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91" name="Freeform 35">
              <a:extLst>
                <a:ext uri="{FF2B5EF4-FFF2-40B4-BE49-F238E27FC236}">
                  <a16:creationId xmlns:a16="http://schemas.microsoft.com/office/drawing/2014/main" id="{AF1E423E-1A8B-4887-9BF3-F59857C81E66}"/>
                </a:ext>
              </a:extLst>
            </p:cNvPr>
            <p:cNvSpPr>
              <a:spLocks/>
            </p:cNvSpPr>
            <p:nvPr/>
          </p:nvSpPr>
          <p:spPr bwMode="auto">
            <a:xfrm>
              <a:off x="11362128" y="6613134"/>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92" name="Freeform 36">
              <a:extLst>
                <a:ext uri="{FF2B5EF4-FFF2-40B4-BE49-F238E27FC236}">
                  <a16:creationId xmlns:a16="http://schemas.microsoft.com/office/drawing/2014/main" id="{EEC8C4B4-72CA-4610-8358-7C9A4C520FDB}"/>
                </a:ext>
              </a:extLst>
            </p:cNvPr>
            <p:cNvSpPr>
              <a:spLocks/>
            </p:cNvSpPr>
            <p:nvPr/>
          </p:nvSpPr>
          <p:spPr bwMode="auto">
            <a:xfrm>
              <a:off x="11683431" y="6613134"/>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93" name="Freeform 37">
              <a:extLst>
                <a:ext uri="{FF2B5EF4-FFF2-40B4-BE49-F238E27FC236}">
                  <a16:creationId xmlns:a16="http://schemas.microsoft.com/office/drawing/2014/main" id="{22AAF359-32EB-460C-B716-BF0E219CC42B}"/>
                </a:ext>
              </a:extLst>
            </p:cNvPr>
            <p:cNvSpPr>
              <a:spLocks/>
            </p:cNvSpPr>
            <p:nvPr/>
          </p:nvSpPr>
          <p:spPr bwMode="auto">
            <a:xfrm>
              <a:off x="12005716" y="6613134"/>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94" name="Freeform 38">
              <a:extLst>
                <a:ext uri="{FF2B5EF4-FFF2-40B4-BE49-F238E27FC236}">
                  <a16:creationId xmlns:a16="http://schemas.microsoft.com/office/drawing/2014/main" id="{EAB80148-FBD8-4686-B9D5-39ADDE7259BC}"/>
                </a:ext>
              </a:extLst>
            </p:cNvPr>
            <p:cNvSpPr>
              <a:spLocks/>
            </p:cNvSpPr>
            <p:nvPr/>
          </p:nvSpPr>
          <p:spPr bwMode="auto">
            <a:xfrm>
              <a:off x="12329966" y="6613134"/>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95" name="Freeform 39">
              <a:extLst>
                <a:ext uri="{FF2B5EF4-FFF2-40B4-BE49-F238E27FC236}">
                  <a16:creationId xmlns:a16="http://schemas.microsoft.com/office/drawing/2014/main" id="{67E13007-F41B-4B9C-83B0-370666EA2064}"/>
                </a:ext>
              </a:extLst>
            </p:cNvPr>
            <p:cNvSpPr>
              <a:spLocks/>
            </p:cNvSpPr>
            <p:nvPr/>
          </p:nvSpPr>
          <p:spPr bwMode="auto">
            <a:xfrm>
              <a:off x="12651269" y="6613134"/>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96" name="Freeform 40">
              <a:extLst>
                <a:ext uri="{FF2B5EF4-FFF2-40B4-BE49-F238E27FC236}">
                  <a16:creationId xmlns:a16="http://schemas.microsoft.com/office/drawing/2014/main" id="{CAF79CA9-8D9F-4725-9C0E-987BB32DB363}"/>
                </a:ext>
              </a:extLst>
            </p:cNvPr>
            <p:cNvSpPr>
              <a:spLocks/>
            </p:cNvSpPr>
            <p:nvPr/>
          </p:nvSpPr>
          <p:spPr bwMode="auto">
            <a:xfrm>
              <a:off x="12975519" y="6613134"/>
              <a:ext cx="96293" cy="98258"/>
            </a:xfrm>
            <a:custGeom>
              <a:avLst/>
              <a:gdLst>
                <a:gd name="T0" fmla="*/ 0 w 98"/>
                <a:gd name="T1" fmla="*/ 69 h 100"/>
                <a:gd name="T2" fmla="*/ 29 w 98"/>
                <a:gd name="T3" fmla="*/ 100 h 100"/>
                <a:gd name="T4" fmla="*/ 98 w 98"/>
                <a:gd name="T5" fmla="*/ 28 h 100"/>
                <a:gd name="T6" fmla="*/ 69 w 98"/>
                <a:gd name="T7" fmla="*/ 0 h 100"/>
                <a:gd name="T8" fmla="*/ 0 w 98"/>
                <a:gd name="T9" fmla="*/ 69 h 100"/>
              </a:gdLst>
              <a:ahLst/>
              <a:cxnLst>
                <a:cxn ang="0">
                  <a:pos x="T0" y="T1"/>
                </a:cxn>
                <a:cxn ang="0">
                  <a:pos x="T2" y="T3"/>
                </a:cxn>
                <a:cxn ang="0">
                  <a:pos x="T4" y="T5"/>
                </a:cxn>
                <a:cxn ang="0">
                  <a:pos x="T6" y="T7"/>
                </a:cxn>
                <a:cxn ang="0">
                  <a:pos x="T8" y="T9"/>
                </a:cxn>
              </a:cxnLst>
              <a:rect l="0" t="0" r="r" b="b"/>
              <a:pathLst>
                <a:path w="98" h="100">
                  <a:moveTo>
                    <a:pt x="0" y="69"/>
                  </a:moveTo>
                  <a:lnTo>
                    <a:pt x="29" y="100"/>
                  </a:lnTo>
                  <a:lnTo>
                    <a:pt x="98" y="28"/>
                  </a:lnTo>
                  <a:lnTo>
                    <a:pt x="69"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97" name="Freeform 49">
              <a:extLst>
                <a:ext uri="{FF2B5EF4-FFF2-40B4-BE49-F238E27FC236}">
                  <a16:creationId xmlns:a16="http://schemas.microsoft.com/office/drawing/2014/main" id="{AB1DC19E-6EFB-403B-BAB0-221270807F80}"/>
                </a:ext>
              </a:extLst>
            </p:cNvPr>
            <p:cNvSpPr>
              <a:spLocks/>
            </p:cNvSpPr>
            <p:nvPr/>
          </p:nvSpPr>
          <p:spPr bwMode="auto">
            <a:xfrm>
              <a:off x="10394290" y="6282005"/>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798" name="Freeform 50">
              <a:extLst>
                <a:ext uri="{FF2B5EF4-FFF2-40B4-BE49-F238E27FC236}">
                  <a16:creationId xmlns:a16="http://schemas.microsoft.com/office/drawing/2014/main" id="{F61C8A37-0A46-49B1-8063-812991315890}"/>
                </a:ext>
              </a:extLst>
            </p:cNvPr>
            <p:cNvSpPr>
              <a:spLocks/>
            </p:cNvSpPr>
            <p:nvPr/>
          </p:nvSpPr>
          <p:spPr bwMode="auto">
            <a:xfrm>
              <a:off x="10715593" y="6282005"/>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799" name="Freeform 51">
              <a:extLst>
                <a:ext uri="{FF2B5EF4-FFF2-40B4-BE49-F238E27FC236}">
                  <a16:creationId xmlns:a16="http://schemas.microsoft.com/office/drawing/2014/main" id="{91B3CAA1-26CC-4015-90D6-55F9C268685F}"/>
                </a:ext>
              </a:extLst>
            </p:cNvPr>
            <p:cNvSpPr>
              <a:spLocks/>
            </p:cNvSpPr>
            <p:nvPr/>
          </p:nvSpPr>
          <p:spPr bwMode="auto">
            <a:xfrm>
              <a:off x="11037878" y="6282005"/>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800" name="Freeform 52">
              <a:extLst>
                <a:ext uri="{FF2B5EF4-FFF2-40B4-BE49-F238E27FC236}">
                  <a16:creationId xmlns:a16="http://schemas.microsoft.com/office/drawing/2014/main" id="{19AE99C1-6031-41E4-A165-C024DD2B1C6E}"/>
                </a:ext>
              </a:extLst>
            </p:cNvPr>
            <p:cNvSpPr>
              <a:spLocks/>
            </p:cNvSpPr>
            <p:nvPr/>
          </p:nvSpPr>
          <p:spPr bwMode="auto">
            <a:xfrm>
              <a:off x="11362128" y="6282005"/>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801" name="Freeform 53">
              <a:extLst>
                <a:ext uri="{FF2B5EF4-FFF2-40B4-BE49-F238E27FC236}">
                  <a16:creationId xmlns:a16="http://schemas.microsoft.com/office/drawing/2014/main" id="{51BD5D65-218D-47E2-9315-4784EA5088C6}"/>
                </a:ext>
              </a:extLst>
            </p:cNvPr>
            <p:cNvSpPr>
              <a:spLocks/>
            </p:cNvSpPr>
            <p:nvPr/>
          </p:nvSpPr>
          <p:spPr bwMode="auto">
            <a:xfrm>
              <a:off x="11683431" y="6282005"/>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802" name="Freeform 54">
              <a:extLst>
                <a:ext uri="{FF2B5EF4-FFF2-40B4-BE49-F238E27FC236}">
                  <a16:creationId xmlns:a16="http://schemas.microsoft.com/office/drawing/2014/main" id="{1D5495BE-2DB1-40B0-B4BB-EF1DEEA77047}"/>
                </a:ext>
              </a:extLst>
            </p:cNvPr>
            <p:cNvSpPr>
              <a:spLocks/>
            </p:cNvSpPr>
            <p:nvPr/>
          </p:nvSpPr>
          <p:spPr bwMode="auto">
            <a:xfrm>
              <a:off x="12005716" y="6282005"/>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803" name="Freeform 55">
              <a:extLst>
                <a:ext uri="{FF2B5EF4-FFF2-40B4-BE49-F238E27FC236}">
                  <a16:creationId xmlns:a16="http://schemas.microsoft.com/office/drawing/2014/main" id="{A9507B65-F2D6-48FF-8971-D3978EFEBD52}"/>
                </a:ext>
              </a:extLst>
            </p:cNvPr>
            <p:cNvSpPr>
              <a:spLocks/>
            </p:cNvSpPr>
            <p:nvPr/>
          </p:nvSpPr>
          <p:spPr bwMode="auto">
            <a:xfrm>
              <a:off x="12329966" y="6282005"/>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804" name="Freeform 56">
              <a:extLst>
                <a:ext uri="{FF2B5EF4-FFF2-40B4-BE49-F238E27FC236}">
                  <a16:creationId xmlns:a16="http://schemas.microsoft.com/office/drawing/2014/main" id="{7863EA98-0577-4BC6-A704-DC12F1944032}"/>
                </a:ext>
              </a:extLst>
            </p:cNvPr>
            <p:cNvSpPr>
              <a:spLocks/>
            </p:cNvSpPr>
            <p:nvPr/>
          </p:nvSpPr>
          <p:spPr bwMode="auto">
            <a:xfrm>
              <a:off x="12651269" y="6282005"/>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805" name="Freeform 57">
              <a:extLst>
                <a:ext uri="{FF2B5EF4-FFF2-40B4-BE49-F238E27FC236}">
                  <a16:creationId xmlns:a16="http://schemas.microsoft.com/office/drawing/2014/main" id="{2C7CFB06-870E-46D4-B416-23CAEECCC8CA}"/>
                </a:ext>
              </a:extLst>
            </p:cNvPr>
            <p:cNvSpPr>
              <a:spLocks/>
            </p:cNvSpPr>
            <p:nvPr/>
          </p:nvSpPr>
          <p:spPr bwMode="auto">
            <a:xfrm>
              <a:off x="12975519" y="6282005"/>
              <a:ext cx="96293" cy="98258"/>
            </a:xfrm>
            <a:custGeom>
              <a:avLst/>
              <a:gdLst>
                <a:gd name="T0" fmla="*/ 0 w 98"/>
                <a:gd name="T1" fmla="*/ 72 h 100"/>
                <a:gd name="T2" fmla="*/ 29 w 98"/>
                <a:gd name="T3" fmla="*/ 100 h 100"/>
                <a:gd name="T4" fmla="*/ 98 w 98"/>
                <a:gd name="T5" fmla="*/ 29 h 100"/>
                <a:gd name="T6" fmla="*/ 69 w 98"/>
                <a:gd name="T7" fmla="*/ 0 h 100"/>
                <a:gd name="T8" fmla="*/ 0 w 98"/>
                <a:gd name="T9" fmla="*/ 72 h 100"/>
              </a:gdLst>
              <a:ahLst/>
              <a:cxnLst>
                <a:cxn ang="0">
                  <a:pos x="T0" y="T1"/>
                </a:cxn>
                <a:cxn ang="0">
                  <a:pos x="T2" y="T3"/>
                </a:cxn>
                <a:cxn ang="0">
                  <a:pos x="T4" y="T5"/>
                </a:cxn>
                <a:cxn ang="0">
                  <a:pos x="T6" y="T7"/>
                </a:cxn>
                <a:cxn ang="0">
                  <a:pos x="T8" y="T9"/>
                </a:cxn>
              </a:cxnLst>
              <a:rect l="0" t="0" r="r" b="b"/>
              <a:pathLst>
                <a:path w="98" h="100">
                  <a:moveTo>
                    <a:pt x="0" y="72"/>
                  </a:moveTo>
                  <a:lnTo>
                    <a:pt x="29" y="100"/>
                  </a:lnTo>
                  <a:lnTo>
                    <a:pt x="98" y="29"/>
                  </a:lnTo>
                  <a:lnTo>
                    <a:pt x="69"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755" name="Freeform 15">
              <a:extLst>
                <a:ext uri="{FF2B5EF4-FFF2-40B4-BE49-F238E27FC236}">
                  <a16:creationId xmlns:a16="http://schemas.microsoft.com/office/drawing/2014/main" id="{0B4860A4-CEAA-44CE-9EA0-A6F7842C5867}"/>
                </a:ext>
              </a:extLst>
            </p:cNvPr>
            <p:cNvSpPr>
              <a:spLocks/>
            </p:cNvSpPr>
            <p:nvPr/>
          </p:nvSpPr>
          <p:spPr bwMode="auto">
            <a:xfrm>
              <a:off x="7817129" y="5950877"/>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56" name="Freeform 16">
              <a:extLst>
                <a:ext uri="{FF2B5EF4-FFF2-40B4-BE49-F238E27FC236}">
                  <a16:creationId xmlns:a16="http://schemas.microsoft.com/office/drawing/2014/main" id="{E9D75807-3E95-4372-9319-3A6FB633F0DB}"/>
                </a:ext>
              </a:extLst>
            </p:cNvPr>
            <p:cNvSpPr>
              <a:spLocks/>
            </p:cNvSpPr>
            <p:nvPr/>
          </p:nvSpPr>
          <p:spPr bwMode="auto">
            <a:xfrm>
              <a:off x="8138432" y="595087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57" name="Freeform 17">
              <a:extLst>
                <a:ext uri="{FF2B5EF4-FFF2-40B4-BE49-F238E27FC236}">
                  <a16:creationId xmlns:a16="http://schemas.microsoft.com/office/drawing/2014/main" id="{0F994116-AEB2-4359-ADAE-494EBF896504}"/>
                </a:ext>
              </a:extLst>
            </p:cNvPr>
            <p:cNvSpPr>
              <a:spLocks/>
            </p:cNvSpPr>
            <p:nvPr/>
          </p:nvSpPr>
          <p:spPr bwMode="auto">
            <a:xfrm>
              <a:off x="8460717" y="5950877"/>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58" name="Freeform 18">
              <a:extLst>
                <a:ext uri="{FF2B5EF4-FFF2-40B4-BE49-F238E27FC236}">
                  <a16:creationId xmlns:a16="http://schemas.microsoft.com/office/drawing/2014/main" id="{1144B843-B412-4F51-85A7-9CEB42B8AD6F}"/>
                </a:ext>
              </a:extLst>
            </p:cNvPr>
            <p:cNvSpPr>
              <a:spLocks/>
            </p:cNvSpPr>
            <p:nvPr/>
          </p:nvSpPr>
          <p:spPr bwMode="auto">
            <a:xfrm>
              <a:off x="8784967" y="5950877"/>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59" name="Freeform 19">
              <a:extLst>
                <a:ext uri="{FF2B5EF4-FFF2-40B4-BE49-F238E27FC236}">
                  <a16:creationId xmlns:a16="http://schemas.microsoft.com/office/drawing/2014/main" id="{BC0A0BE5-48F5-45EE-B27F-ADA5BDAA1EDF}"/>
                </a:ext>
              </a:extLst>
            </p:cNvPr>
            <p:cNvSpPr>
              <a:spLocks/>
            </p:cNvSpPr>
            <p:nvPr/>
          </p:nvSpPr>
          <p:spPr bwMode="auto">
            <a:xfrm>
              <a:off x="9106270" y="595087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60" name="Freeform 20">
              <a:extLst>
                <a:ext uri="{FF2B5EF4-FFF2-40B4-BE49-F238E27FC236}">
                  <a16:creationId xmlns:a16="http://schemas.microsoft.com/office/drawing/2014/main" id="{3435FD52-B931-4B3F-AAD4-F0E9E10D22E6}"/>
                </a:ext>
              </a:extLst>
            </p:cNvPr>
            <p:cNvSpPr>
              <a:spLocks/>
            </p:cNvSpPr>
            <p:nvPr/>
          </p:nvSpPr>
          <p:spPr bwMode="auto">
            <a:xfrm>
              <a:off x="9428555" y="5950877"/>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61" name="Freeform 21">
              <a:extLst>
                <a:ext uri="{FF2B5EF4-FFF2-40B4-BE49-F238E27FC236}">
                  <a16:creationId xmlns:a16="http://schemas.microsoft.com/office/drawing/2014/main" id="{7A92EB52-0FA7-4CA4-BDEA-BF912B580C01}"/>
                </a:ext>
              </a:extLst>
            </p:cNvPr>
            <p:cNvSpPr>
              <a:spLocks/>
            </p:cNvSpPr>
            <p:nvPr/>
          </p:nvSpPr>
          <p:spPr bwMode="auto">
            <a:xfrm>
              <a:off x="9752805" y="5950877"/>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62" name="Freeform 22">
              <a:extLst>
                <a:ext uri="{FF2B5EF4-FFF2-40B4-BE49-F238E27FC236}">
                  <a16:creationId xmlns:a16="http://schemas.microsoft.com/office/drawing/2014/main" id="{95312F29-C205-4499-AEEA-1BD3F41040C8}"/>
                </a:ext>
              </a:extLst>
            </p:cNvPr>
            <p:cNvSpPr>
              <a:spLocks/>
            </p:cNvSpPr>
            <p:nvPr/>
          </p:nvSpPr>
          <p:spPr bwMode="auto">
            <a:xfrm>
              <a:off x="10074108" y="5950877"/>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63" name="Freeform 32">
              <a:extLst>
                <a:ext uri="{FF2B5EF4-FFF2-40B4-BE49-F238E27FC236}">
                  <a16:creationId xmlns:a16="http://schemas.microsoft.com/office/drawing/2014/main" id="{5674B895-D811-4D54-856E-00F8F1BF5FE5}"/>
                </a:ext>
              </a:extLst>
            </p:cNvPr>
            <p:cNvSpPr>
              <a:spLocks/>
            </p:cNvSpPr>
            <p:nvPr/>
          </p:nvSpPr>
          <p:spPr bwMode="auto">
            <a:xfrm>
              <a:off x="7817129" y="6613134"/>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64" name="Freeform 33">
              <a:extLst>
                <a:ext uri="{FF2B5EF4-FFF2-40B4-BE49-F238E27FC236}">
                  <a16:creationId xmlns:a16="http://schemas.microsoft.com/office/drawing/2014/main" id="{A3BDC179-3E4E-4BFA-ADE2-EECB69D05946}"/>
                </a:ext>
              </a:extLst>
            </p:cNvPr>
            <p:cNvSpPr>
              <a:spLocks/>
            </p:cNvSpPr>
            <p:nvPr/>
          </p:nvSpPr>
          <p:spPr bwMode="auto">
            <a:xfrm>
              <a:off x="8138432" y="6613134"/>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65" name="Freeform 34">
              <a:extLst>
                <a:ext uri="{FF2B5EF4-FFF2-40B4-BE49-F238E27FC236}">
                  <a16:creationId xmlns:a16="http://schemas.microsoft.com/office/drawing/2014/main" id="{25EB505D-D20D-4759-9F86-1A77437566BC}"/>
                </a:ext>
              </a:extLst>
            </p:cNvPr>
            <p:cNvSpPr>
              <a:spLocks/>
            </p:cNvSpPr>
            <p:nvPr/>
          </p:nvSpPr>
          <p:spPr bwMode="auto">
            <a:xfrm>
              <a:off x="8460717" y="6613134"/>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66" name="Freeform 35">
              <a:extLst>
                <a:ext uri="{FF2B5EF4-FFF2-40B4-BE49-F238E27FC236}">
                  <a16:creationId xmlns:a16="http://schemas.microsoft.com/office/drawing/2014/main" id="{10D72251-3FFD-44D2-B31B-72533450B53A}"/>
                </a:ext>
              </a:extLst>
            </p:cNvPr>
            <p:cNvSpPr>
              <a:spLocks/>
            </p:cNvSpPr>
            <p:nvPr/>
          </p:nvSpPr>
          <p:spPr bwMode="auto">
            <a:xfrm>
              <a:off x="8784967" y="6613134"/>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67" name="Freeform 36">
              <a:extLst>
                <a:ext uri="{FF2B5EF4-FFF2-40B4-BE49-F238E27FC236}">
                  <a16:creationId xmlns:a16="http://schemas.microsoft.com/office/drawing/2014/main" id="{9D326A4F-0FF1-4EDC-AA14-D37E0C05E5C9}"/>
                </a:ext>
              </a:extLst>
            </p:cNvPr>
            <p:cNvSpPr>
              <a:spLocks/>
            </p:cNvSpPr>
            <p:nvPr/>
          </p:nvSpPr>
          <p:spPr bwMode="auto">
            <a:xfrm>
              <a:off x="9106270" y="6613134"/>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68" name="Freeform 37">
              <a:extLst>
                <a:ext uri="{FF2B5EF4-FFF2-40B4-BE49-F238E27FC236}">
                  <a16:creationId xmlns:a16="http://schemas.microsoft.com/office/drawing/2014/main" id="{317ED7CF-170B-4DCF-94CE-D4BF36C05CBA}"/>
                </a:ext>
              </a:extLst>
            </p:cNvPr>
            <p:cNvSpPr>
              <a:spLocks/>
            </p:cNvSpPr>
            <p:nvPr/>
          </p:nvSpPr>
          <p:spPr bwMode="auto">
            <a:xfrm>
              <a:off x="9428555" y="6613134"/>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69" name="Freeform 38">
              <a:extLst>
                <a:ext uri="{FF2B5EF4-FFF2-40B4-BE49-F238E27FC236}">
                  <a16:creationId xmlns:a16="http://schemas.microsoft.com/office/drawing/2014/main" id="{B4BD360A-43BD-458E-A4A3-02B74A3F7F48}"/>
                </a:ext>
              </a:extLst>
            </p:cNvPr>
            <p:cNvSpPr>
              <a:spLocks/>
            </p:cNvSpPr>
            <p:nvPr/>
          </p:nvSpPr>
          <p:spPr bwMode="auto">
            <a:xfrm>
              <a:off x="9752805" y="6613134"/>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70" name="Freeform 39">
              <a:extLst>
                <a:ext uri="{FF2B5EF4-FFF2-40B4-BE49-F238E27FC236}">
                  <a16:creationId xmlns:a16="http://schemas.microsoft.com/office/drawing/2014/main" id="{055893F9-1D19-4169-8885-35BF30D23CD9}"/>
                </a:ext>
              </a:extLst>
            </p:cNvPr>
            <p:cNvSpPr>
              <a:spLocks/>
            </p:cNvSpPr>
            <p:nvPr/>
          </p:nvSpPr>
          <p:spPr bwMode="auto">
            <a:xfrm>
              <a:off x="10074108" y="6613134"/>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71" name="Freeform 49">
              <a:extLst>
                <a:ext uri="{FF2B5EF4-FFF2-40B4-BE49-F238E27FC236}">
                  <a16:creationId xmlns:a16="http://schemas.microsoft.com/office/drawing/2014/main" id="{DF7E7287-8D36-4C84-B57D-D0F1DE3E080E}"/>
                </a:ext>
              </a:extLst>
            </p:cNvPr>
            <p:cNvSpPr>
              <a:spLocks/>
            </p:cNvSpPr>
            <p:nvPr/>
          </p:nvSpPr>
          <p:spPr bwMode="auto">
            <a:xfrm>
              <a:off x="7817129" y="6282005"/>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772" name="Freeform 50">
              <a:extLst>
                <a:ext uri="{FF2B5EF4-FFF2-40B4-BE49-F238E27FC236}">
                  <a16:creationId xmlns:a16="http://schemas.microsoft.com/office/drawing/2014/main" id="{E41FB634-AD11-4529-8523-C80B287B5F76}"/>
                </a:ext>
              </a:extLst>
            </p:cNvPr>
            <p:cNvSpPr>
              <a:spLocks/>
            </p:cNvSpPr>
            <p:nvPr/>
          </p:nvSpPr>
          <p:spPr bwMode="auto">
            <a:xfrm>
              <a:off x="8138432" y="6282005"/>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773" name="Freeform 51">
              <a:extLst>
                <a:ext uri="{FF2B5EF4-FFF2-40B4-BE49-F238E27FC236}">
                  <a16:creationId xmlns:a16="http://schemas.microsoft.com/office/drawing/2014/main" id="{11013B4F-9E48-4DBE-BC3B-431F0777ED6E}"/>
                </a:ext>
              </a:extLst>
            </p:cNvPr>
            <p:cNvSpPr>
              <a:spLocks/>
            </p:cNvSpPr>
            <p:nvPr/>
          </p:nvSpPr>
          <p:spPr bwMode="auto">
            <a:xfrm>
              <a:off x="8460717" y="6282005"/>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774" name="Freeform 52">
              <a:extLst>
                <a:ext uri="{FF2B5EF4-FFF2-40B4-BE49-F238E27FC236}">
                  <a16:creationId xmlns:a16="http://schemas.microsoft.com/office/drawing/2014/main" id="{9C1DD861-7D72-4071-860A-8BA340F1F549}"/>
                </a:ext>
              </a:extLst>
            </p:cNvPr>
            <p:cNvSpPr>
              <a:spLocks/>
            </p:cNvSpPr>
            <p:nvPr/>
          </p:nvSpPr>
          <p:spPr bwMode="auto">
            <a:xfrm>
              <a:off x="8784967" y="6282005"/>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775" name="Freeform 53">
              <a:extLst>
                <a:ext uri="{FF2B5EF4-FFF2-40B4-BE49-F238E27FC236}">
                  <a16:creationId xmlns:a16="http://schemas.microsoft.com/office/drawing/2014/main" id="{94725054-42B3-45A5-9F25-1CB5B2009ED2}"/>
                </a:ext>
              </a:extLst>
            </p:cNvPr>
            <p:cNvSpPr>
              <a:spLocks/>
            </p:cNvSpPr>
            <p:nvPr/>
          </p:nvSpPr>
          <p:spPr bwMode="auto">
            <a:xfrm>
              <a:off x="9106270" y="6282005"/>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776" name="Freeform 54">
              <a:extLst>
                <a:ext uri="{FF2B5EF4-FFF2-40B4-BE49-F238E27FC236}">
                  <a16:creationId xmlns:a16="http://schemas.microsoft.com/office/drawing/2014/main" id="{2E65B2F4-3E83-4BDD-B24B-54F339324D85}"/>
                </a:ext>
              </a:extLst>
            </p:cNvPr>
            <p:cNvSpPr>
              <a:spLocks/>
            </p:cNvSpPr>
            <p:nvPr/>
          </p:nvSpPr>
          <p:spPr bwMode="auto">
            <a:xfrm>
              <a:off x="9428555" y="6282005"/>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777" name="Freeform 55">
              <a:extLst>
                <a:ext uri="{FF2B5EF4-FFF2-40B4-BE49-F238E27FC236}">
                  <a16:creationId xmlns:a16="http://schemas.microsoft.com/office/drawing/2014/main" id="{D20264CC-B247-428E-A97F-BA3BEEDEDEEB}"/>
                </a:ext>
              </a:extLst>
            </p:cNvPr>
            <p:cNvSpPr>
              <a:spLocks/>
            </p:cNvSpPr>
            <p:nvPr/>
          </p:nvSpPr>
          <p:spPr bwMode="auto">
            <a:xfrm>
              <a:off x="9752805" y="6282005"/>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778" name="Freeform 56">
              <a:extLst>
                <a:ext uri="{FF2B5EF4-FFF2-40B4-BE49-F238E27FC236}">
                  <a16:creationId xmlns:a16="http://schemas.microsoft.com/office/drawing/2014/main" id="{08F0E561-7BFA-4738-B51C-589F3B3A6B5F}"/>
                </a:ext>
              </a:extLst>
            </p:cNvPr>
            <p:cNvSpPr>
              <a:spLocks/>
            </p:cNvSpPr>
            <p:nvPr/>
          </p:nvSpPr>
          <p:spPr bwMode="auto">
            <a:xfrm>
              <a:off x="10074108" y="6282005"/>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729" name="Freeform 15">
              <a:extLst>
                <a:ext uri="{FF2B5EF4-FFF2-40B4-BE49-F238E27FC236}">
                  <a16:creationId xmlns:a16="http://schemas.microsoft.com/office/drawing/2014/main" id="{4D9662B1-6EE3-4DE1-8B4D-CB6F988E91DD}"/>
                </a:ext>
              </a:extLst>
            </p:cNvPr>
            <p:cNvSpPr>
              <a:spLocks/>
            </p:cNvSpPr>
            <p:nvPr/>
          </p:nvSpPr>
          <p:spPr bwMode="auto">
            <a:xfrm>
              <a:off x="5239401" y="5950877"/>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30" name="Freeform 16">
              <a:extLst>
                <a:ext uri="{FF2B5EF4-FFF2-40B4-BE49-F238E27FC236}">
                  <a16:creationId xmlns:a16="http://schemas.microsoft.com/office/drawing/2014/main" id="{ABE831BE-E669-4BD9-8E3A-36FA9A771195}"/>
                </a:ext>
              </a:extLst>
            </p:cNvPr>
            <p:cNvSpPr>
              <a:spLocks/>
            </p:cNvSpPr>
            <p:nvPr/>
          </p:nvSpPr>
          <p:spPr bwMode="auto">
            <a:xfrm>
              <a:off x="5560704" y="595087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31" name="Freeform 17">
              <a:extLst>
                <a:ext uri="{FF2B5EF4-FFF2-40B4-BE49-F238E27FC236}">
                  <a16:creationId xmlns:a16="http://schemas.microsoft.com/office/drawing/2014/main" id="{5468FE96-E513-4FA3-8415-36FB7B10D5AC}"/>
                </a:ext>
              </a:extLst>
            </p:cNvPr>
            <p:cNvSpPr>
              <a:spLocks/>
            </p:cNvSpPr>
            <p:nvPr/>
          </p:nvSpPr>
          <p:spPr bwMode="auto">
            <a:xfrm>
              <a:off x="5882989" y="5950877"/>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32" name="Freeform 18">
              <a:extLst>
                <a:ext uri="{FF2B5EF4-FFF2-40B4-BE49-F238E27FC236}">
                  <a16:creationId xmlns:a16="http://schemas.microsoft.com/office/drawing/2014/main" id="{383BF946-4F50-4A9F-A094-9E8E0BAAA7D2}"/>
                </a:ext>
              </a:extLst>
            </p:cNvPr>
            <p:cNvSpPr>
              <a:spLocks/>
            </p:cNvSpPr>
            <p:nvPr/>
          </p:nvSpPr>
          <p:spPr bwMode="auto">
            <a:xfrm>
              <a:off x="6207239" y="5950877"/>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33" name="Freeform 19">
              <a:extLst>
                <a:ext uri="{FF2B5EF4-FFF2-40B4-BE49-F238E27FC236}">
                  <a16:creationId xmlns:a16="http://schemas.microsoft.com/office/drawing/2014/main" id="{87BBDAC3-8B5D-41CF-9AEA-EDE2CCD111C0}"/>
                </a:ext>
              </a:extLst>
            </p:cNvPr>
            <p:cNvSpPr>
              <a:spLocks/>
            </p:cNvSpPr>
            <p:nvPr/>
          </p:nvSpPr>
          <p:spPr bwMode="auto">
            <a:xfrm>
              <a:off x="6528542" y="595087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34" name="Freeform 20">
              <a:extLst>
                <a:ext uri="{FF2B5EF4-FFF2-40B4-BE49-F238E27FC236}">
                  <a16:creationId xmlns:a16="http://schemas.microsoft.com/office/drawing/2014/main" id="{FC13B3A6-0438-4081-A688-F00E9E6552A4}"/>
                </a:ext>
              </a:extLst>
            </p:cNvPr>
            <p:cNvSpPr>
              <a:spLocks/>
            </p:cNvSpPr>
            <p:nvPr/>
          </p:nvSpPr>
          <p:spPr bwMode="auto">
            <a:xfrm>
              <a:off x="6850827" y="5950877"/>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35" name="Freeform 21">
              <a:extLst>
                <a:ext uri="{FF2B5EF4-FFF2-40B4-BE49-F238E27FC236}">
                  <a16:creationId xmlns:a16="http://schemas.microsoft.com/office/drawing/2014/main" id="{5C08986C-9368-4BF8-A381-0B01E8FBEC3E}"/>
                </a:ext>
              </a:extLst>
            </p:cNvPr>
            <p:cNvSpPr>
              <a:spLocks/>
            </p:cNvSpPr>
            <p:nvPr/>
          </p:nvSpPr>
          <p:spPr bwMode="auto">
            <a:xfrm>
              <a:off x="7175077" y="5950877"/>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36" name="Freeform 22">
              <a:extLst>
                <a:ext uri="{FF2B5EF4-FFF2-40B4-BE49-F238E27FC236}">
                  <a16:creationId xmlns:a16="http://schemas.microsoft.com/office/drawing/2014/main" id="{A8FE1CD9-C55D-45F9-9EEE-68CFCB51B323}"/>
                </a:ext>
              </a:extLst>
            </p:cNvPr>
            <p:cNvSpPr>
              <a:spLocks/>
            </p:cNvSpPr>
            <p:nvPr/>
          </p:nvSpPr>
          <p:spPr bwMode="auto">
            <a:xfrm>
              <a:off x="7496380" y="5950877"/>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37" name="Freeform 32">
              <a:extLst>
                <a:ext uri="{FF2B5EF4-FFF2-40B4-BE49-F238E27FC236}">
                  <a16:creationId xmlns:a16="http://schemas.microsoft.com/office/drawing/2014/main" id="{D94E7936-B986-4DE2-B196-CFB551CCBD0E}"/>
                </a:ext>
              </a:extLst>
            </p:cNvPr>
            <p:cNvSpPr>
              <a:spLocks/>
            </p:cNvSpPr>
            <p:nvPr/>
          </p:nvSpPr>
          <p:spPr bwMode="auto">
            <a:xfrm>
              <a:off x="5239401" y="6613134"/>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38" name="Freeform 33">
              <a:extLst>
                <a:ext uri="{FF2B5EF4-FFF2-40B4-BE49-F238E27FC236}">
                  <a16:creationId xmlns:a16="http://schemas.microsoft.com/office/drawing/2014/main" id="{895D9141-8365-4D13-B443-EB89B670C74F}"/>
                </a:ext>
              </a:extLst>
            </p:cNvPr>
            <p:cNvSpPr>
              <a:spLocks/>
            </p:cNvSpPr>
            <p:nvPr/>
          </p:nvSpPr>
          <p:spPr bwMode="auto">
            <a:xfrm>
              <a:off x="5560704" y="6613134"/>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39" name="Freeform 34">
              <a:extLst>
                <a:ext uri="{FF2B5EF4-FFF2-40B4-BE49-F238E27FC236}">
                  <a16:creationId xmlns:a16="http://schemas.microsoft.com/office/drawing/2014/main" id="{FF20DE5F-0215-4CE9-97E8-99D36567BC35}"/>
                </a:ext>
              </a:extLst>
            </p:cNvPr>
            <p:cNvSpPr>
              <a:spLocks/>
            </p:cNvSpPr>
            <p:nvPr/>
          </p:nvSpPr>
          <p:spPr bwMode="auto">
            <a:xfrm>
              <a:off x="5882989" y="6613134"/>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40" name="Freeform 35">
              <a:extLst>
                <a:ext uri="{FF2B5EF4-FFF2-40B4-BE49-F238E27FC236}">
                  <a16:creationId xmlns:a16="http://schemas.microsoft.com/office/drawing/2014/main" id="{DC28D0EE-1EF4-466B-AA49-D7A4E99417F0}"/>
                </a:ext>
              </a:extLst>
            </p:cNvPr>
            <p:cNvSpPr>
              <a:spLocks/>
            </p:cNvSpPr>
            <p:nvPr/>
          </p:nvSpPr>
          <p:spPr bwMode="auto">
            <a:xfrm>
              <a:off x="6207239" y="6613134"/>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41" name="Freeform 36">
              <a:extLst>
                <a:ext uri="{FF2B5EF4-FFF2-40B4-BE49-F238E27FC236}">
                  <a16:creationId xmlns:a16="http://schemas.microsoft.com/office/drawing/2014/main" id="{5B2E8729-7235-49F8-AC07-1DCABA346CF8}"/>
                </a:ext>
              </a:extLst>
            </p:cNvPr>
            <p:cNvSpPr>
              <a:spLocks/>
            </p:cNvSpPr>
            <p:nvPr/>
          </p:nvSpPr>
          <p:spPr bwMode="auto">
            <a:xfrm>
              <a:off x="6528542" y="6613134"/>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42" name="Freeform 37">
              <a:extLst>
                <a:ext uri="{FF2B5EF4-FFF2-40B4-BE49-F238E27FC236}">
                  <a16:creationId xmlns:a16="http://schemas.microsoft.com/office/drawing/2014/main" id="{D045CA4A-D995-486D-A375-FD163BEB8609}"/>
                </a:ext>
              </a:extLst>
            </p:cNvPr>
            <p:cNvSpPr>
              <a:spLocks/>
            </p:cNvSpPr>
            <p:nvPr/>
          </p:nvSpPr>
          <p:spPr bwMode="auto">
            <a:xfrm>
              <a:off x="6850827" y="6613134"/>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43" name="Freeform 38">
              <a:extLst>
                <a:ext uri="{FF2B5EF4-FFF2-40B4-BE49-F238E27FC236}">
                  <a16:creationId xmlns:a16="http://schemas.microsoft.com/office/drawing/2014/main" id="{39281647-5E5F-49C7-A8A1-2D00F3E6C6F0}"/>
                </a:ext>
              </a:extLst>
            </p:cNvPr>
            <p:cNvSpPr>
              <a:spLocks/>
            </p:cNvSpPr>
            <p:nvPr/>
          </p:nvSpPr>
          <p:spPr bwMode="auto">
            <a:xfrm>
              <a:off x="7175077" y="6613134"/>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44" name="Freeform 39">
              <a:extLst>
                <a:ext uri="{FF2B5EF4-FFF2-40B4-BE49-F238E27FC236}">
                  <a16:creationId xmlns:a16="http://schemas.microsoft.com/office/drawing/2014/main" id="{E834864F-933D-40B2-AE63-8A3A2FF8AE13}"/>
                </a:ext>
              </a:extLst>
            </p:cNvPr>
            <p:cNvSpPr>
              <a:spLocks/>
            </p:cNvSpPr>
            <p:nvPr/>
          </p:nvSpPr>
          <p:spPr bwMode="auto">
            <a:xfrm>
              <a:off x="7496380" y="6613134"/>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45" name="Freeform 49">
              <a:extLst>
                <a:ext uri="{FF2B5EF4-FFF2-40B4-BE49-F238E27FC236}">
                  <a16:creationId xmlns:a16="http://schemas.microsoft.com/office/drawing/2014/main" id="{946A2D36-C711-4D55-B335-F8C92F8BB8B0}"/>
                </a:ext>
              </a:extLst>
            </p:cNvPr>
            <p:cNvSpPr>
              <a:spLocks/>
            </p:cNvSpPr>
            <p:nvPr/>
          </p:nvSpPr>
          <p:spPr bwMode="auto">
            <a:xfrm>
              <a:off x="5239401" y="6282005"/>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746" name="Freeform 50">
              <a:extLst>
                <a:ext uri="{FF2B5EF4-FFF2-40B4-BE49-F238E27FC236}">
                  <a16:creationId xmlns:a16="http://schemas.microsoft.com/office/drawing/2014/main" id="{B733DD4B-9642-408D-BD84-AE66C80E4D5F}"/>
                </a:ext>
              </a:extLst>
            </p:cNvPr>
            <p:cNvSpPr>
              <a:spLocks/>
            </p:cNvSpPr>
            <p:nvPr/>
          </p:nvSpPr>
          <p:spPr bwMode="auto">
            <a:xfrm>
              <a:off x="5560704" y="6282005"/>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747" name="Freeform 51">
              <a:extLst>
                <a:ext uri="{FF2B5EF4-FFF2-40B4-BE49-F238E27FC236}">
                  <a16:creationId xmlns:a16="http://schemas.microsoft.com/office/drawing/2014/main" id="{99F57432-D37B-4B9F-B056-037C43DF59F7}"/>
                </a:ext>
              </a:extLst>
            </p:cNvPr>
            <p:cNvSpPr>
              <a:spLocks/>
            </p:cNvSpPr>
            <p:nvPr/>
          </p:nvSpPr>
          <p:spPr bwMode="auto">
            <a:xfrm>
              <a:off x="5882989" y="6282005"/>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748" name="Freeform 52">
              <a:extLst>
                <a:ext uri="{FF2B5EF4-FFF2-40B4-BE49-F238E27FC236}">
                  <a16:creationId xmlns:a16="http://schemas.microsoft.com/office/drawing/2014/main" id="{6AA4B1F3-2512-4FC6-A4E5-2E12E65528A5}"/>
                </a:ext>
              </a:extLst>
            </p:cNvPr>
            <p:cNvSpPr>
              <a:spLocks/>
            </p:cNvSpPr>
            <p:nvPr/>
          </p:nvSpPr>
          <p:spPr bwMode="auto">
            <a:xfrm>
              <a:off x="6207239" y="6282005"/>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749" name="Freeform 53">
              <a:extLst>
                <a:ext uri="{FF2B5EF4-FFF2-40B4-BE49-F238E27FC236}">
                  <a16:creationId xmlns:a16="http://schemas.microsoft.com/office/drawing/2014/main" id="{CB662A5C-874A-49B1-BF18-559BFB143306}"/>
                </a:ext>
              </a:extLst>
            </p:cNvPr>
            <p:cNvSpPr>
              <a:spLocks/>
            </p:cNvSpPr>
            <p:nvPr/>
          </p:nvSpPr>
          <p:spPr bwMode="auto">
            <a:xfrm>
              <a:off x="6528542" y="6282005"/>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750" name="Freeform 54">
              <a:extLst>
                <a:ext uri="{FF2B5EF4-FFF2-40B4-BE49-F238E27FC236}">
                  <a16:creationId xmlns:a16="http://schemas.microsoft.com/office/drawing/2014/main" id="{1DF21AA3-D9AD-4A32-9522-95519C2D1505}"/>
                </a:ext>
              </a:extLst>
            </p:cNvPr>
            <p:cNvSpPr>
              <a:spLocks/>
            </p:cNvSpPr>
            <p:nvPr/>
          </p:nvSpPr>
          <p:spPr bwMode="auto">
            <a:xfrm>
              <a:off x="6850827" y="6282005"/>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751" name="Freeform 55">
              <a:extLst>
                <a:ext uri="{FF2B5EF4-FFF2-40B4-BE49-F238E27FC236}">
                  <a16:creationId xmlns:a16="http://schemas.microsoft.com/office/drawing/2014/main" id="{2AAB5370-DF1A-4A6F-9EC9-F8A7522CD0A6}"/>
                </a:ext>
              </a:extLst>
            </p:cNvPr>
            <p:cNvSpPr>
              <a:spLocks/>
            </p:cNvSpPr>
            <p:nvPr/>
          </p:nvSpPr>
          <p:spPr bwMode="auto">
            <a:xfrm>
              <a:off x="7175077" y="6282005"/>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752" name="Freeform 56">
              <a:extLst>
                <a:ext uri="{FF2B5EF4-FFF2-40B4-BE49-F238E27FC236}">
                  <a16:creationId xmlns:a16="http://schemas.microsoft.com/office/drawing/2014/main" id="{C301F09B-33A7-449E-AB8B-C4B1AE96A0B0}"/>
                </a:ext>
              </a:extLst>
            </p:cNvPr>
            <p:cNvSpPr>
              <a:spLocks/>
            </p:cNvSpPr>
            <p:nvPr/>
          </p:nvSpPr>
          <p:spPr bwMode="auto">
            <a:xfrm>
              <a:off x="7496380" y="6282005"/>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705" name="Freeform 15">
              <a:extLst>
                <a:ext uri="{FF2B5EF4-FFF2-40B4-BE49-F238E27FC236}">
                  <a16:creationId xmlns:a16="http://schemas.microsoft.com/office/drawing/2014/main" id="{8437EF9B-3BDF-453B-BB9C-C039C17D86B7}"/>
                </a:ext>
              </a:extLst>
            </p:cNvPr>
            <p:cNvSpPr>
              <a:spLocks/>
            </p:cNvSpPr>
            <p:nvPr/>
          </p:nvSpPr>
          <p:spPr bwMode="auto">
            <a:xfrm>
              <a:off x="2662240" y="5950877"/>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06" name="Freeform 16">
              <a:extLst>
                <a:ext uri="{FF2B5EF4-FFF2-40B4-BE49-F238E27FC236}">
                  <a16:creationId xmlns:a16="http://schemas.microsoft.com/office/drawing/2014/main" id="{1BF3F0A9-F435-48DC-9A37-850B12188B2C}"/>
                </a:ext>
              </a:extLst>
            </p:cNvPr>
            <p:cNvSpPr>
              <a:spLocks/>
            </p:cNvSpPr>
            <p:nvPr/>
          </p:nvSpPr>
          <p:spPr bwMode="auto">
            <a:xfrm>
              <a:off x="2983543" y="595087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07" name="Freeform 17">
              <a:extLst>
                <a:ext uri="{FF2B5EF4-FFF2-40B4-BE49-F238E27FC236}">
                  <a16:creationId xmlns:a16="http://schemas.microsoft.com/office/drawing/2014/main" id="{9D407681-587B-40D3-A116-7E58C8FFD614}"/>
                </a:ext>
              </a:extLst>
            </p:cNvPr>
            <p:cNvSpPr>
              <a:spLocks/>
            </p:cNvSpPr>
            <p:nvPr/>
          </p:nvSpPr>
          <p:spPr bwMode="auto">
            <a:xfrm>
              <a:off x="3305828" y="5950877"/>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08" name="Freeform 18">
              <a:extLst>
                <a:ext uri="{FF2B5EF4-FFF2-40B4-BE49-F238E27FC236}">
                  <a16:creationId xmlns:a16="http://schemas.microsoft.com/office/drawing/2014/main" id="{FD6905A8-0BCC-4BC8-AD7B-D722BCD5F053}"/>
                </a:ext>
              </a:extLst>
            </p:cNvPr>
            <p:cNvSpPr>
              <a:spLocks/>
            </p:cNvSpPr>
            <p:nvPr/>
          </p:nvSpPr>
          <p:spPr bwMode="auto">
            <a:xfrm>
              <a:off x="3630078" y="5950877"/>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09" name="Freeform 19">
              <a:extLst>
                <a:ext uri="{FF2B5EF4-FFF2-40B4-BE49-F238E27FC236}">
                  <a16:creationId xmlns:a16="http://schemas.microsoft.com/office/drawing/2014/main" id="{A499EC9B-797B-4074-A64C-C3BD50BEFBE0}"/>
                </a:ext>
              </a:extLst>
            </p:cNvPr>
            <p:cNvSpPr>
              <a:spLocks/>
            </p:cNvSpPr>
            <p:nvPr/>
          </p:nvSpPr>
          <p:spPr bwMode="auto">
            <a:xfrm>
              <a:off x="3951381" y="595087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10" name="Freeform 20">
              <a:extLst>
                <a:ext uri="{FF2B5EF4-FFF2-40B4-BE49-F238E27FC236}">
                  <a16:creationId xmlns:a16="http://schemas.microsoft.com/office/drawing/2014/main" id="{54129DA0-4380-4C48-A34F-DD60A89732C4}"/>
                </a:ext>
              </a:extLst>
            </p:cNvPr>
            <p:cNvSpPr>
              <a:spLocks/>
            </p:cNvSpPr>
            <p:nvPr/>
          </p:nvSpPr>
          <p:spPr bwMode="auto">
            <a:xfrm>
              <a:off x="4273666" y="5950877"/>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11" name="Freeform 21">
              <a:extLst>
                <a:ext uri="{FF2B5EF4-FFF2-40B4-BE49-F238E27FC236}">
                  <a16:creationId xmlns:a16="http://schemas.microsoft.com/office/drawing/2014/main" id="{8C6BAB83-4EDA-488E-87A8-9A1394CA7E2D}"/>
                </a:ext>
              </a:extLst>
            </p:cNvPr>
            <p:cNvSpPr>
              <a:spLocks/>
            </p:cNvSpPr>
            <p:nvPr/>
          </p:nvSpPr>
          <p:spPr bwMode="auto">
            <a:xfrm>
              <a:off x="4597916" y="5950877"/>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12" name="Freeform 22">
              <a:extLst>
                <a:ext uri="{FF2B5EF4-FFF2-40B4-BE49-F238E27FC236}">
                  <a16:creationId xmlns:a16="http://schemas.microsoft.com/office/drawing/2014/main" id="{C91F6F26-8004-4F11-B0B3-3A525A64B555}"/>
                </a:ext>
              </a:extLst>
            </p:cNvPr>
            <p:cNvSpPr>
              <a:spLocks/>
            </p:cNvSpPr>
            <p:nvPr/>
          </p:nvSpPr>
          <p:spPr bwMode="auto">
            <a:xfrm>
              <a:off x="4919219" y="5950877"/>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13" name="Freeform 32">
              <a:extLst>
                <a:ext uri="{FF2B5EF4-FFF2-40B4-BE49-F238E27FC236}">
                  <a16:creationId xmlns:a16="http://schemas.microsoft.com/office/drawing/2014/main" id="{B038A199-0BDB-4ABE-BF33-1CCB8FE450BC}"/>
                </a:ext>
              </a:extLst>
            </p:cNvPr>
            <p:cNvSpPr>
              <a:spLocks/>
            </p:cNvSpPr>
            <p:nvPr/>
          </p:nvSpPr>
          <p:spPr bwMode="auto">
            <a:xfrm>
              <a:off x="2662240" y="6613134"/>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14" name="Freeform 33">
              <a:extLst>
                <a:ext uri="{FF2B5EF4-FFF2-40B4-BE49-F238E27FC236}">
                  <a16:creationId xmlns:a16="http://schemas.microsoft.com/office/drawing/2014/main" id="{F91C0FB8-9875-430D-A8F5-875113AE98F3}"/>
                </a:ext>
              </a:extLst>
            </p:cNvPr>
            <p:cNvSpPr>
              <a:spLocks/>
            </p:cNvSpPr>
            <p:nvPr/>
          </p:nvSpPr>
          <p:spPr bwMode="auto">
            <a:xfrm>
              <a:off x="2983543" y="6613134"/>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15" name="Freeform 34">
              <a:extLst>
                <a:ext uri="{FF2B5EF4-FFF2-40B4-BE49-F238E27FC236}">
                  <a16:creationId xmlns:a16="http://schemas.microsoft.com/office/drawing/2014/main" id="{4B6B90AC-D9D6-4233-8AB3-DEA6CD41073F}"/>
                </a:ext>
              </a:extLst>
            </p:cNvPr>
            <p:cNvSpPr>
              <a:spLocks/>
            </p:cNvSpPr>
            <p:nvPr/>
          </p:nvSpPr>
          <p:spPr bwMode="auto">
            <a:xfrm>
              <a:off x="3305828" y="6613134"/>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16" name="Freeform 35">
              <a:extLst>
                <a:ext uri="{FF2B5EF4-FFF2-40B4-BE49-F238E27FC236}">
                  <a16:creationId xmlns:a16="http://schemas.microsoft.com/office/drawing/2014/main" id="{DACE53E5-9E04-48D9-8F47-81013D11EA1F}"/>
                </a:ext>
              </a:extLst>
            </p:cNvPr>
            <p:cNvSpPr>
              <a:spLocks/>
            </p:cNvSpPr>
            <p:nvPr/>
          </p:nvSpPr>
          <p:spPr bwMode="auto">
            <a:xfrm>
              <a:off x="3630078" y="6613134"/>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17" name="Freeform 36">
              <a:extLst>
                <a:ext uri="{FF2B5EF4-FFF2-40B4-BE49-F238E27FC236}">
                  <a16:creationId xmlns:a16="http://schemas.microsoft.com/office/drawing/2014/main" id="{4BB8C25B-CE65-4173-AD53-7E3FEB9A4758}"/>
                </a:ext>
              </a:extLst>
            </p:cNvPr>
            <p:cNvSpPr>
              <a:spLocks/>
            </p:cNvSpPr>
            <p:nvPr/>
          </p:nvSpPr>
          <p:spPr bwMode="auto">
            <a:xfrm>
              <a:off x="3951381" y="6613134"/>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18" name="Freeform 37">
              <a:extLst>
                <a:ext uri="{FF2B5EF4-FFF2-40B4-BE49-F238E27FC236}">
                  <a16:creationId xmlns:a16="http://schemas.microsoft.com/office/drawing/2014/main" id="{AB04E5C7-F3FE-49B6-B975-A10C6368D14B}"/>
                </a:ext>
              </a:extLst>
            </p:cNvPr>
            <p:cNvSpPr>
              <a:spLocks/>
            </p:cNvSpPr>
            <p:nvPr/>
          </p:nvSpPr>
          <p:spPr bwMode="auto">
            <a:xfrm>
              <a:off x="4273666" y="6613134"/>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19" name="Freeform 38">
              <a:extLst>
                <a:ext uri="{FF2B5EF4-FFF2-40B4-BE49-F238E27FC236}">
                  <a16:creationId xmlns:a16="http://schemas.microsoft.com/office/drawing/2014/main" id="{089085B0-A8FD-4640-BEEA-173494649EDC}"/>
                </a:ext>
              </a:extLst>
            </p:cNvPr>
            <p:cNvSpPr>
              <a:spLocks/>
            </p:cNvSpPr>
            <p:nvPr/>
          </p:nvSpPr>
          <p:spPr bwMode="auto">
            <a:xfrm>
              <a:off x="4597916" y="6613134"/>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20" name="Freeform 39">
              <a:extLst>
                <a:ext uri="{FF2B5EF4-FFF2-40B4-BE49-F238E27FC236}">
                  <a16:creationId xmlns:a16="http://schemas.microsoft.com/office/drawing/2014/main" id="{3C84D877-5763-4897-A302-E15A2529EE19}"/>
                </a:ext>
              </a:extLst>
            </p:cNvPr>
            <p:cNvSpPr>
              <a:spLocks/>
            </p:cNvSpPr>
            <p:nvPr/>
          </p:nvSpPr>
          <p:spPr bwMode="auto">
            <a:xfrm>
              <a:off x="4919219" y="6613134"/>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21" name="Freeform 49">
              <a:extLst>
                <a:ext uri="{FF2B5EF4-FFF2-40B4-BE49-F238E27FC236}">
                  <a16:creationId xmlns:a16="http://schemas.microsoft.com/office/drawing/2014/main" id="{FD79C3A7-9B69-4C09-A1BB-DBAE114DC208}"/>
                </a:ext>
              </a:extLst>
            </p:cNvPr>
            <p:cNvSpPr>
              <a:spLocks/>
            </p:cNvSpPr>
            <p:nvPr/>
          </p:nvSpPr>
          <p:spPr bwMode="auto">
            <a:xfrm>
              <a:off x="2662240" y="6282005"/>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722" name="Freeform 50">
              <a:extLst>
                <a:ext uri="{FF2B5EF4-FFF2-40B4-BE49-F238E27FC236}">
                  <a16:creationId xmlns:a16="http://schemas.microsoft.com/office/drawing/2014/main" id="{DAC4FC0A-FB9E-4E86-99CF-D61AEB25AA63}"/>
                </a:ext>
              </a:extLst>
            </p:cNvPr>
            <p:cNvSpPr>
              <a:spLocks/>
            </p:cNvSpPr>
            <p:nvPr/>
          </p:nvSpPr>
          <p:spPr bwMode="auto">
            <a:xfrm>
              <a:off x="2983543" y="6282005"/>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723" name="Freeform 51">
              <a:extLst>
                <a:ext uri="{FF2B5EF4-FFF2-40B4-BE49-F238E27FC236}">
                  <a16:creationId xmlns:a16="http://schemas.microsoft.com/office/drawing/2014/main" id="{A42011F5-E14D-45D5-BB5B-EB6B3AFB0263}"/>
                </a:ext>
              </a:extLst>
            </p:cNvPr>
            <p:cNvSpPr>
              <a:spLocks/>
            </p:cNvSpPr>
            <p:nvPr/>
          </p:nvSpPr>
          <p:spPr bwMode="auto">
            <a:xfrm>
              <a:off x="3305828" y="6282005"/>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724" name="Freeform 52">
              <a:extLst>
                <a:ext uri="{FF2B5EF4-FFF2-40B4-BE49-F238E27FC236}">
                  <a16:creationId xmlns:a16="http://schemas.microsoft.com/office/drawing/2014/main" id="{EEFDBD0D-278E-4584-9F93-7098A5932B08}"/>
                </a:ext>
              </a:extLst>
            </p:cNvPr>
            <p:cNvSpPr>
              <a:spLocks/>
            </p:cNvSpPr>
            <p:nvPr/>
          </p:nvSpPr>
          <p:spPr bwMode="auto">
            <a:xfrm>
              <a:off x="3630078" y="6282005"/>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725" name="Freeform 53">
              <a:extLst>
                <a:ext uri="{FF2B5EF4-FFF2-40B4-BE49-F238E27FC236}">
                  <a16:creationId xmlns:a16="http://schemas.microsoft.com/office/drawing/2014/main" id="{6EBCEC1C-D4F0-4889-A770-4EF7BBD70A24}"/>
                </a:ext>
              </a:extLst>
            </p:cNvPr>
            <p:cNvSpPr>
              <a:spLocks/>
            </p:cNvSpPr>
            <p:nvPr/>
          </p:nvSpPr>
          <p:spPr bwMode="auto">
            <a:xfrm>
              <a:off x="3951381" y="6282005"/>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726" name="Freeform 54">
              <a:extLst>
                <a:ext uri="{FF2B5EF4-FFF2-40B4-BE49-F238E27FC236}">
                  <a16:creationId xmlns:a16="http://schemas.microsoft.com/office/drawing/2014/main" id="{96AF1E6E-3B97-411D-8E19-69A8D2E0CA94}"/>
                </a:ext>
              </a:extLst>
            </p:cNvPr>
            <p:cNvSpPr>
              <a:spLocks/>
            </p:cNvSpPr>
            <p:nvPr/>
          </p:nvSpPr>
          <p:spPr bwMode="auto">
            <a:xfrm>
              <a:off x="4273666" y="6282005"/>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727" name="Freeform 55">
              <a:extLst>
                <a:ext uri="{FF2B5EF4-FFF2-40B4-BE49-F238E27FC236}">
                  <a16:creationId xmlns:a16="http://schemas.microsoft.com/office/drawing/2014/main" id="{A417CB68-940C-4C7A-B27B-0150693B09CE}"/>
                </a:ext>
              </a:extLst>
            </p:cNvPr>
            <p:cNvSpPr>
              <a:spLocks/>
            </p:cNvSpPr>
            <p:nvPr/>
          </p:nvSpPr>
          <p:spPr bwMode="auto">
            <a:xfrm>
              <a:off x="4597916" y="6282005"/>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728" name="Freeform 56">
              <a:extLst>
                <a:ext uri="{FF2B5EF4-FFF2-40B4-BE49-F238E27FC236}">
                  <a16:creationId xmlns:a16="http://schemas.microsoft.com/office/drawing/2014/main" id="{A64C22AA-2AA7-4D0F-9458-8C7B75FA076F}"/>
                </a:ext>
              </a:extLst>
            </p:cNvPr>
            <p:cNvSpPr>
              <a:spLocks/>
            </p:cNvSpPr>
            <p:nvPr/>
          </p:nvSpPr>
          <p:spPr bwMode="auto">
            <a:xfrm>
              <a:off x="4919219" y="6282005"/>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681" name="Freeform 15">
              <a:extLst>
                <a:ext uri="{FF2B5EF4-FFF2-40B4-BE49-F238E27FC236}">
                  <a16:creationId xmlns:a16="http://schemas.microsoft.com/office/drawing/2014/main" id="{2C5D38A6-5AA2-40D6-A6A8-9D61B7CC4913}"/>
                </a:ext>
              </a:extLst>
            </p:cNvPr>
            <p:cNvSpPr>
              <a:spLocks/>
            </p:cNvSpPr>
            <p:nvPr/>
          </p:nvSpPr>
          <p:spPr bwMode="auto">
            <a:xfrm>
              <a:off x="404581" y="5950877"/>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82" name="Freeform 16">
              <a:extLst>
                <a:ext uri="{FF2B5EF4-FFF2-40B4-BE49-F238E27FC236}">
                  <a16:creationId xmlns:a16="http://schemas.microsoft.com/office/drawing/2014/main" id="{4AD13D87-E91F-466D-9463-3B973060418A}"/>
                </a:ext>
              </a:extLst>
            </p:cNvPr>
            <p:cNvSpPr>
              <a:spLocks/>
            </p:cNvSpPr>
            <p:nvPr/>
          </p:nvSpPr>
          <p:spPr bwMode="auto">
            <a:xfrm>
              <a:off x="725884" y="595087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83" name="Freeform 17">
              <a:extLst>
                <a:ext uri="{FF2B5EF4-FFF2-40B4-BE49-F238E27FC236}">
                  <a16:creationId xmlns:a16="http://schemas.microsoft.com/office/drawing/2014/main" id="{B32B28A3-4EB8-4861-8381-CB04216029BD}"/>
                </a:ext>
              </a:extLst>
            </p:cNvPr>
            <p:cNvSpPr>
              <a:spLocks/>
            </p:cNvSpPr>
            <p:nvPr/>
          </p:nvSpPr>
          <p:spPr bwMode="auto">
            <a:xfrm>
              <a:off x="1048169" y="5950877"/>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84" name="Freeform 18">
              <a:extLst>
                <a:ext uri="{FF2B5EF4-FFF2-40B4-BE49-F238E27FC236}">
                  <a16:creationId xmlns:a16="http://schemas.microsoft.com/office/drawing/2014/main" id="{F23D0F96-2BB6-4068-B201-FE3B2A7B346C}"/>
                </a:ext>
              </a:extLst>
            </p:cNvPr>
            <p:cNvSpPr>
              <a:spLocks/>
            </p:cNvSpPr>
            <p:nvPr/>
          </p:nvSpPr>
          <p:spPr bwMode="auto">
            <a:xfrm>
              <a:off x="1372419" y="5950877"/>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85" name="Freeform 19">
              <a:extLst>
                <a:ext uri="{FF2B5EF4-FFF2-40B4-BE49-F238E27FC236}">
                  <a16:creationId xmlns:a16="http://schemas.microsoft.com/office/drawing/2014/main" id="{3B49A193-86CA-4953-9A11-0F9FAA19F0AC}"/>
                </a:ext>
              </a:extLst>
            </p:cNvPr>
            <p:cNvSpPr>
              <a:spLocks/>
            </p:cNvSpPr>
            <p:nvPr/>
          </p:nvSpPr>
          <p:spPr bwMode="auto">
            <a:xfrm>
              <a:off x="1693722" y="595087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86" name="Freeform 20">
              <a:extLst>
                <a:ext uri="{FF2B5EF4-FFF2-40B4-BE49-F238E27FC236}">
                  <a16:creationId xmlns:a16="http://schemas.microsoft.com/office/drawing/2014/main" id="{BFC9E085-1DC1-4272-AFEA-57695A2403D2}"/>
                </a:ext>
              </a:extLst>
            </p:cNvPr>
            <p:cNvSpPr>
              <a:spLocks/>
            </p:cNvSpPr>
            <p:nvPr/>
          </p:nvSpPr>
          <p:spPr bwMode="auto">
            <a:xfrm>
              <a:off x="2016007" y="5950877"/>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87" name="Freeform 21">
              <a:extLst>
                <a:ext uri="{FF2B5EF4-FFF2-40B4-BE49-F238E27FC236}">
                  <a16:creationId xmlns:a16="http://schemas.microsoft.com/office/drawing/2014/main" id="{AEA046AE-8490-4B9D-950E-DD2351C453E9}"/>
                </a:ext>
              </a:extLst>
            </p:cNvPr>
            <p:cNvSpPr>
              <a:spLocks/>
            </p:cNvSpPr>
            <p:nvPr/>
          </p:nvSpPr>
          <p:spPr bwMode="auto">
            <a:xfrm>
              <a:off x="2340257" y="5950877"/>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88" name="Freeform 32">
              <a:extLst>
                <a:ext uri="{FF2B5EF4-FFF2-40B4-BE49-F238E27FC236}">
                  <a16:creationId xmlns:a16="http://schemas.microsoft.com/office/drawing/2014/main" id="{A5FEEAA9-32A6-4BD0-9800-F8C20C70235F}"/>
                </a:ext>
              </a:extLst>
            </p:cNvPr>
            <p:cNvSpPr>
              <a:spLocks/>
            </p:cNvSpPr>
            <p:nvPr/>
          </p:nvSpPr>
          <p:spPr bwMode="auto">
            <a:xfrm>
              <a:off x="404581" y="6613134"/>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89" name="Freeform 33">
              <a:extLst>
                <a:ext uri="{FF2B5EF4-FFF2-40B4-BE49-F238E27FC236}">
                  <a16:creationId xmlns:a16="http://schemas.microsoft.com/office/drawing/2014/main" id="{57B3215B-96F6-4DA5-9551-F0EF908B92AE}"/>
                </a:ext>
              </a:extLst>
            </p:cNvPr>
            <p:cNvSpPr>
              <a:spLocks/>
            </p:cNvSpPr>
            <p:nvPr/>
          </p:nvSpPr>
          <p:spPr bwMode="auto">
            <a:xfrm>
              <a:off x="725884" y="6613134"/>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90" name="Freeform 34">
              <a:extLst>
                <a:ext uri="{FF2B5EF4-FFF2-40B4-BE49-F238E27FC236}">
                  <a16:creationId xmlns:a16="http://schemas.microsoft.com/office/drawing/2014/main" id="{0E9CCA87-439C-4DD5-A6ED-5B34251117D2}"/>
                </a:ext>
              </a:extLst>
            </p:cNvPr>
            <p:cNvSpPr>
              <a:spLocks/>
            </p:cNvSpPr>
            <p:nvPr/>
          </p:nvSpPr>
          <p:spPr bwMode="auto">
            <a:xfrm>
              <a:off x="1048169" y="6613134"/>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91" name="Freeform 35">
              <a:extLst>
                <a:ext uri="{FF2B5EF4-FFF2-40B4-BE49-F238E27FC236}">
                  <a16:creationId xmlns:a16="http://schemas.microsoft.com/office/drawing/2014/main" id="{30D49416-FEA4-4ECB-9AB9-0C63D395C081}"/>
                </a:ext>
              </a:extLst>
            </p:cNvPr>
            <p:cNvSpPr>
              <a:spLocks/>
            </p:cNvSpPr>
            <p:nvPr/>
          </p:nvSpPr>
          <p:spPr bwMode="auto">
            <a:xfrm>
              <a:off x="1372419" y="6613134"/>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92" name="Freeform 36">
              <a:extLst>
                <a:ext uri="{FF2B5EF4-FFF2-40B4-BE49-F238E27FC236}">
                  <a16:creationId xmlns:a16="http://schemas.microsoft.com/office/drawing/2014/main" id="{E36F3F1D-12C8-4D39-A953-A48E6903F514}"/>
                </a:ext>
              </a:extLst>
            </p:cNvPr>
            <p:cNvSpPr>
              <a:spLocks/>
            </p:cNvSpPr>
            <p:nvPr/>
          </p:nvSpPr>
          <p:spPr bwMode="auto">
            <a:xfrm>
              <a:off x="1693722" y="6613134"/>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93" name="Freeform 37">
              <a:extLst>
                <a:ext uri="{FF2B5EF4-FFF2-40B4-BE49-F238E27FC236}">
                  <a16:creationId xmlns:a16="http://schemas.microsoft.com/office/drawing/2014/main" id="{683D4015-C3C9-4FB0-8733-E093B0384450}"/>
                </a:ext>
              </a:extLst>
            </p:cNvPr>
            <p:cNvSpPr>
              <a:spLocks/>
            </p:cNvSpPr>
            <p:nvPr/>
          </p:nvSpPr>
          <p:spPr bwMode="auto">
            <a:xfrm>
              <a:off x="2016007" y="6613134"/>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94" name="Freeform 38">
              <a:extLst>
                <a:ext uri="{FF2B5EF4-FFF2-40B4-BE49-F238E27FC236}">
                  <a16:creationId xmlns:a16="http://schemas.microsoft.com/office/drawing/2014/main" id="{BDE432F1-E3FE-4F2C-94EF-8E8E11E8D045}"/>
                </a:ext>
              </a:extLst>
            </p:cNvPr>
            <p:cNvSpPr>
              <a:spLocks/>
            </p:cNvSpPr>
            <p:nvPr/>
          </p:nvSpPr>
          <p:spPr bwMode="auto">
            <a:xfrm>
              <a:off x="2340257" y="6613134"/>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95" name="Freeform 49">
              <a:extLst>
                <a:ext uri="{FF2B5EF4-FFF2-40B4-BE49-F238E27FC236}">
                  <a16:creationId xmlns:a16="http://schemas.microsoft.com/office/drawing/2014/main" id="{F80B0EA4-EA11-4391-B64C-9F485E040056}"/>
                </a:ext>
              </a:extLst>
            </p:cNvPr>
            <p:cNvSpPr>
              <a:spLocks/>
            </p:cNvSpPr>
            <p:nvPr/>
          </p:nvSpPr>
          <p:spPr bwMode="auto">
            <a:xfrm>
              <a:off x="404581" y="6282005"/>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696" name="Freeform 50">
              <a:extLst>
                <a:ext uri="{FF2B5EF4-FFF2-40B4-BE49-F238E27FC236}">
                  <a16:creationId xmlns:a16="http://schemas.microsoft.com/office/drawing/2014/main" id="{5AEFD7FB-FD41-447E-8D5A-1C6C4E6638FA}"/>
                </a:ext>
              </a:extLst>
            </p:cNvPr>
            <p:cNvSpPr>
              <a:spLocks/>
            </p:cNvSpPr>
            <p:nvPr/>
          </p:nvSpPr>
          <p:spPr bwMode="auto">
            <a:xfrm>
              <a:off x="725884" y="6282005"/>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697" name="Freeform 51">
              <a:extLst>
                <a:ext uri="{FF2B5EF4-FFF2-40B4-BE49-F238E27FC236}">
                  <a16:creationId xmlns:a16="http://schemas.microsoft.com/office/drawing/2014/main" id="{4BA45D79-1944-4AE6-9BB8-B46DC59D78CF}"/>
                </a:ext>
              </a:extLst>
            </p:cNvPr>
            <p:cNvSpPr>
              <a:spLocks/>
            </p:cNvSpPr>
            <p:nvPr/>
          </p:nvSpPr>
          <p:spPr bwMode="auto">
            <a:xfrm>
              <a:off x="1048169" y="6282005"/>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698" name="Freeform 52">
              <a:extLst>
                <a:ext uri="{FF2B5EF4-FFF2-40B4-BE49-F238E27FC236}">
                  <a16:creationId xmlns:a16="http://schemas.microsoft.com/office/drawing/2014/main" id="{12DBBF32-ACC3-4954-886B-A98F80019407}"/>
                </a:ext>
              </a:extLst>
            </p:cNvPr>
            <p:cNvSpPr>
              <a:spLocks/>
            </p:cNvSpPr>
            <p:nvPr/>
          </p:nvSpPr>
          <p:spPr bwMode="auto">
            <a:xfrm>
              <a:off x="1372419" y="6282005"/>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699" name="Freeform 53">
              <a:extLst>
                <a:ext uri="{FF2B5EF4-FFF2-40B4-BE49-F238E27FC236}">
                  <a16:creationId xmlns:a16="http://schemas.microsoft.com/office/drawing/2014/main" id="{1300DBCF-3DCE-476C-8E12-9886B1676CB4}"/>
                </a:ext>
              </a:extLst>
            </p:cNvPr>
            <p:cNvSpPr>
              <a:spLocks/>
            </p:cNvSpPr>
            <p:nvPr/>
          </p:nvSpPr>
          <p:spPr bwMode="auto">
            <a:xfrm>
              <a:off x="1693722" y="6282005"/>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700" name="Freeform 54">
              <a:extLst>
                <a:ext uri="{FF2B5EF4-FFF2-40B4-BE49-F238E27FC236}">
                  <a16:creationId xmlns:a16="http://schemas.microsoft.com/office/drawing/2014/main" id="{09D97ACC-A95B-43E3-A78B-DB77835E8560}"/>
                </a:ext>
              </a:extLst>
            </p:cNvPr>
            <p:cNvSpPr>
              <a:spLocks/>
            </p:cNvSpPr>
            <p:nvPr/>
          </p:nvSpPr>
          <p:spPr bwMode="auto">
            <a:xfrm>
              <a:off x="2016007" y="6282005"/>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701" name="Freeform 55">
              <a:extLst>
                <a:ext uri="{FF2B5EF4-FFF2-40B4-BE49-F238E27FC236}">
                  <a16:creationId xmlns:a16="http://schemas.microsoft.com/office/drawing/2014/main" id="{45DBDBEF-2C28-43F0-9D4B-879E6F90D505}"/>
                </a:ext>
              </a:extLst>
            </p:cNvPr>
            <p:cNvSpPr>
              <a:spLocks/>
            </p:cNvSpPr>
            <p:nvPr/>
          </p:nvSpPr>
          <p:spPr bwMode="auto">
            <a:xfrm>
              <a:off x="2340257" y="6282005"/>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702" name="Freeform 56">
              <a:extLst>
                <a:ext uri="{FF2B5EF4-FFF2-40B4-BE49-F238E27FC236}">
                  <a16:creationId xmlns:a16="http://schemas.microsoft.com/office/drawing/2014/main" id="{9B96057C-24D6-412D-90BC-7AE508D3E357}"/>
                </a:ext>
              </a:extLst>
            </p:cNvPr>
            <p:cNvSpPr>
              <a:spLocks/>
            </p:cNvSpPr>
            <p:nvPr/>
          </p:nvSpPr>
          <p:spPr bwMode="auto">
            <a:xfrm>
              <a:off x="2661560" y="6282005"/>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678" name="Freeform 22">
              <a:extLst>
                <a:ext uri="{FF2B5EF4-FFF2-40B4-BE49-F238E27FC236}">
                  <a16:creationId xmlns:a16="http://schemas.microsoft.com/office/drawing/2014/main" id="{BE7B0065-814E-437B-8704-F9E9345E93EA}"/>
                </a:ext>
              </a:extLst>
            </p:cNvPr>
            <p:cNvSpPr>
              <a:spLocks/>
            </p:cNvSpPr>
            <p:nvPr/>
          </p:nvSpPr>
          <p:spPr bwMode="auto">
            <a:xfrm>
              <a:off x="84399" y="5950877"/>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79" name="Freeform 39">
              <a:extLst>
                <a:ext uri="{FF2B5EF4-FFF2-40B4-BE49-F238E27FC236}">
                  <a16:creationId xmlns:a16="http://schemas.microsoft.com/office/drawing/2014/main" id="{B77929CD-0FBF-4AA9-BDF1-6CD6679DC157}"/>
                </a:ext>
              </a:extLst>
            </p:cNvPr>
            <p:cNvSpPr>
              <a:spLocks/>
            </p:cNvSpPr>
            <p:nvPr/>
          </p:nvSpPr>
          <p:spPr bwMode="auto">
            <a:xfrm>
              <a:off x="84399" y="6613134"/>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80" name="Freeform 56">
              <a:extLst>
                <a:ext uri="{FF2B5EF4-FFF2-40B4-BE49-F238E27FC236}">
                  <a16:creationId xmlns:a16="http://schemas.microsoft.com/office/drawing/2014/main" id="{18F9CB2F-66B1-40C7-92A1-40C4C5CFE75F}"/>
                </a:ext>
              </a:extLst>
            </p:cNvPr>
            <p:cNvSpPr>
              <a:spLocks/>
            </p:cNvSpPr>
            <p:nvPr/>
          </p:nvSpPr>
          <p:spPr bwMode="auto">
            <a:xfrm>
              <a:off x="84399" y="6282005"/>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1560" name="Freeform 32">
              <a:extLst>
                <a:ext uri="{FF2B5EF4-FFF2-40B4-BE49-F238E27FC236}">
                  <a16:creationId xmlns:a16="http://schemas.microsoft.com/office/drawing/2014/main" id="{CA377B41-F1CE-479C-B530-845556E7479C}"/>
                </a:ext>
              </a:extLst>
            </p:cNvPr>
            <p:cNvSpPr>
              <a:spLocks/>
            </p:cNvSpPr>
            <p:nvPr/>
          </p:nvSpPr>
          <p:spPr bwMode="auto">
            <a:xfrm>
              <a:off x="10394290" y="560398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61" name="Freeform 33">
              <a:extLst>
                <a:ext uri="{FF2B5EF4-FFF2-40B4-BE49-F238E27FC236}">
                  <a16:creationId xmlns:a16="http://schemas.microsoft.com/office/drawing/2014/main" id="{448863AE-818A-4386-A199-966C522B65F6}"/>
                </a:ext>
              </a:extLst>
            </p:cNvPr>
            <p:cNvSpPr>
              <a:spLocks/>
            </p:cNvSpPr>
            <p:nvPr/>
          </p:nvSpPr>
          <p:spPr bwMode="auto">
            <a:xfrm>
              <a:off x="10715593" y="560398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62" name="Freeform 34">
              <a:extLst>
                <a:ext uri="{FF2B5EF4-FFF2-40B4-BE49-F238E27FC236}">
                  <a16:creationId xmlns:a16="http://schemas.microsoft.com/office/drawing/2014/main" id="{C907DCB7-8B44-464A-8BDB-10B0DA24B512}"/>
                </a:ext>
              </a:extLst>
            </p:cNvPr>
            <p:cNvSpPr>
              <a:spLocks/>
            </p:cNvSpPr>
            <p:nvPr/>
          </p:nvSpPr>
          <p:spPr bwMode="auto">
            <a:xfrm>
              <a:off x="11037878" y="560398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63" name="Freeform 35">
              <a:extLst>
                <a:ext uri="{FF2B5EF4-FFF2-40B4-BE49-F238E27FC236}">
                  <a16:creationId xmlns:a16="http://schemas.microsoft.com/office/drawing/2014/main" id="{93D34761-909D-4773-801E-DFD8DDA274C3}"/>
                </a:ext>
              </a:extLst>
            </p:cNvPr>
            <p:cNvSpPr>
              <a:spLocks/>
            </p:cNvSpPr>
            <p:nvPr/>
          </p:nvSpPr>
          <p:spPr bwMode="auto">
            <a:xfrm>
              <a:off x="11362128" y="560398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64" name="Freeform 36">
              <a:extLst>
                <a:ext uri="{FF2B5EF4-FFF2-40B4-BE49-F238E27FC236}">
                  <a16:creationId xmlns:a16="http://schemas.microsoft.com/office/drawing/2014/main" id="{6FC9AD2B-8017-4867-841C-156CAE0792AB}"/>
                </a:ext>
              </a:extLst>
            </p:cNvPr>
            <p:cNvSpPr>
              <a:spLocks/>
            </p:cNvSpPr>
            <p:nvPr/>
          </p:nvSpPr>
          <p:spPr bwMode="auto">
            <a:xfrm>
              <a:off x="11683431" y="560398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65" name="Freeform 37">
              <a:extLst>
                <a:ext uri="{FF2B5EF4-FFF2-40B4-BE49-F238E27FC236}">
                  <a16:creationId xmlns:a16="http://schemas.microsoft.com/office/drawing/2014/main" id="{AB5FD740-03F9-40C2-9013-F0C5EA09924A}"/>
                </a:ext>
              </a:extLst>
            </p:cNvPr>
            <p:cNvSpPr>
              <a:spLocks/>
            </p:cNvSpPr>
            <p:nvPr/>
          </p:nvSpPr>
          <p:spPr bwMode="auto">
            <a:xfrm>
              <a:off x="12005716" y="560398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66" name="Freeform 38">
              <a:extLst>
                <a:ext uri="{FF2B5EF4-FFF2-40B4-BE49-F238E27FC236}">
                  <a16:creationId xmlns:a16="http://schemas.microsoft.com/office/drawing/2014/main" id="{5CE4873A-A2E9-4428-9896-79D2A211CFC0}"/>
                </a:ext>
              </a:extLst>
            </p:cNvPr>
            <p:cNvSpPr>
              <a:spLocks/>
            </p:cNvSpPr>
            <p:nvPr/>
          </p:nvSpPr>
          <p:spPr bwMode="auto">
            <a:xfrm>
              <a:off x="12329966" y="560398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67" name="Freeform 39">
              <a:extLst>
                <a:ext uri="{FF2B5EF4-FFF2-40B4-BE49-F238E27FC236}">
                  <a16:creationId xmlns:a16="http://schemas.microsoft.com/office/drawing/2014/main" id="{ED338CD0-A556-466D-87E1-AF0FE771A5EF}"/>
                </a:ext>
              </a:extLst>
            </p:cNvPr>
            <p:cNvSpPr>
              <a:spLocks/>
            </p:cNvSpPr>
            <p:nvPr/>
          </p:nvSpPr>
          <p:spPr bwMode="auto">
            <a:xfrm>
              <a:off x="12651269" y="5603983"/>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68" name="Freeform 40">
              <a:extLst>
                <a:ext uri="{FF2B5EF4-FFF2-40B4-BE49-F238E27FC236}">
                  <a16:creationId xmlns:a16="http://schemas.microsoft.com/office/drawing/2014/main" id="{214B60F7-2698-4710-B1E3-84ACD4DF37AC}"/>
                </a:ext>
              </a:extLst>
            </p:cNvPr>
            <p:cNvSpPr>
              <a:spLocks/>
            </p:cNvSpPr>
            <p:nvPr/>
          </p:nvSpPr>
          <p:spPr bwMode="auto">
            <a:xfrm>
              <a:off x="12975519" y="5603983"/>
              <a:ext cx="96293" cy="98258"/>
            </a:xfrm>
            <a:custGeom>
              <a:avLst/>
              <a:gdLst>
                <a:gd name="T0" fmla="*/ 0 w 98"/>
                <a:gd name="T1" fmla="*/ 69 h 100"/>
                <a:gd name="T2" fmla="*/ 29 w 98"/>
                <a:gd name="T3" fmla="*/ 100 h 100"/>
                <a:gd name="T4" fmla="*/ 98 w 98"/>
                <a:gd name="T5" fmla="*/ 28 h 100"/>
                <a:gd name="T6" fmla="*/ 69 w 98"/>
                <a:gd name="T7" fmla="*/ 0 h 100"/>
                <a:gd name="T8" fmla="*/ 0 w 98"/>
                <a:gd name="T9" fmla="*/ 69 h 100"/>
              </a:gdLst>
              <a:ahLst/>
              <a:cxnLst>
                <a:cxn ang="0">
                  <a:pos x="T0" y="T1"/>
                </a:cxn>
                <a:cxn ang="0">
                  <a:pos x="T2" y="T3"/>
                </a:cxn>
                <a:cxn ang="0">
                  <a:pos x="T4" y="T5"/>
                </a:cxn>
                <a:cxn ang="0">
                  <a:pos x="T6" y="T7"/>
                </a:cxn>
                <a:cxn ang="0">
                  <a:pos x="T8" y="T9"/>
                </a:cxn>
              </a:cxnLst>
              <a:rect l="0" t="0" r="r" b="b"/>
              <a:pathLst>
                <a:path w="98" h="100">
                  <a:moveTo>
                    <a:pt x="0" y="69"/>
                  </a:moveTo>
                  <a:lnTo>
                    <a:pt x="29" y="100"/>
                  </a:lnTo>
                  <a:lnTo>
                    <a:pt x="98" y="28"/>
                  </a:lnTo>
                  <a:lnTo>
                    <a:pt x="69"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76" name="Freeform 56">
              <a:extLst>
                <a:ext uri="{FF2B5EF4-FFF2-40B4-BE49-F238E27FC236}">
                  <a16:creationId xmlns:a16="http://schemas.microsoft.com/office/drawing/2014/main" id="{6533069F-54B8-4297-9BFC-1EFE3626D5A0}"/>
                </a:ext>
              </a:extLst>
            </p:cNvPr>
            <p:cNvSpPr>
              <a:spLocks/>
            </p:cNvSpPr>
            <p:nvPr/>
          </p:nvSpPr>
          <p:spPr bwMode="auto">
            <a:xfrm>
              <a:off x="12651269" y="5272854"/>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77" name="Freeform 57">
              <a:extLst>
                <a:ext uri="{FF2B5EF4-FFF2-40B4-BE49-F238E27FC236}">
                  <a16:creationId xmlns:a16="http://schemas.microsoft.com/office/drawing/2014/main" id="{64340947-235D-4753-A7B6-9340D05F33B6}"/>
                </a:ext>
              </a:extLst>
            </p:cNvPr>
            <p:cNvSpPr>
              <a:spLocks/>
            </p:cNvSpPr>
            <p:nvPr/>
          </p:nvSpPr>
          <p:spPr bwMode="auto">
            <a:xfrm>
              <a:off x="12975519" y="5272854"/>
              <a:ext cx="96293" cy="98258"/>
            </a:xfrm>
            <a:custGeom>
              <a:avLst/>
              <a:gdLst>
                <a:gd name="T0" fmla="*/ 0 w 98"/>
                <a:gd name="T1" fmla="*/ 72 h 100"/>
                <a:gd name="T2" fmla="*/ 29 w 98"/>
                <a:gd name="T3" fmla="*/ 100 h 100"/>
                <a:gd name="T4" fmla="*/ 98 w 98"/>
                <a:gd name="T5" fmla="*/ 29 h 100"/>
                <a:gd name="T6" fmla="*/ 69 w 98"/>
                <a:gd name="T7" fmla="*/ 0 h 100"/>
                <a:gd name="T8" fmla="*/ 0 w 98"/>
                <a:gd name="T9" fmla="*/ 72 h 100"/>
              </a:gdLst>
              <a:ahLst/>
              <a:cxnLst>
                <a:cxn ang="0">
                  <a:pos x="T0" y="T1"/>
                </a:cxn>
                <a:cxn ang="0">
                  <a:pos x="T2" y="T3"/>
                </a:cxn>
                <a:cxn ang="0">
                  <a:pos x="T4" y="T5"/>
                </a:cxn>
                <a:cxn ang="0">
                  <a:pos x="T6" y="T7"/>
                </a:cxn>
                <a:cxn ang="0">
                  <a:pos x="T8" y="T9"/>
                </a:cxn>
              </a:cxnLst>
              <a:rect l="0" t="0" r="r" b="b"/>
              <a:pathLst>
                <a:path w="98" h="100">
                  <a:moveTo>
                    <a:pt x="0" y="72"/>
                  </a:moveTo>
                  <a:lnTo>
                    <a:pt x="29" y="100"/>
                  </a:lnTo>
                  <a:lnTo>
                    <a:pt x="98" y="29"/>
                  </a:lnTo>
                  <a:lnTo>
                    <a:pt x="69"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86" name="Freeform 32">
              <a:extLst>
                <a:ext uri="{FF2B5EF4-FFF2-40B4-BE49-F238E27FC236}">
                  <a16:creationId xmlns:a16="http://schemas.microsoft.com/office/drawing/2014/main" id="{32644758-9A48-4E89-BFF0-6B692E28A84C}"/>
                </a:ext>
              </a:extLst>
            </p:cNvPr>
            <p:cNvSpPr>
              <a:spLocks/>
            </p:cNvSpPr>
            <p:nvPr/>
          </p:nvSpPr>
          <p:spPr bwMode="auto">
            <a:xfrm>
              <a:off x="7817129" y="560398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87" name="Freeform 33">
              <a:extLst>
                <a:ext uri="{FF2B5EF4-FFF2-40B4-BE49-F238E27FC236}">
                  <a16:creationId xmlns:a16="http://schemas.microsoft.com/office/drawing/2014/main" id="{3E61D2E3-CC84-4ECD-AFBF-6816A07FBA00}"/>
                </a:ext>
              </a:extLst>
            </p:cNvPr>
            <p:cNvSpPr>
              <a:spLocks/>
            </p:cNvSpPr>
            <p:nvPr/>
          </p:nvSpPr>
          <p:spPr bwMode="auto">
            <a:xfrm>
              <a:off x="8138432" y="560398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88" name="Freeform 34">
              <a:extLst>
                <a:ext uri="{FF2B5EF4-FFF2-40B4-BE49-F238E27FC236}">
                  <a16:creationId xmlns:a16="http://schemas.microsoft.com/office/drawing/2014/main" id="{49DF2CB2-911A-4AE1-90BD-F3C39C372318}"/>
                </a:ext>
              </a:extLst>
            </p:cNvPr>
            <p:cNvSpPr>
              <a:spLocks/>
            </p:cNvSpPr>
            <p:nvPr/>
          </p:nvSpPr>
          <p:spPr bwMode="auto">
            <a:xfrm>
              <a:off x="8460717" y="560398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89" name="Freeform 35">
              <a:extLst>
                <a:ext uri="{FF2B5EF4-FFF2-40B4-BE49-F238E27FC236}">
                  <a16:creationId xmlns:a16="http://schemas.microsoft.com/office/drawing/2014/main" id="{98CE1E83-D7E1-4E16-B230-201039A952DB}"/>
                </a:ext>
              </a:extLst>
            </p:cNvPr>
            <p:cNvSpPr>
              <a:spLocks/>
            </p:cNvSpPr>
            <p:nvPr/>
          </p:nvSpPr>
          <p:spPr bwMode="auto">
            <a:xfrm>
              <a:off x="8784967" y="560398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90" name="Freeform 36">
              <a:extLst>
                <a:ext uri="{FF2B5EF4-FFF2-40B4-BE49-F238E27FC236}">
                  <a16:creationId xmlns:a16="http://schemas.microsoft.com/office/drawing/2014/main" id="{C31908CF-2A0C-4471-82E4-8B4EB1540440}"/>
                </a:ext>
              </a:extLst>
            </p:cNvPr>
            <p:cNvSpPr>
              <a:spLocks/>
            </p:cNvSpPr>
            <p:nvPr/>
          </p:nvSpPr>
          <p:spPr bwMode="auto">
            <a:xfrm>
              <a:off x="9106270" y="560398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91" name="Freeform 37">
              <a:extLst>
                <a:ext uri="{FF2B5EF4-FFF2-40B4-BE49-F238E27FC236}">
                  <a16:creationId xmlns:a16="http://schemas.microsoft.com/office/drawing/2014/main" id="{AB34DF21-D8F1-4E84-AE5B-C6889D597BCD}"/>
                </a:ext>
              </a:extLst>
            </p:cNvPr>
            <p:cNvSpPr>
              <a:spLocks/>
            </p:cNvSpPr>
            <p:nvPr/>
          </p:nvSpPr>
          <p:spPr bwMode="auto">
            <a:xfrm>
              <a:off x="9428555" y="560398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92" name="Freeform 38">
              <a:extLst>
                <a:ext uri="{FF2B5EF4-FFF2-40B4-BE49-F238E27FC236}">
                  <a16:creationId xmlns:a16="http://schemas.microsoft.com/office/drawing/2014/main" id="{8B2DD599-2549-449F-AAA6-0D665B8E08D5}"/>
                </a:ext>
              </a:extLst>
            </p:cNvPr>
            <p:cNvSpPr>
              <a:spLocks/>
            </p:cNvSpPr>
            <p:nvPr/>
          </p:nvSpPr>
          <p:spPr bwMode="auto">
            <a:xfrm>
              <a:off x="9752805" y="560398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93" name="Freeform 39">
              <a:extLst>
                <a:ext uri="{FF2B5EF4-FFF2-40B4-BE49-F238E27FC236}">
                  <a16:creationId xmlns:a16="http://schemas.microsoft.com/office/drawing/2014/main" id="{F891D6D6-E31A-4E6C-85A1-04EA42A2507B}"/>
                </a:ext>
              </a:extLst>
            </p:cNvPr>
            <p:cNvSpPr>
              <a:spLocks/>
            </p:cNvSpPr>
            <p:nvPr/>
          </p:nvSpPr>
          <p:spPr bwMode="auto">
            <a:xfrm>
              <a:off x="10074108" y="5603983"/>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10" name="Freeform 32">
              <a:extLst>
                <a:ext uri="{FF2B5EF4-FFF2-40B4-BE49-F238E27FC236}">
                  <a16:creationId xmlns:a16="http://schemas.microsoft.com/office/drawing/2014/main" id="{8E53D457-A76B-44E6-80FA-AE4C28AFC06C}"/>
                </a:ext>
              </a:extLst>
            </p:cNvPr>
            <p:cNvSpPr>
              <a:spLocks/>
            </p:cNvSpPr>
            <p:nvPr/>
          </p:nvSpPr>
          <p:spPr bwMode="auto">
            <a:xfrm>
              <a:off x="5239401" y="560398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11" name="Freeform 33">
              <a:extLst>
                <a:ext uri="{FF2B5EF4-FFF2-40B4-BE49-F238E27FC236}">
                  <a16:creationId xmlns:a16="http://schemas.microsoft.com/office/drawing/2014/main" id="{88D0EFC1-008A-457E-8B94-489CC8246F8F}"/>
                </a:ext>
              </a:extLst>
            </p:cNvPr>
            <p:cNvSpPr>
              <a:spLocks/>
            </p:cNvSpPr>
            <p:nvPr/>
          </p:nvSpPr>
          <p:spPr bwMode="auto">
            <a:xfrm>
              <a:off x="5560704" y="560398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12" name="Freeform 34">
              <a:extLst>
                <a:ext uri="{FF2B5EF4-FFF2-40B4-BE49-F238E27FC236}">
                  <a16:creationId xmlns:a16="http://schemas.microsoft.com/office/drawing/2014/main" id="{3B1655FF-BCC3-4436-9782-7DEA16DAD1C7}"/>
                </a:ext>
              </a:extLst>
            </p:cNvPr>
            <p:cNvSpPr>
              <a:spLocks/>
            </p:cNvSpPr>
            <p:nvPr/>
          </p:nvSpPr>
          <p:spPr bwMode="auto">
            <a:xfrm>
              <a:off x="5882989" y="560398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13" name="Freeform 35">
              <a:extLst>
                <a:ext uri="{FF2B5EF4-FFF2-40B4-BE49-F238E27FC236}">
                  <a16:creationId xmlns:a16="http://schemas.microsoft.com/office/drawing/2014/main" id="{FE6FE204-941A-4C2A-AC45-884F6A98D816}"/>
                </a:ext>
              </a:extLst>
            </p:cNvPr>
            <p:cNvSpPr>
              <a:spLocks/>
            </p:cNvSpPr>
            <p:nvPr/>
          </p:nvSpPr>
          <p:spPr bwMode="auto">
            <a:xfrm>
              <a:off x="6207239" y="560398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14" name="Freeform 36">
              <a:extLst>
                <a:ext uri="{FF2B5EF4-FFF2-40B4-BE49-F238E27FC236}">
                  <a16:creationId xmlns:a16="http://schemas.microsoft.com/office/drawing/2014/main" id="{796F00F9-1DD5-4345-8FB0-2424F74074D6}"/>
                </a:ext>
              </a:extLst>
            </p:cNvPr>
            <p:cNvSpPr>
              <a:spLocks/>
            </p:cNvSpPr>
            <p:nvPr/>
          </p:nvSpPr>
          <p:spPr bwMode="auto">
            <a:xfrm>
              <a:off x="6528542" y="560398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15" name="Freeform 37">
              <a:extLst>
                <a:ext uri="{FF2B5EF4-FFF2-40B4-BE49-F238E27FC236}">
                  <a16:creationId xmlns:a16="http://schemas.microsoft.com/office/drawing/2014/main" id="{CB44B472-F6C6-4D66-8E31-3152EBFDDD58}"/>
                </a:ext>
              </a:extLst>
            </p:cNvPr>
            <p:cNvSpPr>
              <a:spLocks/>
            </p:cNvSpPr>
            <p:nvPr/>
          </p:nvSpPr>
          <p:spPr bwMode="auto">
            <a:xfrm>
              <a:off x="6850827" y="560398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16" name="Freeform 38">
              <a:extLst>
                <a:ext uri="{FF2B5EF4-FFF2-40B4-BE49-F238E27FC236}">
                  <a16:creationId xmlns:a16="http://schemas.microsoft.com/office/drawing/2014/main" id="{F3EB6CC4-BC41-4D3A-B4F2-A9E9B2C676D0}"/>
                </a:ext>
              </a:extLst>
            </p:cNvPr>
            <p:cNvSpPr>
              <a:spLocks/>
            </p:cNvSpPr>
            <p:nvPr/>
          </p:nvSpPr>
          <p:spPr bwMode="auto">
            <a:xfrm>
              <a:off x="7175077" y="560398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17" name="Freeform 39">
              <a:extLst>
                <a:ext uri="{FF2B5EF4-FFF2-40B4-BE49-F238E27FC236}">
                  <a16:creationId xmlns:a16="http://schemas.microsoft.com/office/drawing/2014/main" id="{6D245A45-3492-4A0C-AE9B-B157055AE019}"/>
                </a:ext>
              </a:extLst>
            </p:cNvPr>
            <p:cNvSpPr>
              <a:spLocks/>
            </p:cNvSpPr>
            <p:nvPr/>
          </p:nvSpPr>
          <p:spPr bwMode="auto">
            <a:xfrm>
              <a:off x="7496380" y="5603983"/>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34" name="Freeform 32">
              <a:extLst>
                <a:ext uri="{FF2B5EF4-FFF2-40B4-BE49-F238E27FC236}">
                  <a16:creationId xmlns:a16="http://schemas.microsoft.com/office/drawing/2014/main" id="{7B0E6FFD-C340-4F86-AF32-DF78C13692ED}"/>
                </a:ext>
              </a:extLst>
            </p:cNvPr>
            <p:cNvSpPr>
              <a:spLocks/>
            </p:cNvSpPr>
            <p:nvPr/>
          </p:nvSpPr>
          <p:spPr bwMode="auto">
            <a:xfrm>
              <a:off x="2662240" y="560398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35" name="Freeform 33">
              <a:extLst>
                <a:ext uri="{FF2B5EF4-FFF2-40B4-BE49-F238E27FC236}">
                  <a16:creationId xmlns:a16="http://schemas.microsoft.com/office/drawing/2014/main" id="{1783E7D5-CF9B-405D-9D10-44D598D192AD}"/>
                </a:ext>
              </a:extLst>
            </p:cNvPr>
            <p:cNvSpPr>
              <a:spLocks/>
            </p:cNvSpPr>
            <p:nvPr/>
          </p:nvSpPr>
          <p:spPr bwMode="auto">
            <a:xfrm>
              <a:off x="2983543" y="560398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36" name="Freeform 34">
              <a:extLst>
                <a:ext uri="{FF2B5EF4-FFF2-40B4-BE49-F238E27FC236}">
                  <a16:creationId xmlns:a16="http://schemas.microsoft.com/office/drawing/2014/main" id="{CF4891FF-8A9F-488E-B0E4-021B7BB46F50}"/>
                </a:ext>
              </a:extLst>
            </p:cNvPr>
            <p:cNvSpPr>
              <a:spLocks/>
            </p:cNvSpPr>
            <p:nvPr/>
          </p:nvSpPr>
          <p:spPr bwMode="auto">
            <a:xfrm>
              <a:off x="3305828" y="560398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37" name="Freeform 35">
              <a:extLst>
                <a:ext uri="{FF2B5EF4-FFF2-40B4-BE49-F238E27FC236}">
                  <a16:creationId xmlns:a16="http://schemas.microsoft.com/office/drawing/2014/main" id="{D5B76979-5837-4DD8-B27F-1D31B0538C91}"/>
                </a:ext>
              </a:extLst>
            </p:cNvPr>
            <p:cNvSpPr>
              <a:spLocks/>
            </p:cNvSpPr>
            <p:nvPr/>
          </p:nvSpPr>
          <p:spPr bwMode="auto">
            <a:xfrm>
              <a:off x="3630078" y="560398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38" name="Freeform 36">
              <a:extLst>
                <a:ext uri="{FF2B5EF4-FFF2-40B4-BE49-F238E27FC236}">
                  <a16:creationId xmlns:a16="http://schemas.microsoft.com/office/drawing/2014/main" id="{DA493CD8-FC9B-43A8-991F-D1507314FDE6}"/>
                </a:ext>
              </a:extLst>
            </p:cNvPr>
            <p:cNvSpPr>
              <a:spLocks/>
            </p:cNvSpPr>
            <p:nvPr/>
          </p:nvSpPr>
          <p:spPr bwMode="auto">
            <a:xfrm>
              <a:off x="3951381" y="560398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39" name="Freeform 37">
              <a:extLst>
                <a:ext uri="{FF2B5EF4-FFF2-40B4-BE49-F238E27FC236}">
                  <a16:creationId xmlns:a16="http://schemas.microsoft.com/office/drawing/2014/main" id="{0AB2AD30-C7DA-44CC-A970-91023907A76A}"/>
                </a:ext>
              </a:extLst>
            </p:cNvPr>
            <p:cNvSpPr>
              <a:spLocks/>
            </p:cNvSpPr>
            <p:nvPr/>
          </p:nvSpPr>
          <p:spPr bwMode="auto">
            <a:xfrm>
              <a:off x="4273666" y="560398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0" name="Freeform 38">
              <a:extLst>
                <a:ext uri="{FF2B5EF4-FFF2-40B4-BE49-F238E27FC236}">
                  <a16:creationId xmlns:a16="http://schemas.microsoft.com/office/drawing/2014/main" id="{EF6F2F06-7F2C-42A6-B3CC-285D856C2508}"/>
                </a:ext>
              </a:extLst>
            </p:cNvPr>
            <p:cNvSpPr>
              <a:spLocks/>
            </p:cNvSpPr>
            <p:nvPr/>
          </p:nvSpPr>
          <p:spPr bwMode="auto">
            <a:xfrm>
              <a:off x="4597916" y="560398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1" name="Freeform 39">
              <a:extLst>
                <a:ext uri="{FF2B5EF4-FFF2-40B4-BE49-F238E27FC236}">
                  <a16:creationId xmlns:a16="http://schemas.microsoft.com/office/drawing/2014/main" id="{40B341C6-4A0B-4181-8713-21FDC61EE488}"/>
                </a:ext>
              </a:extLst>
            </p:cNvPr>
            <p:cNvSpPr>
              <a:spLocks/>
            </p:cNvSpPr>
            <p:nvPr/>
          </p:nvSpPr>
          <p:spPr bwMode="auto">
            <a:xfrm>
              <a:off x="4919219" y="5603983"/>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57" name="Freeform 32">
              <a:extLst>
                <a:ext uri="{FF2B5EF4-FFF2-40B4-BE49-F238E27FC236}">
                  <a16:creationId xmlns:a16="http://schemas.microsoft.com/office/drawing/2014/main" id="{EDED6372-19DC-43E1-A505-C42F303BE194}"/>
                </a:ext>
              </a:extLst>
            </p:cNvPr>
            <p:cNvSpPr>
              <a:spLocks/>
            </p:cNvSpPr>
            <p:nvPr/>
          </p:nvSpPr>
          <p:spPr bwMode="auto">
            <a:xfrm>
              <a:off x="404581" y="560398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58" name="Freeform 33">
              <a:extLst>
                <a:ext uri="{FF2B5EF4-FFF2-40B4-BE49-F238E27FC236}">
                  <a16:creationId xmlns:a16="http://schemas.microsoft.com/office/drawing/2014/main" id="{4F056AE5-1606-4268-8544-195ECE3F186A}"/>
                </a:ext>
              </a:extLst>
            </p:cNvPr>
            <p:cNvSpPr>
              <a:spLocks/>
            </p:cNvSpPr>
            <p:nvPr/>
          </p:nvSpPr>
          <p:spPr bwMode="auto">
            <a:xfrm>
              <a:off x="725884" y="560398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59" name="Freeform 34">
              <a:extLst>
                <a:ext uri="{FF2B5EF4-FFF2-40B4-BE49-F238E27FC236}">
                  <a16:creationId xmlns:a16="http://schemas.microsoft.com/office/drawing/2014/main" id="{B72C76D7-FB43-487D-9505-90E78A74B2F8}"/>
                </a:ext>
              </a:extLst>
            </p:cNvPr>
            <p:cNvSpPr>
              <a:spLocks/>
            </p:cNvSpPr>
            <p:nvPr/>
          </p:nvSpPr>
          <p:spPr bwMode="auto">
            <a:xfrm>
              <a:off x="1048169" y="560398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60" name="Freeform 35">
              <a:extLst>
                <a:ext uri="{FF2B5EF4-FFF2-40B4-BE49-F238E27FC236}">
                  <a16:creationId xmlns:a16="http://schemas.microsoft.com/office/drawing/2014/main" id="{4973DBE8-3566-4657-88FB-E7E39E4CF0C6}"/>
                </a:ext>
              </a:extLst>
            </p:cNvPr>
            <p:cNvSpPr>
              <a:spLocks/>
            </p:cNvSpPr>
            <p:nvPr/>
          </p:nvSpPr>
          <p:spPr bwMode="auto">
            <a:xfrm>
              <a:off x="1372419" y="560398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61" name="Freeform 36">
              <a:extLst>
                <a:ext uri="{FF2B5EF4-FFF2-40B4-BE49-F238E27FC236}">
                  <a16:creationId xmlns:a16="http://schemas.microsoft.com/office/drawing/2014/main" id="{4BF07FF0-96F4-40EB-B202-3F106793B188}"/>
                </a:ext>
              </a:extLst>
            </p:cNvPr>
            <p:cNvSpPr>
              <a:spLocks/>
            </p:cNvSpPr>
            <p:nvPr/>
          </p:nvSpPr>
          <p:spPr bwMode="auto">
            <a:xfrm>
              <a:off x="1693722" y="560398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62" name="Freeform 37">
              <a:extLst>
                <a:ext uri="{FF2B5EF4-FFF2-40B4-BE49-F238E27FC236}">
                  <a16:creationId xmlns:a16="http://schemas.microsoft.com/office/drawing/2014/main" id="{2CB6D36F-6AC4-40D1-BFD9-C9E06F2E040C}"/>
                </a:ext>
              </a:extLst>
            </p:cNvPr>
            <p:cNvSpPr>
              <a:spLocks/>
            </p:cNvSpPr>
            <p:nvPr/>
          </p:nvSpPr>
          <p:spPr bwMode="auto">
            <a:xfrm>
              <a:off x="2016007" y="560398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63" name="Freeform 38">
              <a:extLst>
                <a:ext uri="{FF2B5EF4-FFF2-40B4-BE49-F238E27FC236}">
                  <a16:creationId xmlns:a16="http://schemas.microsoft.com/office/drawing/2014/main" id="{4B93363F-5E8F-456A-A71A-328ADD7BC17A}"/>
                </a:ext>
              </a:extLst>
            </p:cNvPr>
            <p:cNvSpPr>
              <a:spLocks/>
            </p:cNvSpPr>
            <p:nvPr/>
          </p:nvSpPr>
          <p:spPr bwMode="auto">
            <a:xfrm>
              <a:off x="2340257" y="560398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73" name="Freeform 39">
              <a:extLst>
                <a:ext uri="{FF2B5EF4-FFF2-40B4-BE49-F238E27FC236}">
                  <a16:creationId xmlns:a16="http://schemas.microsoft.com/office/drawing/2014/main" id="{0EB17ADB-EE68-4DBC-846C-70AA227B861C}"/>
                </a:ext>
              </a:extLst>
            </p:cNvPr>
            <p:cNvSpPr>
              <a:spLocks/>
            </p:cNvSpPr>
            <p:nvPr/>
          </p:nvSpPr>
          <p:spPr bwMode="auto">
            <a:xfrm>
              <a:off x="84399" y="5603983"/>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1540" name="TextBox 1539">
            <a:extLst>
              <a:ext uri="{FF2B5EF4-FFF2-40B4-BE49-F238E27FC236}">
                <a16:creationId xmlns:a16="http://schemas.microsoft.com/office/drawing/2014/main" id="{8C1F780B-581A-4966-B13A-96A8E924C928}"/>
              </a:ext>
            </a:extLst>
          </p:cNvPr>
          <p:cNvSpPr txBox="1"/>
          <p:nvPr/>
        </p:nvSpPr>
        <p:spPr>
          <a:xfrm>
            <a:off x="9204528" y="2955236"/>
            <a:ext cx="2435324" cy="1446550"/>
          </a:xfrm>
          <a:prstGeom prst="rect">
            <a:avLst/>
          </a:prstGeom>
          <a:noFill/>
        </p:spPr>
        <p:txBody>
          <a:bodyPr wrap="square" lIns="0">
            <a:spAutoFit/>
          </a:bodyPr>
          <a:lstStyle/>
          <a:p>
            <a:pPr marL="0" lvl="1" algn="r">
              <a:spcBef>
                <a:spcPts val="2000"/>
              </a:spcBef>
            </a:pPr>
            <a:r>
              <a:rPr lang="en-US" sz="2200" b="1" kern="100" dirty="0">
                <a:solidFill>
                  <a:schemeClr val="bg1"/>
                </a:solidFill>
                <a:latin typeface="Fidelity Sans" panose="020B0503030202020204" pitchFamily="34" charset="0"/>
              </a:rPr>
              <a:t>Sum of a </a:t>
            </a:r>
            <a:br>
              <a:rPr lang="en-US" sz="2200" b="1" kern="100" dirty="0">
                <a:solidFill>
                  <a:schemeClr val="bg1"/>
                </a:solidFill>
                <a:latin typeface="Fidelity Sans" panose="020B0503030202020204" pitchFamily="34" charset="0"/>
              </a:rPr>
            </a:br>
            <a:r>
              <a:rPr lang="en-US" sz="2200" b="1" kern="100" dirty="0">
                <a:solidFill>
                  <a:schemeClr val="bg1"/>
                </a:solidFill>
                <a:latin typeface="Fidelity Sans" panose="020B0503030202020204" pitchFamily="34" charset="0"/>
              </a:rPr>
              <a:t>penny doubled every day for </a:t>
            </a:r>
            <a:br>
              <a:rPr lang="en-US" sz="2200" b="1" kern="100" dirty="0">
                <a:solidFill>
                  <a:schemeClr val="bg1"/>
                </a:solidFill>
                <a:latin typeface="Fidelity Sans" panose="020B0503030202020204" pitchFamily="34" charset="0"/>
              </a:rPr>
            </a:br>
            <a:r>
              <a:rPr lang="en-US" sz="2200" b="1" kern="100" dirty="0">
                <a:solidFill>
                  <a:schemeClr val="bg1"/>
                </a:solidFill>
                <a:latin typeface="Fidelity Sans" panose="020B0503030202020204" pitchFamily="34" charset="0"/>
              </a:rPr>
              <a:t>30 days</a:t>
            </a:r>
          </a:p>
        </p:txBody>
      </p:sp>
      <p:sp>
        <p:nvSpPr>
          <p:cNvPr id="2364" name="Graphic 1546">
            <a:extLst>
              <a:ext uri="{FF2B5EF4-FFF2-40B4-BE49-F238E27FC236}">
                <a16:creationId xmlns:a16="http://schemas.microsoft.com/office/drawing/2014/main" id="{F30A9CC0-F99F-4D44-A3DB-54CBDF909741}"/>
              </a:ext>
            </a:extLst>
          </p:cNvPr>
          <p:cNvSpPr/>
          <p:nvPr/>
        </p:nvSpPr>
        <p:spPr>
          <a:xfrm rot="6890503" flipH="1">
            <a:off x="2836906" y="1230843"/>
            <a:ext cx="1368956" cy="2429273"/>
          </a:xfrm>
          <a:custGeom>
            <a:avLst/>
            <a:gdLst>
              <a:gd name="connsiteX0" fmla="*/ 1266284 w 1368955"/>
              <a:gd name="connsiteY0" fmla="*/ -92 h 2001121"/>
              <a:gd name="connsiteX1" fmla="*/ 1211606 w 1368955"/>
              <a:gd name="connsiteY1" fmla="*/ 536929 h 2001121"/>
              <a:gd name="connsiteX2" fmla="*/ 964088 w 1368955"/>
              <a:gd name="connsiteY2" fmla="*/ 683389 h 2001121"/>
              <a:gd name="connsiteX3" fmla="*/ 824463 w 1368955"/>
              <a:gd name="connsiteY3" fmla="*/ 464187 h 2001121"/>
              <a:gd name="connsiteX4" fmla="*/ 1085162 w 1368955"/>
              <a:gd name="connsiteY4" fmla="*/ 399744 h 2001121"/>
              <a:gd name="connsiteX5" fmla="*/ 1368318 w 1368955"/>
              <a:gd name="connsiteY5" fmla="*/ 808856 h 2001121"/>
              <a:gd name="connsiteX6" fmla="*/ 1216976 w 1368955"/>
              <a:gd name="connsiteY6" fmla="*/ 1300474 h 2001121"/>
              <a:gd name="connsiteX7" fmla="*/ 626253 w 1368955"/>
              <a:gd name="connsiteY7" fmla="*/ 1766705 h 2001121"/>
              <a:gd name="connsiteX8" fmla="*/ 284513 w 1368955"/>
              <a:gd name="connsiteY8" fmla="*/ 1850676 h 2001121"/>
              <a:gd name="connsiteX9" fmla="*/ 93627 w 1368955"/>
              <a:gd name="connsiteY9" fmla="*/ 1859952 h 2001121"/>
              <a:gd name="connsiteX10" fmla="*/ 259127 w 1368955"/>
              <a:gd name="connsiteY10" fmla="*/ 1692499 h 2001121"/>
              <a:gd name="connsiteX11" fmla="*/ 377760 w 1368955"/>
              <a:gd name="connsiteY11" fmla="*/ 1985420 h 2001121"/>
              <a:gd name="connsiteX12" fmla="*/ -108 w 1368955"/>
              <a:gd name="connsiteY12" fmla="*/ 1900473 h 2001121"/>
              <a:gd name="connsiteX0" fmla="*/ 1140198 w 1368956"/>
              <a:gd name="connsiteY0" fmla="*/ 0 h 2315948"/>
              <a:gd name="connsiteX1" fmla="*/ 1211714 w 1368956"/>
              <a:gd name="connsiteY1" fmla="*/ 851848 h 2315948"/>
              <a:gd name="connsiteX2" fmla="*/ 964196 w 1368956"/>
              <a:gd name="connsiteY2" fmla="*/ 998308 h 2315948"/>
              <a:gd name="connsiteX3" fmla="*/ 824571 w 1368956"/>
              <a:gd name="connsiteY3" fmla="*/ 779106 h 2315948"/>
              <a:gd name="connsiteX4" fmla="*/ 1085270 w 1368956"/>
              <a:gd name="connsiteY4" fmla="*/ 714663 h 2315948"/>
              <a:gd name="connsiteX5" fmla="*/ 1368426 w 1368956"/>
              <a:gd name="connsiteY5" fmla="*/ 1123775 h 2315948"/>
              <a:gd name="connsiteX6" fmla="*/ 1217084 w 1368956"/>
              <a:gd name="connsiteY6" fmla="*/ 1615393 h 2315948"/>
              <a:gd name="connsiteX7" fmla="*/ 626361 w 1368956"/>
              <a:gd name="connsiteY7" fmla="*/ 2081624 h 2315948"/>
              <a:gd name="connsiteX8" fmla="*/ 284621 w 1368956"/>
              <a:gd name="connsiteY8" fmla="*/ 2165595 h 2315948"/>
              <a:gd name="connsiteX9" fmla="*/ 93735 w 1368956"/>
              <a:gd name="connsiteY9" fmla="*/ 2174871 h 2315948"/>
              <a:gd name="connsiteX10" fmla="*/ 259235 w 1368956"/>
              <a:gd name="connsiteY10" fmla="*/ 2007418 h 2315948"/>
              <a:gd name="connsiteX11" fmla="*/ 377868 w 1368956"/>
              <a:gd name="connsiteY11" fmla="*/ 2300339 h 2315948"/>
              <a:gd name="connsiteX12" fmla="*/ 0 w 1368956"/>
              <a:gd name="connsiteY12" fmla="*/ 2215392 h 2315948"/>
              <a:gd name="connsiteX0" fmla="*/ 1140198 w 1368956"/>
              <a:gd name="connsiteY0" fmla="*/ 0 h 2315948"/>
              <a:gd name="connsiteX1" fmla="*/ 1211714 w 1368956"/>
              <a:gd name="connsiteY1" fmla="*/ 851848 h 2315948"/>
              <a:gd name="connsiteX2" fmla="*/ 964196 w 1368956"/>
              <a:gd name="connsiteY2" fmla="*/ 998308 h 2315948"/>
              <a:gd name="connsiteX3" fmla="*/ 824571 w 1368956"/>
              <a:gd name="connsiteY3" fmla="*/ 779106 h 2315948"/>
              <a:gd name="connsiteX4" fmla="*/ 1085270 w 1368956"/>
              <a:gd name="connsiteY4" fmla="*/ 714663 h 2315948"/>
              <a:gd name="connsiteX5" fmla="*/ 1368426 w 1368956"/>
              <a:gd name="connsiteY5" fmla="*/ 1123775 h 2315948"/>
              <a:gd name="connsiteX6" fmla="*/ 1217084 w 1368956"/>
              <a:gd name="connsiteY6" fmla="*/ 1615393 h 2315948"/>
              <a:gd name="connsiteX7" fmla="*/ 626361 w 1368956"/>
              <a:gd name="connsiteY7" fmla="*/ 2081624 h 2315948"/>
              <a:gd name="connsiteX8" fmla="*/ 284621 w 1368956"/>
              <a:gd name="connsiteY8" fmla="*/ 2165595 h 2315948"/>
              <a:gd name="connsiteX9" fmla="*/ 93735 w 1368956"/>
              <a:gd name="connsiteY9" fmla="*/ 2174871 h 2315948"/>
              <a:gd name="connsiteX10" fmla="*/ 259235 w 1368956"/>
              <a:gd name="connsiteY10" fmla="*/ 2007418 h 2315948"/>
              <a:gd name="connsiteX11" fmla="*/ 377868 w 1368956"/>
              <a:gd name="connsiteY11" fmla="*/ 2300339 h 2315948"/>
              <a:gd name="connsiteX12" fmla="*/ 0 w 1368956"/>
              <a:gd name="connsiteY12" fmla="*/ 2215392 h 2315948"/>
              <a:gd name="connsiteX0" fmla="*/ 940753 w 1368956"/>
              <a:gd name="connsiteY0" fmla="*/ 0 h 2429273"/>
              <a:gd name="connsiteX1" fmla="*/ 1211714 w 1368956"/>
              <a:gd name="connsiteY1" fmla="*/ 965173 h 2429273"/>
              <a:gd name="connsiteX2" fmla="*/ 964196 w 1368956"/>
              <a:gd name="connsiteY2" fmla="*/ 1111633 h 2429273"/>
              <a:gd name="connsiteX3" fmla="*/ 824571 w 1368956"/>
              <a:gd name="connsiteY3" fmla="*/ 892431 h 2429273"/>
              <a:gd name="connsiteX4" fmla="*/ 1085270 w 1368956"/>
              <a:gd name="connsiteY4" fmla="*/ 827988 h 2429273"/>
              <a:gd name="connsiteX5" fmla="*/ 1368426 w 1368956"/>
              <a:gd name="connsiteY5" fmla="*/ 1237100 h 2429273"/>
              <a:gd name="connsiteX6" fmla="*/ 1217084 w 1368956"/>
              <a:gd name="connsiteY6" fmla="*/ 1728718 h 2429273"/>
              <a:gd name="connsiteX7" fmla="*/ 626361 w 1368956"/>
              <a:gd name="connsiteY7" fmla="*/ 2194949 h 2429273"/>
              <a:gd name="connsiteX8" fmla="*/ 284621 w 1368956"/>
              <a:gd name="connsiteY8" fmla="*/ 2278920 h 2429273"/>
              <a:gd name="connsiteX9" fmla="*/ 93735 w 1368956"/>
              <a:gd name="connsiteY9" fmla="*/ 2288196 h 2429273"/>
              <a:gd name="connsiteX10" fmla="*/ 259235 w 1368956"/>
              <a:gd name="connsiteY10" fmla="*/ 2120743 h 2429273"/>
              <a:gd name="connsiteX11" fmla="*/ 377868 w 1368956"/>
              <a:gd name="connsiteY11" fmla="*/ 2413664 h 2429273"/>
              <a:gd name="connsiteX12" fmla="*/ 0 w 1368956"/>
              <a:gd name="connsiteY12" fmla="*/ 2328717 h 2429273"/>
              <a:gd name="connsiteX0" fmla="*/ 940753 w 1368956"/>
              <a:gd name="connsiteY0" fmla="*/ 0 h 2429273"/>
              <a:gd name="connsiteX1" fmla="*/ 1211714 w 1368956"/>
              <a:gd name="connsiteY1" fmla="*/ 965173 h 2429273"/>
              <a:gd name="connsiteX2" fmla="*/ 964196 w 1368956"/>
              <a:gd name="connsiteY2" fmla="*/ 1111633 h 2429273"/>
              <a:gd name="connsiteX3" fmla="*/ 824571 w 1368956"/>
              <a:gd name="connsiteY3" fmla="*/ 892431 h 2429273"/>
              <a:gd name="connsiteX4" fmla="*/ 1085270 w 1368956"/>
              <a:gd name="connsiteY4" fmla="*/ 827988 h 2429273"/>
              <a:gd name="connsiteX5" fmla="*/ 1368426 w 1368956"/>
              <a:gd name="connsiteY5" fmla="*/ 1237100 h 2429273"/>
              <a:gd name="connsiteX6" fmla="*/ 1217084 w 1368956"/>
              <a:gd name="connsiteY6" fmla="*/ 1728718 h 2429273"/>
              <a:gd name="connsiteX7" fmla="*/ 626361 w 1368956"/>
              <a:gd name="connsiteY7" fmla="*/ 2194949 h 2429273"/>
              <a:gd name="connsiteX8" fmla="*/ 284621 w 1368956"/>
              <a:gd name="connsiteY8" fmla="*/ 2278920 h 2429273"/>
              <a:gd name="connsiteX9" fmla="*/ 93735 w 1368956"/>
              <a:gd name="connsiteY9" fmla="*/ 2288196 h 2429273"/>
              <a:gd name="connsiteX10" fmla="*/ 259235 w 1368956"/>
              <a:gd name="connsiteY10" fmla="*/ 2120743 h 2429273"/>
              <a:gd name="connsiteX11" fmla="*/ 377868 w 1368956"/>
              <a:gd name="connsiteY11" fmla="*/ 2413664 h 2429273"/>
              <a:gd name="connsiteX12" fmla="*/ 0 w 1368956"/>
              <a:gd name="connsiteY12" fmla="*/ 2328717 h 2429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68956" h="2429273">
                <a:moveTo>
                  <a:pt x="940753" y="0"/>
                </a:moveTo>
                <a:cubicBezTo>
                  <a:pt x="1270526" y="428130"/>
                  <a:pt x="1303984" y="801137"/>
                  <a:pt x="1211714" y="965173"/>
                </a:cubicBezTo>
                <a:cubicBezTo>
                  <a:pt x="1164602" y="1057882"/>
                  <a:pt x="1068134" y="1114953"/>
                  <a:pt x="964196" y="1111633"/>
                </a:cubicBezTo>
                <a:cubicBezTo>
                  <a:pt x="863139" y="1100404"/>
                  <a:pt x="779656" y="983725"/>
                  <a:pt x="824571" y="892431"/>
                </a:cubicBezTo>
                <a:cubicBezTo>
                  <a:pt x="869485" y="801137"/>
                  <a:pt x="993488" y="794791"/>
                  <a:pt x="1085270" y="827988"/>
                </a:cubicBezTo>
                <a:cubicBezTo>
                  <a:pt x="1248182" y="901316"/>
                  <a:pt x="1357197" y="1058761"/>
                  <a:pt x="1368426" y="1237100"/>
                </a:cubicBezTo>
                <a:cubicBezTo>
                  <a:pt x="1374919" y="1413341"/>
                  <a:pt x="1321607" y="1586652"/>
                  <a:pt x="1217084" y="1728718"/>
                </a:cubicBezTo>
                <a:cubicBezTo>
                  <a:pt x="1074188" y="1942452"/>
                  <a:pt x="867484" y="2105658"/>
                  <a:pt x="626361" y="2194949"/>
                </a:cubicBezTo>
                <a:cubicBezTo>
                  <a:pt x="514271" y="2229856"/>
                  <a:pt x="400129" y="2257928"/>
                  <a:pt x="284621" y="2278920"/>
                </a:cubicBezTo>
                <a:cubicBezTo>
                  <a:pt x="223059" y="2299424"/>
                  <a:pt x="157006" y="2302647"/>
                  <a:pt x="93735" y="2288196"/>
                </a:cubicBezTo>
                <a:cubicBezTo>
                  <a:pt x="93735" y="2288196"/>
                  <a:pt x="191375" y="2141736"/>
                  <a:pt x="259235" y="2120743"/>
                </a:cubicBezTo>
                <a:cubicBezTo>
                  <a:pt x="327095" y="2099751"/>
                  <a:pt x="394466" y="2350686"/>
                  <a:pt x="377868" y="2413664"/>
                </a:cubicBezTo>
                <a:cubicBezTo>
                  <a:pt x="361269" y="2476641"/>
                  <a:pt x="0" y="2328717"/>
                  <a:pt x="0" y="2328717"/>
                </a:cubicBezTo>
              </a:path>
            </a:pathLst>
          </a:custGeom>
          <a:noFill/>
          <a:ln w="38100" cap="rnd">
            <a:solidFill>
              <a:schemeClr val="bg1">
                <a:alpha val="60000"/>
              </a:schemeClr>
            </a:solidFill>
            <a:prstDash val="solid"/>
            <a:miter/>
          </a:ln>
        </p:spPr>
        <p:txBody>
          <a:bodyPr rtlCol="0" anchor="ctr"/>
          <a:lstStyle/>
          <a:p>
            <a:endParaRPr lang="en-US"/>
          </a:p>
        </p:txBody>
      </p:sp>
      <p:sp>
        <p:nvSpPr>
          <p:cNvPr id="1558" name="Freeform 22">
            <a:extLst>
              <a:ext uri="{FF2B5EF4-FFF2-40B4-BE49-F238E27FC236}">
                <a16:creationId xmlns:a16="http://schemas.microsoft.com/office/drawing/2014/main" id="{BCC491CE-A73F-4BD3-9734-502E241D85C3}"/>
              </a:ext>
            </a:extLst>
          </p:cNvPr>
          <p:cNvSpPr>
            <a:spLocks/>
          </p:cNvSpPr>
          <p:nvPr/>
        </p:nvSpPr>
        <p:spPr bwMode="auto">
          <a:xfrm>
            <a:off x="12651269" y="4941726"/>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59" name="Freeform 23">
            <a:extLst>
              <a:ext uri="{FF2B5EF4-FFF2-40B4-BE49-F238E27FC236}">
                <a16:creationId xmlns:a16="http://schemas.microsoft.com/office/drawing/2014/main" id="{208FCA19-2B4C-4335-8C14-50A946AC76DA}"/>
              </a:ext>
            </a:extLst>
          </p:cNvPr>
          <p:cNvSpPr>
            <a:spLocks/>
          </p:cNvSpPr>
          <p:nvPr/>
        </p:nvSpPr>
        <p:spPr bwMode="auto">
          <a:xfrm>
            <a:off x="12975519" y="4941726"/>
            <a:ext cx="96293" cy="99240"/>
          </a:xfrm>
          <a:custGeom>
            <a:avLst/>
            <a:gdLst>
              <a:gd name="T0" fmla="*/ 0 w 98"/>
              <a:gd name="T1" fmla="*/ 72 h 101"/>
              <a:gd name="T2" fmla="*/ 29 w 98"/>
              <a:gd name="T3" fmla="*/ 101 h 101"/>
              <a:gd name="T4" fmla="*/ 98 w 98"/>
              <a:gd name="T5" fmla="*/ 29 h 101"/>
              <a:gd name="T6" fmla="*/ 69 w 98"/>
              <a:gd name="T7" fmla="*/ 0 h 101"/>
              <a:gd name="T8" fmla="*/ 0 w 98"/>
              <a:gd name="T9" fmla="*/ 72 h 101"/>
            </a:gdLst>
            <a:ahLst/>
            <a:cxnLst>
              <a:cxn ang="0">
                <a:pos x="T0" y="T1"/>
              </a:cxn>
              <a:cxn ang="0">
                <a:pos x="T2" y="T3"/>
              </a:cxn>
              <a:cxn ang="0">
                <a:pos x="T4" y="T5"/>
              </a:cxn>
              <a:cxn ang="0">
                <a:pos x="T6" y="T7"/>
              </a:cxn>
              <a:cxn ang="0">
                <a:pos x="T8" y="T9"/>
              </a:cxn>
            </a:cxnLst>
            <a:rect l="0" t="0" r="r" b="b"/>
            <a:pathLst>
              <a:path w="98" h="101">
                <a:moveTo>
                  <a:pt x="0" y="72"/>
                </a:moveTo>
                <a:lnTo>
                  <a:pt x="29" y="101"/>
                </a:lnTo>
                <a:lnTo>
                  <a:pt x="98" y="29"/>
                </a:lnTo>
                <a:lnTo>
                  <a:pt x="69"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pic>
        <p:nvPicPr>
          <p:cNvPr id="2188" name="Picture 2187" descr="Text, letter&#10;&#10;Description automatically generated">
            <a:extLst>
              <a:ext uri="{FF2B5EF4-FFF2-40B4-BE49-F238E27FC236}">
                <a16:creationId xmlns:a16="http://schemas.microsoft.com/office/drawing/2014/main" id="{385A71DB-AD63-4EC4-90BA-2358CB22DC13}"/>
              </a:ext>
            </a:extLst>
          </p:cNvPr>
          <p:cNvPicPr>
            <a:picLocks noChangeAspect="1"/>
          </p:cNvPicPr>
          <p:nvPr/>
        </p:nvPicPr>
        <p:blipFill rotWithShape="1">
          <a:blip r:embed="rId3"/>
          <a:srcRect l="25165" t="-2254" r="-729" b="50869"/>
          <a:stretch/>
        </p:blipFill>
        <p:spPr>
          <a:xfrm>
            <a:off x="0" y="3062734"/>
            <a:ext cx="5882990" cy="3795266"/>
          </a:xfrm>
          <a:prstGeom prst="rect">
            <a:avLst/>
          </a:prstGeom>
        </p:spPr>
      </p:pic>
      <p:grpSp>
        <p:nvGrpSpPr>
          <p:cNvPr id="2191" name="Group 2190">
            <a:extLst>
              <a:ext uri="{FF2B5EF4-FFF2-40B4-BE49-F238E27FC236}">
                <a16:creationId xmlns:a16="http://schemas.microsoft.com/office/drawing/2014/main" id="{1E9A32BD-E024-4545-884F-E715174CD37E}"/>
              </a:ext>
            </a:extLst>
          </p:cNvPr>
          <p:cNvGrpSpPr/>
          <p:nvPr/>
        </p:nvGrpSpPr>
        <p:grpSpPr>
          <a:xfrm>
            <a:off x="4254735" y="2898086"/>
            <a:ext cx="3659670" cy="1061829"/>
            <a:chOff x="4254735" y="2912385"/>
            <a:chExt cx="3659670" cy="1061829"/>
          </a:xfrm>
        </p:grpSpPr>
        <p:sp>
          <p:nvSpPr>
            <p:cNvPr id="2189" name="Rectangle 2188">
              <a:extLst>
                <a:ext uri="{FF2B5EF4-FFF2-40B4-BE49-F238E27FC236}">
                  <a16:creationId xmlns:a16="http://schemas.microsoft.com/office/drawing/2014/main" id="{BFA08275-39EE-43F8-9C30-CC4D99FB965E}"/>
                </a:ext>
              </a:extLst>
            </p:cNvPr>
            <p:cNvSpPr/>
            <p:nvPr/>
          </p:nvSpPr>
          <p:spPr>
            <a:xfrm>
              <a:off x="4789152" y="3484246"/>
              <a:ext cx="2571767" cy="4841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1537" name="TextBox 1536">
              <a:extLst>
                <a:ext uri="{FF2B5EF4-FFF2-40B4-BE49-F238E27FC236}">
                  <a16:creationId xmlns:a16="http://schemas.microsoft.com/office/drawing/2014/main" id="{C9E2F69B-B15F-4ECC-B9E8-48E20CEDEE6B}"/>
                </a:ext>
              </a:extLst>
            </p:cNvPr>
            <p:cNvSpPr txBox="1"/>
            <p:nvPr/>
          </p:nvSpPr>
          <p:spPr>
            <a:xfrm>
              <a:off x="4254735" y="2912385"/>
              <a:ext cx="3659670" cy="1061829"/>
            </a:xfrm>
            <a:prstGeom prst="rect">
              <a:avLst/>
            </a:prstGeom>
            <a:noFill/>
          </p:spPr>
          <p:txBody>
            <a:bodyPr wrap="square" lIns="0" tIns="0" rIns="0" bIns="0" rtlCol="0">
              <a:spAutoFit/>
            </a:bodyPr>
            <a:lstStyle/>
            <a:p>
              <a:pPr algn="ctr">
                <a:spcAft>
                  <a:spcPts val="600"/>
                </a:spcAft>
              </a:pPr>
              <a:r>
                <a:rPr lang="en-US" sz="3200" kern="100" dirty="0">
                  <a:solidFill>
                    <a:srgbClr val="996B05"/>
                  </a:solidFill>
                  <a:latin typeface="Fidelity Sans" panose="020B0503030202020204" pitchFamily="34" charset="0"/>
                </a:rPr>
                <a:t>Which would you  </a:t>
              </a:r>
            </a:p>
            <a:p>
              <a:pPr algn="ctr">
                <a:spcAft>
                  <a:spcPts val="600"/>
                </a:spcAft>
              </a:pPr>
              <a:r>
                <a:rPr lang="en-US" sz="3200" b="1" kern="100" dirty="0">
                  <a:solidFill>
                    <a:schemeClr val="accent4"/>
                  </a:solidFill>
                  <a:latin typeface="Fidelity Sans" panose="020B0503030202020204" pitchFamily="34" charset="0"/>
                </a:rPr>
                <a:t>rather have?</a:t>
              </a:r>
            </a:p>
          </p:txBody>
        </p:sp>
      </p:grpSp>
      <p:grpSp>
        <p:nvGrpSpPr>
          <p:cNvPr id="8" name="Group 7">
            <a:extLst>
              <a:ext uri="{FF2B5EF4-FFF2-40B4-BE49-F238E27FC236}">
                <a16:creationId xmlns:a16="http://schemas.microsoft.com/office/drawing/2014/main" id="{06B4B0F3-92E4-42CF-B281-3AA5634D5B85}"/>
              </a:ext>
            </a:extLst>
          </p:cNvPr>
          <p:cNvGrpSpPr/>
          <p:nvPr/>
        </p:nvGrpSpPr>
        <p:grpSpPr>
          <a:xfrm>
            <a:off x="10621149" y="1884645"/>
            <a:ext cx="930731" cy="935493"/>
            <a:chOff x="9275730" y="2203380"/>
            <a:chExt cx="930731" cy="935493"/>
          </a:xfrm>
        </p:grpSpPr>
        <p:sp>
          <p:nvSpPr>
            <p:cNvPr id="4" name="Oval 3">
              <a:extLst>
                <a:ext uri="{FF2B5EF4-FFF2-40B4-BE49-F238E27FC236}">
                  <a16:creationId xmlns:a16="http://schemas.microsoft.com/office/drawing/2014/main" id="{91F0C285-47E4-4986-A34B-0BEB8ABE2C75}"/>
                </a:ext>
              </a:extLst>
            </p:cNvPr>
            <p:cNvSpPr/>
            <p:nvPr/>
          </p:nvSpPr>
          <p:spPr>
            <a:xfrm>
              <a:off x="9339371" y="2271783"/>
              <a:ext cx="867090" cy="867090"/>
            </a:xfrm>
            <a:prstGeom prst="ellipse">
              <a:avLst/>
            </a:prstGeom>
            <a:gradFill flip="none" rotWithShape="1">
              <a:gsLst>
                <a:gs pos="70000">
                  <a:schemeClr val="accent4">
                    <a:lumMod val="50000"/>
                    <a:alpha val="79000"/>
                  </a:schemeClr>
                </a:gs>
                <a:gs pos="100000">
                  <a:schemeClr val="accent4">
                    <a:lumMod val="50000"/>
                    <a:alpha val="0"/>
                  </a:schemeClr>
                </a:gs>
              </a:gsLst>
              <a:path path="shape">
                <a:fillToRect l="50000" t="50000" r="50000" b="50000"/>
              </a:path>
              <a:tileRect/>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pic>
          <p:nvPicPr>
            <p:cNvPr id="1539" name="Picture 1538" descr="A coin with a face on it&#10;&#10;Description automatically generated with low confidence">
              <a:extLst>
                <a:ext uri="{FF2B5EF4-FFF2-40B4-BE49-F238E27FC236}">
                  <a16:creationId xmlns:a16="http://schemas.microsoft.com/office/drawing/2014/main" id="{9DB2BEAB-3B04-4421-87BF-2E675D77DBD5}"/>
                </a:ext>
              </a:extLst>
            </p:cNvPr>
            <p:cNvPicPr>
              <a:picLocks noChangeAspect="1"/>
            </p:cNvPicPr>
            <p:nvPr/>
          </p:nvPicPr>
          <p:blipFill>
            <a:blip r:embed="rId4"/>
            <a:stretch>
              <a:fillRect/>
            </a:stretch>
          </p:blipFill>
          <p:spPr>
            <a:xfrm rot="1091000">
              <a:off x="9275730" y="2203380"/>
              <a:ext cx="924380" cy="924380"/>
            </a:xfrm>
            <a:prstGeom prst="rect">
              <a:avLst/>
            </a:prstGeom>
          </p:spPr>
        </p:pic>
        <p:sp>
          <p:nvSpPr>
            <p:cNvPr id="6" name="Oval 5">
              <a:extLst>
                <a:ext uri="{FF2B5EF4-FFF2-40B4-BE49-F238E27FC236}">
                  <a16:creationId xmlns:a16="http://schemas.microsoft.com/office/drawing/2014/main" id="{0C2C1C8A-7E50-482E-9378-A2B9DF44875F}"/>
                </a:ext>
              </a:extLst>
            </p:cNvPr>
            <p:cNvSpPr/>
            <p:nvPr/>
          </p:nvSpPr>
          <p:spPr>
            <a:xfrm>
              <a:off x="9305276" y="2224291"/>
              <a:ext cx="867090" cy="867090"/>
            </a:xfrm>
            <a:prstGeom prst="ellipse">
              <a:avLst/>
            </a:prstGeom>
            <a:gradFill>
              <a:gsLst>
                <a:gs pos="0">
                  <a:schemeClr val="bg1">
                    <a:alpha val="56000"/>
                  </a:schemeClr>
                </a:gs>
                <a:gs pos="45000">
                  <a:schemeClr val="bg1">
                    <a:alpha val="0"/>
                  </a:schemeClr>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grpSp>
      <p:sp>
        <p:nvSpPr>
          <p:cNvPr id="2190" name="TextBox 2189">
            <a:extLst>
              <a:ext uri="{FF2B5EF4-FFF2-40B4-BE49-F238E27FC236}">
                <a16:creationId xmlns:a16="http://schemas.microsoft.com/office/drawing/2014/main" id="{BD5330A7-F208-439B-862D-FFB7CA0497DB}"/>
              </a:ext>
            </a:extLst>
          </p:cNvPr>
          <p:cNvSpPr txBox="1"/>
          <p:nvPr/>
        </p:nvSpPr>
        <p:spPr>
          <a:xfrm>
            <a:off x="863161" y="2840936"/>
            <a:ext cx="2954192" cy="584775"/>
          </a:xfrm>
          <a:prstGeom prst="rect">
            <a:avLst/>
          </a:prstGeom>
          <a:noFill/>
        </p:spPr>
        <p:txBody>
          <a:bodyPr wrap="square" lIns="0">
            <a:spAutoFit/>
          </a:bodyPr>
          <a:lstStyle/>
          <a:p>
            <a:pPr marL="0" lvl="1" algn="ctr">
              <a:spcBef>
                <a:spcPts val="2000"/>
              </a:spcBef>
            </a:pPr>
            <a:r>
              <a:rPr lang="en-US" sz="3200" b="1" kern="100">
                <a:solidFill>
                  <a:schemeClr val="bg1"/>
                </a:solidFill>
                <a:latin typeface="Fidelity Sans" panose="020B0503030202020204" pitchFamily="34" charset="0"/>
              </a:rPr>
              <a:t>$1,000,000</a:t>
            </a:r>
          </a:p>
        </p:txBody>
      </p:sp>
      <p:sp>
        <p:nvSpPr>
          <p:cNvPr id="2194" name="Freeform 10">
            <a:extLst>
              <a:ext uri="{FF2B5EF4-FFF2-40B4-BE49-F238E27FC236}">
                <a16:creationId xmlns:a16="http://schemas.microsoft.com/office/drawing/2014/main" id="{A5508E13-0C11-4474-A211-E69BD36163DC}"/>
              </a:ext>
            </a:extLst>
          </p:cNvPr>
          <p:cNvSpPr>
            <a:spLocks/>
          </p:cNvSpPr>
          <p:nvPr/>
        </p:nvSpPr>
        <p:spPr bwMode="auto">
          <a:xfrm rot="9908414" flipH="1">
            <a:off x="7469658" y="3971753"/>
            <a:ext cx="2336597" cy="1508565"/>
          </a:xfrm>
          <a:custGeom>
            <a:avLst/>
            <a:gdLst>
              <a:gd name="T0" fmla="*/ 216 w 1503"/>
              <a:gd name="T1" fmla="*/ 970 h 970"/>
              <a:gd name="T2" fmla="*/ 250 w 1503"/>
              <a:gd name="T3" fmla="*/ 535 h 970"/>
              <a:gd name="T4" fmla="*/ 170 w 1503"/>
              <a:gd name="T5" fmla="*/ 642 h 970"/>
              <a:gd name="T6" fmla="*/ 1431 w 1503"/>
              <a:gd name="T7" fmla="*/ 482 h 970"/>
              <a:gd name="T8" fmla="*/ 1457 w 1503"/>
              <a:gd name="T9" fmla="*/ 533 h 970"/>
              <a:gd name="T10" fmla="*/ 1273 w 1503"/>
              <a:gd name="T11" fmla="*/ 541 h 970"/>
              <a:gd name="T12" fmla="*/ 1266 w 1503"/>
              <a:gd name="T13" fmla="*/ 515 h 970"/>
              <a:gd name="T14" fmla="*/ 1425 w 1503"/>
              <a:gd name="T15" fmla="*/ 365 h 970"/>
              <a:gd name="T16" fmla="*/ 1503 w 1503"/>
              <a:gd name="T17" fmla="*/ 572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03" h="970">
                <a:moveTo>
                  <a:pt x="216" y="970"/>
                </a:moveTo>
                <a:cubicBezTo>
                  <a:pt x="216" y="970"/>
                  <a:pt x="453" y="738"/>
                  <a:pt x="250" y="535"/>
                </a:cubicBezTo>
                <a:cubicBezTo>
                  <a:pt x="109" y="393"/>
                  <a:pt x="0" y="594"/>
                  <a:pt x="170" y="642"/>
                </a:cubicBezTo>
                <a:cubicBezTo>
                  <a:pt x="341" y="690"/>
                  <a:pt x="1190" y="0"/>
                  <a:pt x="1431" y="482"/>
                </a:cubicBezTo>
                <a:cubicBezTo>
                  <a:pt x="1452" y="524"/>
                  <a:pt x="1457" y="533"/>
                  <a:pt x="1457" y="533"/>
                </a:cubicBezTo>
                <a:cubicBezTo>
                  <a:pt x="1474" y="585"/>
                  <a:pt x="1334" y="556"/>
                  <a:pt x="1273" y="541"/>
                </a:cubicBezTo>
                <a:cubicBezTo>
                  <a:pt x="1261" y="538"/>
                  <a:pt x="1257" y="523"/>
                  <a:pt x="1266" y="515"/>
                </a:cubicBezTo>
                <a:cubicBezTo>
                  <a:pt x="1425" y="365"/>
                  <a:pt x="1425" y="365"/>
                  <a:pt x="1425" y="365"/>
                </a:cubicBezTo>
                <a:cubicBezTo>
                  <a:pt x="1453" y="321"/>
                  <a:pt x="1503" y="572"/>
                  <a:pt x="1503" y="572"/>
                </a:cubicBezTo>
              </a:path>
            </a:pathLst>
          </a:custGeom>
          <a:noFill/>
          <a:ln w="38100" cap="rnd">
            <a:solidFill>
              <a:srgbClr val="FFFFFF">
                <a:alpha val="6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70" name="Rectangle 2369">
            <a:extLst>
              <a:ext uri="{FF2B5EF4-FFF2-40B4-BE49-F238E27FC236}">
                <a16:creationId xmlns:a16="http://schemas.microsoft.com/office/drawing/2014/main" id="{740814FC-1088-475E-B606-3FF4806AEAB6}"/>
              </a:ext>
            </a:extLst>
          </p:cNvPr>
          <p:cNvSpPr/>
          <p:nvPr/>
        </p:nvSpPr>
        <p:spPr>
          <a:xfrm flipV="1">
            <a:off x="-6098030" y="-3926450"/>
            <a:ext cx="21141385" cy="3926450"/>
          </a:xfrm>
          <a:prstGeom prst="rect">
            <a:avLst/>
          </a:prstGeom>
          <a:solidFill>
            <a:srgbClr val="F0F0F0"/>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371" name="Rectangle 2370">
            <a:extLst>
              <a:ext uri="{FF2B5EF4-FFF2-40B4-BE49-F238E27FC236}">
                <a16:creationId xmlns:a16="http://schemas.microsoft.com/office/drawing/2014/main" id="{3CD80FCD-121F-4A39-852C-EAE5479A6D86}"/>
              </a:ext>
            </a:extLst>
          </p:cNvPr>
          <p:cNvSpPr/>
          <p:nvPr/>
        </p:nvSpPr>
        <p:spPr>
          <a:xfrm flipH="1" flipV="1">
            <a:off x="-4753253" y="-3926451"/>
            <a:ext cx="4753254" cy="12115803"/>
          </a:xfrm>
          <a:prstGeom prst="rect">
            <a:avLst/>
          </a:prstGeom>
          <a:solidFill>
            <a:srgbClr val="F0F0F0"/>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grpSp>
        <p:nvGrpSpPr>
          <p:cNvPr id="354" name="Group 353">
            <a:extLst>
              <a:ext uri="{FF2B5EF4-FFF2-40B4-BE49-F238E27FC236}">
                <a16:creationId xmlns:a16="http://schemas.microsoft.com/office/drawing/2014/main" id="{EECDC046-E794-46EE-A159-DEDBBF58384A}"/>
              </a:ext>
            </a:extLst>
          </p:cNvPr>
          <p:cNvGrpSpPr/>
          <p:nvPr/>
        </p:nvGrpSpPr>
        <p:grpSpPr>
          <a:xfrm>
            <a:off x="13529089" y="2009795"/>
            <a:ext cx="9432485" cy="2655425"/>
            <a:chOff x="2759515" y="2009795"/>
            <a:chExt cx="9432485" cy="2655425"/>
          </a:xfrm>
        </p:grpSpPr>
        <p:sp>
          <p:nvSpPr>
            <p:cNvPr id="355" name="Freeform 5">
              <a:extLst>
                <a:ext uri="{FF2B5EF4-FFF2-40B4-BE49-F238E27FC236}">
                  <a16:creationId xmlns:a16="http://schemas.microsoft.com/office/drawing/2014/main" id="{B8A8C325-A33D-40EF-B67A-E3C50C972D1B}"/>
                </a:ext>
              </a:extLst>
            </p:cNvPr>
            <p:cNvSpPr>
              <a:spLocks/>
            </p:cNvSpPr>
            <p:nvPr/>
          </p:nvSpPr>
          <p:spPr bwMode="auto">
            <a:xfrm>
              <a:off x="2759515" y="2009795"/>
              <a:ext cx="9432485" cy="2655425"/>
            </a:xfrm>
            <a:custGeom>
              <a:avLst/>
              <a:gdLst>
                <a:gd name="T0" fmla="*/ 85 w 2985"/>
                <a:gd name="T1" fmla="*/ 11 h 838"/>
                <a:gd name="T2" fmla="*/ 85 w 2985"/>
                <a:gd name="T3" fmla="*/ 414 h 838"/>
                <a:gd name="T4" fmla="*/ 68 w 2985"/>
                <a:gd name="T5" fmla="*/ 443 h 838"/>
                <a:gd name="T6" fmla="*/ 8 w 2985"/>
                <a:gd name="T7" fmla="*/ 478 h 838"/>
                <a:gd name="T8" fmla="*/ 8 w 2985"/>
                <a:gd name="T9" fmla="*/ 497 h 838"/>
                <a:gd name="T10" fmla="*/ 68 w 2985"/>
                <a:gd name="T11" fmla="*/ 532 h 838"/>
                <a:gd name="T12" fmla="*/ 85 w 2985"/>
                <a:gd name="T13" fmla="*/ 561 h 838"/>
                <a:gd name="T14" fmla="*/ 85 w 2985"/>
                <a:gd name="T15" fmla="*/ 827 h 838"/>
                <a:gd name="T16" fmla="*/ 96 w 2985"/>
                <a:gd name="T17" fmla="*/ 838 h 838"/>
                <a:gd name="T18" fmla="*/ 2985 w 2985"/>
                <a:gd name="T19" fmla="*/ 838 h 838"/>
                <a:gd name="T20" fmla="*/ 2985 w 2985"/>
                <a:gd name="T21" fmla="*/ 0 h 838"/>
                <a:gd name="T22" fmla="*/ 96 w 2985"/>
                <a:gd name="T23" fmla="*/ 0 h 838"/>
                <a:gd name="T24" fmla="*/ 85 w 2985"/>
                <a:gd name="T25" fmla="*/ 11 h 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85" h="838">
                  <a:moveTo>
                    <a:pt x="85" y="11"/>
                  </a:moveTo>
                  <a:cubicBezTo>
                    <a:pt x="85" y="414"/>
                    <a:pt x="85" y="414"/>
                    <a:pt x="85" y="414"/>
                  </a:cubicBezTo>
                  <a:cubicBezTo>
                    <a:pt x="85" y="426"/>
                    <a:pt x="78" y="437"/>
                    <a:pt x="68" y="443"/>
                  </a:cubicBezTo>
                  <a:cubicBezTo>
                    <a:pt x="8" y="478"/>
                    <a:pt x="8" y="478"/>
                    <a:pt x="8" y="478"/>
                  </a:cubicBezTo>
                  <a:cubicBezTo>
                    <a:pt x="0" y="482"/>
                    <a:pt x="0" y="493"/>
                    <a:pt x="8" y="497"/>
                  </a:cubicBezTo>
                  <a:cubicBezTo>
                    <a:pt x="68" y="532"/>
                    <a:pt x="68" y="532"/>
                    <a:pt x="68" y="532"/>
                  </a:cubicBezTo>
                  <a:cubicBezTo>
                    <a:pt x="78" y="538"/>
                    <a:pt x="85" y="549"/>
                    <a:pt x="85" y="561"/>
                  </a:cubicBezTo>
                  <a:cubicBezTo>
                    <a:pt x="85" y="827"/>
                    <a:pt x="85" y="827"/>
                    <a:pt x="85" y="827"/>
                  </a:cubicBezTo>
                  <a:cubicBezTo>
                    <a:pt x="85" y="833"/>
                    <a:pt x="90" y="838"/>
                    <a:pt x="96" y="838"/>
                  </a:cubicBezTo>
                  <a:cubicBezTo>
                    <a:pt x="2985" y="838"/>
                    <a:pt x="2985" y="838"/>
                    <a:pt x="2985" y="838"/>
                  </a:cubicBezTo>
                  <a:cubicBezTo>
                    <a:pt x="2985" y="0"/>
                    <a:pt x="2985" y="0"/>
                    <a:pt x="2985" y="0"/>
                  </a:cubicBezTo>
                  <a:cubicBezTo>
                    <a:pt x="96" y="0"/>
                    <a:pt x="96" y="0"/>
                    <a:pt x="96" y="0"/>
                  </a:cubicBezTo>
                  <a:cubicBezTo>
                    <a:pt x="90" y="0"/>
                    <a:pt x="85" y="5"/>
                    <a:pt x="85" y="11"/>
                  </a:cubicBezTo>
                  <a:close/>
                </a:path>
              </a:pathLst>
            </a:custGeom>
            <a:solidFill>
              <a:schemeClr val="accent6">
                <a:lumMod val="40000"/>
                <a:lumOff val="6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6" name="Rectangle 355">
              <a:extLst>
                <a:ext uri="{FF2B5EF4-FFF2-40B4-BE49-F238E27FC236}">
                  <a16:creationId xmlns:a16="http://schemas.microsoft.com/office/drawing/2014/main" id="{997F768A-F9C7-4BB1-9C1F-CC506DE630F2}"/>
                </a:ext>
              </a:extLst>
            </p:cNvPr>
            <p:cNvSpPr/>
            <p:nvPr/>
          </p:nvSpPr>
          <p:spPr>
            <a:xfrm>
              <a:off x="8926528" y="3602311"/>
              <a:ext cx="2819634" cy="4841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357" name="TextBox 356">
              <a:extLst>
                <a:ext uri="{FF2B5EF4-FFF2-40B4-BE49-F238E27FC236}">
                  <a16:creationId xmlns:a16="http://schemas.microsoft.com/office/drawing/2014/main" id="{24A03C04-E483-427C-B2E2-7A47141A70D8}"/>
                </a:ext>
              </a:extLst>
            </p:cNvPr>
            <p:cNvSpPr txBox="1"/>
            <p:nvPr/>
          </p:nvSpPr>
          <p:spPr>
            <a:xfrm>
              <a:off x="3244613" y="2236745"/>
              <a:ext cx="1403117" cy="584775"/>
            </a:xfrm>
            <a:prstGeom prst="rect">
              <a:avLst/>
            </a:prstGeom>
            <a:noFill/>
          </p:spPr>
          <p:txBody>
            <a:bodyPr wrap="square">
              <a:spAutoFit/>
            </a:bodyPr>
            <a:lstStyle/>
            <a:p>
              <a:pPr algn="ctr"/>
              <a:r>
                <a:rPr lang="en-US" sz="3200" b="1" kern="100" dirty="0">
                  <a:solidFill>
                    <a:schemeClr val="accent4">
                      <a:lumMod val="50000"/>
                    </a:schemeClr>
                  </a:solidFill>
                  <a:latin typeface="Fidelity Sans" panose="020B0503030202020204" pitchFamily="34" charset="0"/>
                </a:rPr>
                <a:t>$0.01</a:t>
              </a:r>
            </a:p>
          </p:txBody>
        </p:sp>
        <p:sp>
          <p:nvSpPr>
            <p:cNvPr id="358" name="TextBox 357">
              <a:extLst>
                <a:ext uri="{FF2B5EF4-FFF2-40B4-BE49-F238E27FC236}">
                  <a16:creationId xmlns:a16="http://schemas.microsoft.com/office/drawing/2014/main" id="{8A6DE6F5-0029-49EB-860D-E8C2F956E89E}"/>
                </a:ext>
              </a:extLst>
            </p:cNvPr>
            <p:cNvSpPr txBox="1"/>
            <p:nvPr/>
          </p:nvSpPr>
          <p:spPr>
            <a:xfrm>
              <a:off x="3537534" y="2914767"/>
              <a:ext cx="893475" cy="307778"/>
            </a:xfrm>
            <a:prstGeom prst="rect">
              <a:avLst/>
            </a:prstGeom>
            <a:noFill/>
          </p:spPr>
          <p:txBody>
            <a:bodyPr wrap="square">
              <a:spAutoFit/>
            </a:bodyPr>
            <a:lstStyle/>
            <a:p>
              <a:pPr algn="ctr"/>
              <a:r>
                <a:rPr lang="en-US" sz="1400" kern="100" dirty="0">
                  <a:solidFill>
                    <a:schemeClr val="bg1"/>
                  </a:solidFill>
                  <a:latin typeface="Fidelity Sans" panose="020B0503030202020204" pitchFamily="34" charset="0"/>
                </a:rPr>
                <a:t>DAY 1</a:t>
              </a:r>
            </a:p>
          </p:txBody>
        </p:sp>
        <p:sp>
          <p:nvSpPr>
            <p:cNvPr id="359" name="TextBox 358">
              <a:extLst>
                <a:ext uri="{FF2B5EF4-FFF2-40B4-BE49-F238E27FC236}">
                  <a16:creationId xmlns:a16="http://schemas.microsoft.com/office/drawing/2014/main" id="{A6040D33-B5D7-474C-8344-8269A7DB3299}"/>
                </a:ext>
              </a:extLst>
            </p:cNvPr>
            <p:cNvSpPr txBox="1"/>
            <p:nvPr/>
          </p:nvSpPr>
          <p:spPr>
            <a:xfrm>
              <a:off x="5069079" y="2236745"/>
              <a:ext cx="1403117" cy="584775"/>
            </a:xfrm>
            <a:prstGeom prst="rect">
              <a:avLst/>
            </a:prstGeom>
            <a:noFill/>
          </p:spPr>
          <p:txBody>
            <a:bodyPr wrap="square">
              <a:spAutoFit/>
            </a:bodyPr>
            <a:lstStyle/>
            <a:p>
              <a:pPr algn="ctr"/>
              <a:r>
                <a:rPr lang="en-US" sz="3200" b="1" kern="100" dirty="0">
                  <a:solidFill>
                    <a:schemeClr val="accent4">
                      <a:lumMod val="50000"/>
                    </a:schemeClr>
                  </a:solidFill>
                  <a:latin typeface="Fidelity Sans" panose="020B0503030202020204" pitchFamily="34" charset="0"/>
                </a:rPr>
                <a:t>$0.02</a:t>
              </a:r>
            </a:p>
          </p:txBody>
        </p:sp>
        <p:sp>
          <p:nvSpPr>
            <p:cNvPr id="360" name="TextBox 359">
              <a:extLst>
                <a:ext uri="{FF2B5EF4-FFF2-40B4-BE49-F238E27FC236}">
                  <a16:creationId xmlns:a16="http://schemas.microsoft.com/office/drawing/2014/main" id="{15D14FF7-206C-4879-92B2-8CF2073F2EFC}"/>
                </a:ext>
              </a:extLst>
            </p:cNvPr>
            <p:cNvSpPr txBox="1"/>
            <p:nvPr/>
          </p:nvSpPr>
          <p:spPr>
            <a:xfrm>
              <a:off x="5323900" y="2914767"/>
              <a:ext cx="893475" cy="307778"/>
            </a:xfrm>
            <a:prstGeom prst="rect">
              <a:avLst/>
            </a:prstGeom>
            <a:noFill/>
          </p:spPr>
          <p:txBody>
            <a:bodyPr wrap="square">
              <a:spAutoFit/>
            </a:bodyPr>
            <a:lstStyle/>
            <a:p>
              <a:pPr algn="ctr"/>
              <a:r>
                <a:rPr lang="en-US" sz="1400" kern="100" dirty="0">
                  <a:solidFill>
                    <a:schemeClr val="bg1"/>
                  </a:solidFill>
                  <a:latin typeface="Fidelity Sans" panose="020B0503030202020204" pitchFamily="34" charset="0"/>
                </a:rPr>
                <a:t>DAY 2</a:t>
              </a:r>
            </a:p>
          </p:txBody>
        </p:sp>
        <p:sp>
          <p:nvSpPr>
            <p:cNvPr id="361" name="TextBox 360">
              <a:extLst>
                <a:ext uri="{FF2B5EF4-FFF2-40B4-BE49-F238E27FC236}">
                  <a16:creationId xmlns:a16="http://schemas.microsoft.com/office/drawing/2014/main" id="{8740516D-46AB-43A5-9477-44972B9277F9}"/>
                </a:ext>
              </a:extLst>
            </p:cNvPr>
            <p:cNvSpPr txBox="1"/>
            <p:nvPr/>
          </p:nvSpPr>
          <p:spPr>
            <a:xfrm>
              <a:off x="6893545" y="2236745"/>
              <a:ext cx="1403117" cy="584775"/>
            </a:xfrm>
            <a:prstGeom prst="rect">
              <a:avLst/>
            </a:prstGeom>
            <a:noFill/>
          </p:spPr>
          <p:txBody>
            <a:bodyPr wrap="square">
              <a:spAutoFit/>
            </a:bodyPr>
            <a:lstStyle/>
            <a:p>
              <a:pPr algn="ctr"/>
              <a:r>
                <a:rPr lang="en-US" sz="3200" b="1" kern="100" dirty="0">
                  <a:solidFill>
                    <a:schemeClr val="accent4">
                      <a:lumMod val="50000"/>
                    </a:schemeClr>
                  </a:solidFill>
                  <a:latin typeface="Fidelity Sans" panose="020B0503030202020204" pitchFamily="34" charset="0"/>
                </a:rPr>
                <a:t>$0.04</a:t>
              </a:r>
            </a:p>
          </p:txBody>
        </p:sp>
        <p:sp>
          <p:nvSpPr>
            <p:cNvPr id="362" name="TextBox 361">
              <a:extLst>
                <a:ext uri="{FF2B5EF4-FFF2-40B4-BE49-F238E27FC236}">
                  <a16:creationId xmlns:a16="http://schemas.microsoft.com/office/drawing/2014/main" id="{E2092402-2EDC-4451-BAE7-6DA22D961808}"/>
                </a:ext>
              </a:extLst>
            </p:cNvPr>
            <p:cNvSpPr txBox="1"/>
            <p:nvPr/>
          </p:nvSpPr>
          <p:spPr>
            <a:xfrm>
              <a:off x="7148366" y="2914767"/>
              <a:ext cx="893475" cy="307778"/>
            </a:xfrm>
            <a:prstGeom prst="rect">
              <a:avLst/>
            </a:prstGeom>
            <a:noFill/>
          </p:spPr>
          <p:txBody>
            <a:bodyPr wrap="square">
              <a:spAutoFit/>
            </a:bodyPr>
            <a:lstStyle/>
            <a:p>
              <a:pPr algn="ctr"/>
              <a:r>
                <a:rPr lang="en-US" sz="1400" kern="100" dirty="0">
                  <a:solidFill>
                    <a:schemeClr val="bg1"/>
                  </a:solidFill>
                  <a:latin typeface="Fidelity Sans" panose="020B0503030202020204" pitchFamily="34" charset="0"/>
                </a:rPr>
                <a:t>DAY 3</a:t>
              </a:r>
            </a:p>
          </p:txBody>
        </p:sp>
        <p:sp>
          <p:nvSpPr>
            <p:cNvPr id="363" name="TextBox 362">
              <a:extLst>
                <a:ext uri="{FF2B5EF4-FFF2-40B4-BE49-F238E27FC236}">
                  <a16:creationId xmlns:a16="http://schemas.microsoft.com/office/drawing/2014/main" id="{FC64CD8B-E54F-4DF2-8A9E-25971255D1C1}"/>
                </a:ext>
              </a:extLst>
            </p:cNvPr>
            <p:cNvSpPr txBox="1"/>
            <p:nvPr/>
          </p:nvSpPr>
          <p:spPr>
            <a:xfrm>
              <a:off x="8718011" y="2236745"/>
              <a:ext cx="1403117" cy="584775"/>
            </a:xfrm>
            <a:prstGeom prst="rect">
              <a:avLst/>
            </a:prstGeom>
            <a:noFill/>
          </p:spPr>
          <p:txBody>
            <a:bodyPr wrap="square">
              <a:spAutoFit/>
            </a:bodyPr>
            <a:lstStyle/>
            <a:p>
              <a:pPr algn="ctr"/>
              <a:r>
                <a:rPr lang="en-US" sz="3200" b="1" kern="100" dirty="0">
                  <a:solidFill>
                    <a:schemeClr val="accent4">
                      <a:lumMod val="50000"/>
                    </a:schemeClr>
                  </a:solidFill>
                  <a:latin typeface="Fidelity Sans" panose="020B0503030202020204" pitchFamily="34" charset="0"/>
                </a:rPr>
                <a:t>$0.16</a:t>
              </a:r>
            </a:p>
          </p:txBody>
        </p:sp>
        <p:sp>
          <p:nvSpPr>
            <p:cNvPr id="364" name="TextBox 363">
              <a:extLst>
                <a:ext uri="{FF2B5EF4-FFF2-40B4-BE49-F238E27FC236}">
                  <a16:creationId xmlns:a16="http://schemas.microsoft.com/office/drawing/2014/main" id="{4D01692E-E6AB-4A4A-B5FB-667A3FADD756}"/>
                </a:ext>
              </a:extLst>
            </p:cNvPr>
            <p:cNvSpPr txBox="1"/>
            <p:nvPr/>
          </p:nvSpPr>
          <p:spPr>
            <a:xfrm>
              <a:off x="8972832" y="2914767"/>
              <a:ext cx="893475" cy="307778"/>
            </a:xfrm>
            <a:prstGeom prst="rect">
              <a:avLst/>
            </a:prstGeom>
            <a:noFill/>
          </p:spPr>
          <p:txBody>
            <a:bodyPr wrap="square">
              <a:spAutoFit/>
            </a:bodyPr>
            <a:lstStyle/>
            <a:p>
              <a:pPr algn="ctr"/>
              <a:r>
                <a:rPr lang="en-US" sz="1400" kern="100" dirty="0">
                  <a:solidFill>
                    <a:schemeClr val="bg1"/>
                  </a:solidFill>
                  <a:latin typeface="Fidelity Sans" panose="020B0503030202020204" pitchFamily="34" charset="0"/>
                </a:rPr>
                <a:t>DAY 5</a:t>
              </a:r>
            </a:p>
          </p:txBody>
        </p:sp>
        <p:sp>
          <p:nvSpPr>
            <p:cNvPr id="365" name="TextBox 364">
              <a:extLst>
                <a:ext uri="{FF2B5EF4-FFF2-40B4-BE49-F238E27FC236}">
                  <a16:creationId xmlns:a16="http://schemas.microsoft.com/office/drawing/2014/main" id="{B8007610-AA19-469A-86BF-4A777ADD9F08}"/>
                </a:ext>
              </a:extLst>
            </p:cNvPr>
            <p:cNvSpPr txBox="1"/>
            <p:nvPr/>
          </p:nvSpPr>
          <p:spPr>
            <a:xfrm>
              <a:off x="3944302" y="3551251"/>
              <a:ext cx="1779956" cy="584775"/>
            </a:xfrm>
            <a:prstGeom prst="rect">
              <a:avLst/>
            </a:prstGeom>
            <a:noFill/>
          </p:spPr>
          <p:txBody>
            <a:bodyPr wrap="square">
              <a:spAutoFit/>
            </a:bodyPr>
            <a:lstStyle/>
            <a:p>
              <a:pPr algn="ctr"/>
              <a:r>
                <a:rPr lang="en-US" sz="3200" b="1" kern="100" dirty="0">
                  <a:solidFill>
                    <a:schemeClr val="accent4">
                      <a:lumMod val="50000"/>
                    </a:schemeClr>
                  </a:solidFill>
                  <a:latin typeface="Fidelity Sans" panose="020B0503030202020204" pitchFamily="34" charset="0"/>
                </a:rPr>
                <a:t>$163.84</a:t>
              </a:r>
            </a:p>
          </p:txBody>
        </p:sp>
        <p:sp>
          <p:nvSpPr>
            <p:cNvPr id="366" name="TextBox 365">
              <a:extLst>
                <a:ext uri="{FF2B5EF4-FFF2-40B4-BE49-F238E27FC236}">
                  <a16:creationId xmlns:a16="http://schemas.microsoft.com/office/drawing/2014/main" id="{0C3E01B5-31CF-4A77-815D-599B77DD6A10}"/>
                </a:ext>
              </a:extLst>
            </p:cNvPr>
            <p:cNvSpPr txBox="1"/>
            <p:nvPr/>
          </p:nvSpPr>
          <p:spPr>
            <a:xfrm>
              <a:off x="4387542" y="4229273"/>
              <a:ext cx="893475" cy="307778"/>
            </a:xfrm>
            <a:prstGeom prst="rect">
              <a:avLst/>
            </a:prstGeom>
            <a:noFill/>
          </p:spPr>
          <p:txBody>
            <a:bodyPr wrap="square">
              <a:spAutoFit/>
            </a:bodyPr>
            <a:lstStyle/>
            <a:p>
              <a:pPr algn="ctr"/>
              <a:r>
                <a:rPr lang="en-US" sz="1400" kern="100" dirty="0">
                  <a:solidFill>
                    <a:schemeClr val="bg1"/>
                  </a:solidFill>
                  <a:latin typeface="Fidelity Sans" panose="020B0503030202020204" pitchFamily="34" charset="0"/>
                </a:rPr>
                <a:t>DAY 15</a:t>
              </a:r>
            </a:p>
          </p:txBody>
        </p:sp>
        <p:sp>
          <p:nvSpPr>
            <p:cNvPr id="367" name="TextBox 366">
              <a:extLst>
                <a:ext uri="{FF2B5EF4-FFF2-40B4-BE49-F238E27FC236}">
                  <a16:creationId xmlns:a16="http://schemas.microsoft.com/office/drawing/2014/main" id="{1B9C2724-7626-4A5B-A29A-F3B8FE29DAD3}"/>
                </a:ext>
              </a:extLst>
            </p:cNvPr>
            <p:cNvSpPr txBox="1"/>
            <p:nvPr/>
          </p:nvSpPr>
          <p:spPr>
            <a:xfrm>
              <a:off x="6322968" y="3551251"/>
              <a:ext cx="2133456" cy="584775"/>
            </a:xfrm>
            <a:prstGeom prst="rect">
              <a:avLst/>
            </a:prstGeom>
            <a:noFill/>
          </p:spPr>
          <p:txBody>
            <a:bodyPr wrap="square">
              <a:spAutoFit/>
            </a:bodyPr>
            <a:lstStyle/>
            <a:p>
              <a:pPr algn="ctr"/>
              <a:r>
                <a:rPr lang="en-US" sz="3200" b="1" kern="100" dirty="0">
                  <a:solidFill>
                    <a:schemeClr val="accent4">
                      <a:lumMod val="50000"/>
                    </a:schemeClr>
                  </a:solidFill>
                  <a:latin typeface="Fidelity Sans" panose="020B0503030202020204" pitchFamily="34" charset="0"/>
                </a:rPr>
                <a:t>$5,242.88</a:t>
              </a:r>
            </a:p>
          </p:txBody>
        </p:sp>
        <p:sp>
          <p:nvSpPr>
            <p:cNvPr id="368" name="TextBox 367">
              <a:extLst>
                <a:ext uri="{FF2B5EF4-FFF2-40B4-BE49-F238E27FC236}">
                  <a16:creationId xmlns:a16="http://schemas.microsoft.com/office/drawing/2014/main" id="{392DBB2F-714F-497A-AEF0-B2EABAAA43B4}"/>
                </a:ext>
              </a:extLst>
            </p:cNvPr>
            <p:cNvSpPr txBox="1"/>
            <p:nvPr/>
          </p:nvSpPr>
          <p:spPr>
            <a:xfrm>
              <a:off x="6942958" y="4229273"/>
              <a:ext cx="893475" cy="307778"/>
            </a:xfrm>
            <a:prstGeom prst="rect">
              <a:avLst/>
            </a:prstGeom>
            <a:noFill/>
          </p:spPr>
          <p:txBody>
            <a:bodyPr wrap="square">
              <a:spAutoFit/>
            </a:bodyPr>
            <a:lstStyle/>
            <a:p>
              <a:pPr algn="ctr"/>
              <a:r>
                <a:rPr lang="en-US" sz="1400" kern="100" dirty="0">
                  <a:solidFill>
                    <a:schemeClr val="bg1"/>
                  </a:solidFill>
                  <a:latin typeface="Fidelity Sans" panose="020B0503030202020204" pitchFamily="34" charset="0"/>
                </a:rPr>
                <a:t>DAY 20</a:t>
              </a:r>
            </a:p>
          </p:txBody>
        </p:sp>
        <p:sp>
          <p:nvSpPr>
            <p:cNvPr id="369" name="TextBox 368">
              <a:extLst>
                <a:ext uri="{FF2B5EF4-FFF2-40B4-BE49-F238E27FC236}">
                  <a16:creationId xmlns:a16="http://schemas.microsoft.com/office/drawing/2014/main" id="{C6D62F15-A215-4D55-9355-5F7D8331F92A}"/>
                </a:ext>
              </a:extLst>
            </p:cNvPr>
            <p:cNvSpPr txBox="1"/>
            <p:nvPr/>
          </p:nvSpPr>
          <p:spPr>
            <a:xfrm>
              <a:off x="8891001" y="3551251"/>
              <a:ext cx="2890688" cy="584775"/>
            </a:xfrm>
            <a:prstGeom prst="rect">
              <a:avLst/>
            </a:prstGeom>
            <a:noFill/>
          </p:spPr>
          <p:txBody>
            <a:bodyPr wrap="square">
              <a:spAutoFit/>
            </a:bodyPr>
            <a:lstStyle/>
            <a:p>
              <a:pPr algn="ctr"/>
              <a:r>
                <a:rPr lang="en-US" sz="3200" b="1" kern="100" dirty="0">
                  <a:solidFill>
                    <a:schemeClr val="accent4"/>
                  </a:solidFill>
                  <a:latin typeface="Fidelity Sans" panose="020B0503030202020204" pitchFamily="34" charset="0"/>
                </a:rPr>
                <a:t>$5,368,709.12</a:t>
              </a:r>
            </a:p>
          </p:txBody>
        </p:sp>
        <p:sp>
          <p:nvSpPr>
            <p:cNvPr id="370" name="TextBox 369">
              <a:extLst>
                <a:ext uri="{FF2B5EF4-FFF2-40B4-BE49-F238E27FC236}">
                  <a16:creationId xmlns:a16="http://schemas.microsoft.com/office/drawing/2014/main" id="{F32CD336-D666-4326-9AEB-DF7FFEC475B8}"/>
                </a:ext>
              </a:extLst>
            </p:cNvPr>
            <p:cNvSpPr txBox="1"/>
            <p:nvPr/>
          </p:nvSpPr>
          <p:spPr>
            <a:xfrm>
              <a:off x="9927707" y="4229273"/>
              <a:ext cx="893475" cy="307778"/>
            </a:xfrm>
            <a:prstGeom prst="rect">
              <a:avLst/>
            </a:prstGeom>
            <a:noFill/>
          </p:spPr>
          <p:txBody>
            <a:bodyPr wrap="square">
              <a:spAutoFit/>
            </a:bodyPr>
            <a:lstStyle/>
            <a:p>
              <a:pPr algn="ctr"/>
              <a:r>
                <a:rPr lang="en-US" sz="1400" kern="100" dirty="0">
                  <a:solidFill>
                    <a:schemeClr val="bg1"/>
                  </a:solidFill>
                  <a:latin typeface="Fidelity Sans" panose="020B0503030202020204" pitchFamily="34" charset="0"/>
                </a:rPr>
                <a:t>DAY 30</a:t>
              </a:r>
            </a:p>
          </p:txBody>
        </p:sp>
        <p:sp>
          <p:nvSpPr>
            <p:cNvPr id="371" name="TextBox 370">
              <a:extLst>
                <a:ext uri="{FF2B5EF4-FFF2-40B4-BE49-F238E27FC236}">
                  <a16:creationId xmlns:a16="http://schemas.microsoft.com/office/drawing/2014/main" id="{48DE0DE6-EBD8-429D-9E86-9EA474E1F74B}"/>
                </a:ext>
              </a:extLst>
            </p:cNvPr>
            <p:cNvSpPr txBox="1"/>
            <p:nvPr/>
          </p:nvSpPr>
          <p:spPr>
            <a:xfrm>
              <a:off x="10534669" y="2236745"/>
              <a:ext cx="1403117" cy="584775"/>
            </a:xfrm>
            <a:prstGeom prst="rect">
              <a:avLst/>
            </a:prstGeom>
            <a:noFill/>
          </p:spPr>
          <p:txBody>
            <a:bodyPr wrap="square">
              <a:spAutoFit/>
            </a:bodyPr>
            <a:lstStyle/>
            <a:p>
              <a:pPr algn="ctr"/>
              <a:r>
                <a:rPr lang="en-US" sz="3200" b="1" kern="100" dirty="0">
                  <a:solidFill>
                    <a:schemeClr val="accent4">
                      <a:lumMod val="50000"/>
                    </a:schemeClr>
                  </a:solidFill>
                  <a:latin typeface="Fidelity Sans" panose="020B0503030202020204" pitchFamily="34" charset="0"/>
                </a:rPr>
                <a:t>$5.12</a:t>
              </a:r>
            </a:p>
          </p:txBody>
        </p:sp>
        <p:sp>
          <p:nvSpPr>
            <p:cNvPr id="372" name="TextBox 371">
              <a:extLst>
                <a:ext uri="{FF2B5EF4-FFF2-40B4-BE49-F238E27FC236}">
                  <a16:creationId xmlns:a16="http://schemas.microsoft.com/office/drawing/2014/main" id="{CB348C28-A814-41F9-8C04-5990A8B750AF}"/>
                </a:ext>
              </a:extLst>
            </p:cNvPr>
            <p:cNvSpPr txBox="1"/>
            <p:nvPr/>
          </p:nvSpPr>
          <p:spPr>
            <a:xfrm>
              <a:off x="10789490" y="2914767"/>
              <a:ext cx="893475" cy="307778"/>
            </a:xfrm>
            <a:prstGeom prst="rect">
              <a:avLst/>
            </a:prstGeom>
            <a:noFill/>
          </p:spPr>
          <p:txBody>
            <a:bodyPr wrap="square">
              <a:spAutoFit/>
            </a:bodyPr>
            <a:lstStyle/>
            <a:p>
              <a:pPr algn="ctr"/>
              <a:r>
                <a:rPr lang="en-US" sz="1400" kern="100" dirty="0">
                  <a:solidFill>
                    <a:schemeClr val="bg1"/>
                  </a:solidFill>
                  <a:latin typeface="Fidelity Sans" panose="020B0503030202020204" pitchFamily="34" charset="0"/>
                </a:rPr>
                <a:t>DAY 10</a:t>
              </a:r>
            </a:p>
          </p:txBody>
        </p:sp>
      </p:grpSp>
      <p:sp>
        <p:nvSpPr>
          <p:cNvPr id="373" name="TextBox 372">
            <a:extLst>
              <a:ext uri="{FF2B5EF4-FFF2-40B4-BE49-F238E27FC236}">
                <a16:creationId xmlns:a16="http://schemas.microsoft.com/office/drawing/2014/main" id="{4EF60E03-5FC7-4BEB-85C9-CBFFFBF27630}"/>
              </a:ext>
            </a:extLst>
          </p:cNvPr>
          <p:cNvSpPr txBox="1"/>
          <p:nvPr/>
        </p:nvSpPr>
        <p:spPr>
          <a:xfrm>
            <a:off x="9754367" y="6380106"/>
            <a:ext cx="2362200" cy="276999"/>
          </a:xfrm>
          <a:prstGeom prst="rect">
            <a:avLst/>
          </a:prstGeom>
          <a:noFill/>
        </p:spPr>
        <p:txBody>
          <a:bodyPr wrap="square">
            <a:spAutoFit/>
          </a:bodyPr>
          <a:lstStyle/>
          <a:p>
            <a:r>
              <a:rPr lang="en-US" sz="1200" i="1" dirty="0">
                <a:latin typeface="+mj-lt"/>
              </a:rPr>
              <a:t>For illustrative purposes only</a:t>
            </a:r>
            <a:endParaRPr lang="en-US" sz="1200" dirty="0"/>
          </a:p>
        </p:txBody>
      </p:sp>
    </p:spTree>
    <p:extLst>
      <p:ext uri="{BB962C8B-B14F-4D97-AF65-F5344CB8AC3E}">
        <p14:creationId xmlns:p14="http://schemas.microsoft.com/office/powerpoint/2010/main" val="2234816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0" name="TextBox 1539">
            <a:extLst>
              <a:ext uri="{FF2B5EF4-FFF2-40B4-BE49-F238E27FC236}">
                <a16:creationId xmlns:a16="http://schemas.microsoft.com/office/drawing/2014/main" id="{8C1F780B-581A-4966-B13A-96A8E924C928}"/>
              </a:ext>
            </a:extLst>
          </p:cNvPr>
          <p:cNvSpPr txBox="1"/>
          <p:nvPr/>
        </p:nvSpPr>
        <p:spPr>
          <a:xfrm>
            <a:off x="193183" y="2955236"/>
            <a:ext cx="2435324" cy="1446550"/>
          </a:xfrm>
          <a:prstGeom prst="rect">
            <a:avLst/>
          </a:prstGeom>
          <a:noFill/>
        </p:spPr>
        <p:txBody>
          <a:bodyPr wrap="square" lIns="0">
            <a:spAutoFit/>
          </a:bodyPr>
          <a:lstStyle/>
          <a:p>
            <a:pPr marL="0" lvl="1" algn="r">
              <a:spcBef>
                <a:spcPts val="2000"/>
              </a:spcBef>
            </a:pPr>
            <a:r>
              <a:rPr lang="en-US" sz="2200" b="1" kern="100" dirty="0">
                <a:solidFill>
                  <a:schemeClr val="bg1"/>
                </a:solidFill>
                <a:latin typeface="Fidelity Sans" panose="020B0503030202020204" pitchFamily="34" charset="0"/>
              </a:rPr>
              <a:t>Sum of a </a:t>
            </a:r>
            <a:br>
              <a:rPr lang="en-US" sz="2200" b="1" kern="100" dirty="0">
                <a:solidFill>
                  <a:schemeClr val="bg1"/>
                </a:solidFill>
                <a:latin typeface="Fidelity Sans" panose="020B0503030202020204" pitchFamily="34" charset="0"/>
              </a:rPr>
            </a:br>
            <a:r>
              <a:rPr lang="en-US" sz="2200" b="1" kern="100" dirty="0">
                <a:solidFill>
                  <a:schemeClr val="bg1"/>
                </a:solidFill>
                <a:latin typeface="Fidelity Sans" panose="020B0503030202020204" pitchFamily="34" charset="0"/>
              </a:rPr>
              <a:t>penny doubled every day for </a:t>
            </a:r>
            <a:br>
              <a:rPr lang="en-US" sz="2200" b="1" kern="100" dirty="0">
                <a:solidFill>
                  <a:schemeClr val="bg1"/>
                </a:solidFill>
                <a:latin typeface="Fidelity Sans" panose="020B0503030202020204" pitchFamily="34" charset="0"/>
              </a:rPr>
            </a:br>
            <a:r>
              <a:rPr lang="en-US" sz="2200" b="1" kern="100" dirty="0">
                <a:solidFill>
                  <a:schemeClr val="bg1"/>
                </a:solidFill>
                <a:latin typeface="Fidelity Sans" panose="020B0503030202020204" pitchFamily="34" charset="0"/>
              </a:rPr>
              <a:t>30 days</a:t>
            </a:r>
          </a:p>
        </p:txBody>
      </p:sp>
      <p:grpSp>
        <p:nvGrpSpPr>
          <p:cNvPr id="8" name="Group 7">
            <a:extLst>
              <a:ext uri="{FF2B5EF4-FFF2-40B4-BE49-F238E27FC236}">
                <a16:creationId xmlns:a16="http://schemas.microsoft.com/office/drawing/2014/main" id="{06B4B0F3-92E4-42CF-B281-3AA5634D5B85}"/>
              </a:ext>
            </a:extLst>
          </p:cNvPr>
          <p:cNvGrpSpPr/>
          <p:nvPr/>
        </p:nvGrpSpPr>
        <p:grpSpPr>
          <a:xfrm>
            <a:off x="1655622" y="1884645"/>
            <a:ext cx="930731" cy="935493"/>
            <a:chOff x="9275730" y="2203380"/>
            <a:chExt cx="930731" cy="935493"/>
          </a:xfrm>
        </p:grpSpPr>
        <p:sp>
          <p:nvSpPr>
            <p:cNvPr id="4" name="Oval 3">
              <a:extLst>
                <a:ext uri="{FF2B5EF4-FFF2-40B4-BE49-F238E27FC236}">
                  <a16:creationId xmlns:a16="http://schemas.microsoft.com/office/drawing/2014/main" id="{91F0C285-47E4-4986-A34B-0BEB8ABE2C75}"/>
                </a:ext>
              </a:extLst>
            </p:cNvPr>
            <p:cNvSpPr/>
            <p:nvPr/>
          </p:nvSpPr>
          <p:spPr>
            <a:xfrm>
              <a:off x="9339371" y="2271783"/>
              <a:ext cx="867090" cy="867090"/>
            </a:xfrm>
            <a:prstGeom prst="ellipse">
              <a:avLst/>
            </a:prstGeom>
            <a:gradFill flip="none" rotWithShape="1">
              <a:gsLst>
                <a:gs pos="70000">
                  <a:schemeClr val="accent4">
                    <a:lumMod val="50000"/>
                    <a:alpha val="79000"/>
                  </a:schemeClr>
                </a:gs>
                <a:gs pos="100000">
                  <a:schemeClr val="accent4">
                    <a:lumMod val="50000"/>
                    <a:alpha val="0"/>
                  </a:schemeClr>
                </a:gs>
              </a:gsLst>
              <a:path path="shape">
                <a:fillToRect l="50000" t="50000" r="50000" b="50000"/>
              </a:path>
              <a:tileRect/>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pic>
          <p:nvPicPr>
            <p:cNvPr id="1539" name="Picture 1538" descr="A coin with a face on it&#10;&#10;Description automatically generated with low confidence">
              <a:extLst>
                <a:ext uri="{FF2B5EF4-FFF2-40B4-BE49-F238E27FC236}">
                  <a16:creationId xmlns:a16="http://schemas.microsoft.com/office/drawing/2014/main" id="{9DB2BEAB-3B04-4421-87BF-2E675D77DBD5}"/>
                </a:ext>
              </a:extLst>
            </p:cNvPr>
            <p:cNvPicPr>
              <a:picLocks noChangeAspect="1"/>
            </p:cNvPicPr>
            <p:nvPr/>
          </p:nvPicPr>
          <p:blipFill>
            <a:blip r:embed="rId3"/>
            <a:stretch>
              <a:fillRect/>
            </a:stretch>
          </p:blipFill>
          <p:spPr>
            <a:xfrm rot="1091000">
              <a:off x="9275730" y="2203380"/>
              <a:ext cx="924380" cy="924380"/>
            </a:xfrm>
            <a:prstGeom prst="rect">
              <a:avLst/>
            </a:prstGeom>
          </p:spPr>
        </p:pic>
        <p:sp>
          <p:nvSpPr>
            <p:cNvPr id="6" name="Oval 5">
              <a:extLst>
                <a:ext uri="{FF2B5EF4-FFF2-40B4-BE49-F238E27FC236}">
                  <a16:creationId xmlns:a16="http://schemas.microsoft.com/office/drawing/2014/main" id="{0C2C1C8A-7E50-482E-9378-A2B9DF44875F}"/>
                </a:ext>
              </a:extLst>
            </p:cNvPr>
            <p:cNvSpPr/>
            <p:nvPr/>
          </p:nvSpPr>
          <p:spPr>
            <a:xfrm>
              <a:off x="9305276" y="2224291"/>
              <a:ext cx="867090" cy="867090"/>
            </a:xfrm>
            <a:prstGeom prst="ellipse">
              <a:avLst/>
            </a:prstGeom>
            <a:gradFill>
              <a:gsLst>
                <a:gs pos="0">
                  <a:schemeClr val="bg1">
                    <a:alpha val="56000"/>
                  </a:schemeClr>
                </a:gs>
                <a:gs pos="45000">
                  <a:schemeClr val="bg1">
                    <a:alpha val="0"/>
                  </a:schemeClr>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grpSp>
      <p:pic>
        <p:nvPicPr>
          <p:cNvPr id="374" name="Picture 373" descr="Text, letter&#10;&#10;Description automatically generated">
            <a:extLst>
              <a:ext uri="{FF2B5EF4-FFF2-40B4-BE49-F238E27FC236}">
                <a16:creationId xmlns:a16="http://schemas.microsoft.com/office/drawing/2014/main" id="{72EE1CF8-1291-4AD8-A59E-EA0B7B2659DF}"/>
              </a:ext>
            </a:extLst>
          </p:cNvPr>
          <p:cNvPicPr>
            <a:picLocks noChangeAspect="1"/>
          </p:cNvPicPr>
          <p:nvPr/>
        </p:nvPicPr>
        <p:blipFill rotWithShape="1">
          <a:blip r:embed="rId4"/>
          <a:srcRect l="-4037" t="-956" r="59020" b="26739"/>
          <a:stretch/>
        </p:blipFill>
        <p:spPr>
          <a:xfrm rot="12180342" flipV="1">
            <a:off x="-11739527" y="-79979"/>
            <a:ext cx="3504779" cy="5481647"/>
          </a:xfrm>
          <a:prstGeom prst="rect">
            <a:avLst/>
          </a:prstGeom>
        </p:spPr>
      </p:pic>
      <p:sp>
        <p:nvSpPr>
          <p:cNvPr id="375" name="Graphic 1546">
            <a:extLst>
              <a:ext uri="{FF2B5EF4-FFF2-40B4-BE49-F238E27FC236}">
                <a16:creationId xmlns:a16="http://schemas.microsoft.com/office/drawing/2014/main" id="{BB2EF1B1-E356-4D4B-A2F1-2E9BBB78A89D}"/>
              </a:ext>
            </a:extLst>
          </p:cNvPr>
          <p:cNvSpPr/>
          <p:nvPr/>
        </p:nvSpPr>
        <p:spPr>
          <a:xfrm rot="6890503" flipH="1">
            <a:off x="-7202822" y="1230843"/>
            <a:ext cx="1368956" cy="2429273"/>
          </a:xfrm>
          <a:custGeom>
            <a:avLst/>
            <a:gdLst>
              <a:gd name="connsiteX0" fmla="*/ 1266284 w 1368955"/>
              <a:gd name="connsiteY0" fmla="*/ -92 h 2001121"/>
              <a:gd name="connsiteX1" fmla="*/ 1211606 w 1368955"/>
              <a:gd name="connsiteY1" fmla="*/ 536929 h 2001121"/>
              <a:gd name="connsiteX2" fmla="*/ 964088 w 1368955"/>
              <a:gd name="connsiteY2" fmla="*/ 683389 h 2001121"/>
              <a:gd name="connsiteX3" fmla="*/ 824463 w 1368955"/>
              <a:gd name="connsiteY3" fmla="*/ 464187 h 2001121"/>
              <a:gd name="connsiteX4" fmla="*/ 1085162 w 1368955"/>
              <a:gd name="connsiteY4" fmla="*/ 399744 h 2001121"/>
              <a:gd name="connsiteX5" fmla="*/ 1368318 w 1368955"/>
              <a:gd name="connsiteY5" fmla="*/ 808856 h 2001121"/>
              <a:gd name="connsiteX6" fmla="*/ 1216976 w 1368955"/>
              <a:gd name="connsiteY6" fmla="*/ 1300474 h 2001121"/>
              <a:gd name="connsiteX7" fmla="*/ 626253 w 1368955"/>
              <a:gd name="connsiteY7" fmla="*/ 1766705 h 2001121"/>
              <a:gd name="connsiteX8" fmla="*/ 284513 w 1368955"/>
              <a:gd name="connsiteY8" fmla="*/ 1850676 h 2001121"/>
              <a:gd name="connsiteX9" fmla="*/ 93627 w 1368955"/>
              <a:gd name="connsiteY9" fmla="*/ 1859952 h 2001121"/>
              <a:gd name="connsiteX10" fmla="*/ 259127 w 1368955"/>
              <a:gd name="connsiteY10" fmla="*/ 1692499 h 2001121"/>
              <a:gd name="connsiteX11" fmla="*/ 377760 w 1368955"/>
              <a:gd name="connsiteY11" fmla="*/ 1985420 h 2001121"/>
              <a:gd name="connsiteX12" fmla="*/ -108 w 1368955"/>
              <a:gd name="connsiteY12" fmla="*/ 1900473 h 2001121"/>
              <a:gd name="connsiteX0" fmla="*/ 1140198 w 1368956"/>
              <a:gd name="connsiteY0" fmla="*/ 0 h 2315948"/>
              <a:gd name="connsiteX1" fmla="*/ 1211714 w 1368956"/>
              <a:gd name="connsiteY1" fmla="*/ 851848 h 2315948"/>
              <a:gd name="connsiteX2" fmla="*/ 964196 w 1368956"/>
              <a:gd name="connsiteY2" fmla="*/ 998308 h 2315948"/>
              <a:gd name="connsiteX3" fmla="*/ 824571 w 1368956"/>
              <a:gd name="connsiteY3" fmla="*/ 779106 h 2315948"/>
              <a:gd name="connsiteX4" fmla="*/ 1085270 w 1368956"/>
              <a:gd name="connsiteY4" fmla="*/ 714663 h 2315948"/>
              <a:gd name="connsiteX5" fmla="*/ 1368426 w 1368956"/>
              <a:gd name="connsiteY5" fmla="*/ 1123775 h 2315948"/>
              <a:gd name="connsiteX6" fmla="*/ 1217084 w 1368956"/>
              <a:gd name="connsiteY6" fmla="*/ 1615393 h 2315948"/>
              <a:gd name="connsiteX7" fmla="*/ 626361 w 1368956"/>
              <a:gd name="connsiteY7" fmla="*/ 2081624 h 2315948"/>
              <a:gd name="connsiteX8" fmla="*/ 284621 w 1368956"/>
              <a:gd name="connsiteY8" fmla="*/ 2165595 h 2315948"/>
              <a:gd name="connsiteX9" fmla="*/ 93735 w 1368956"/>
              <a:gd name="connsiteY9" fmla="*/ 2174871 h 2315948"/>
              <a:gd name="connsiteX10" fmla="*/ 259235 w 1368956"/>
              <a:gd name="connsiteY10" fmla="*/ 2007418 h 2315948"/>
              <a:gd name="connsiteX11" fmla="*/ 377868 w 1368956"/>
              <a:gd name="connsiteY11" fmla="*/ 2300339 h 2315948"/>
              <a:gd name="connsiteX12" fmla="*/ 0 w 1368956"/>
              <a:gd name="connsiteY12" fmla="*/ 2215392 h 2315948"/>
              <a:gd name="connsiteX0" fmla="*/ 1140198 w 1368956"/>
              <a:gd name="connsiteY0" fmla="*/ 0 h 2315948"/>
              <a:gd name="connsiteX1" fmla="*/ 1211714 w 1368956"/>
              <a:gd name="connsiteY1" fmla="*/ 851848 h 2315948"/>
              <a:gd name="connsiteX2" fmla="*/ 964196 w 1368956"/>
              <a:gd name="connsiteY2" fmla="*/ 998308 h 2315948"/>
              <a:gd name="connsiteX3" fmla="*/ 824571 w 1368956"/>
              <a:gd name="connsiteY3" fmla="*/ 779106 h 2315948"/>
              <a:gd name="connsiteX4" fmla="*/ 1085270 w 1368956"/>
              <a:gd name="connsiteY4" fmla="*/ 714663 h 2315948"/>
              <a:gd name="connsiteX5" fmla="*/ 1368426 w 1368956"/>
              <a:gd name="connsiteY5" fmla="*/ 1123775 h 2315948"/>
              <a:gd name="connsiteX6" fmla="*/ 1217084 w 1368956"/>
              <a:gd name="connsiteY6" fmla="*/ 1615393 h 2315948"/>
              <a:gd name="connsiteX7" fmla="*/ 626361 w 1368956"/>
              <a:gd name="connsiteY7" fmla="*/ 2081624 h 2315948"/>
              <a:gd name="connsiteX8" fmla="*/ 284621 w 1368956"/>
              <a:gd name="connsiteY8" fmla="*/ 2165595 h 2315948"/>
              <a:gd name="connsiteX9" fmla="*/ 93735 w 1368956"/>
              <a:gd name="connsiteY9" fmla="*/ 2174871 h 2315948"/>
              <a:gd name="connsiteX10" fmla="*/ 259235 w 1368956"/>
              <a:gd name="connsiteY10" fmla="*/ 2007418 h 2315948"/>
              <a:gd name="connsiteX11" fmla="*/ 377868 w 1368956"/>
              <a:gd name="connsiteY11" fmla="*/ 2300339 h 2315948"/>
              <a:gd name="connsiteX12" fmla="*/ 0 w 1368956"/>
              <a:gd name="connsiteY12" fmla="*/ 2215392 h 2315948"/>
              <a:gd name="connsiteX0" fmla="*/ 940753 w 1368956"/>
              <a:gd name="connsiteY0" fmla="*/ 0 h 2429273"/>
              <a:gd name="connsiteX1" fmla="*/ 1211714 w 1368956"/>
              <a:gd name="connsiteY1" fmla="*/ 965173 h 2429273"/>
              <a:gd name="connsiteX2" fmla="*/ 964196 w 1368956"/>
              <a:gd name="connsiteY2" fmla="*/ 1111633 h 2429273"/>
              <a:gd name="connsiteX3" fmla="*/ 824571 w 1368956"/>
              <a:gd name="connsiteY3" fmla="*/ 892431 h 2429273"/>
              <a:gd name="connsiteX4" fmla="*/ 1085270 w 1368956"/>
              <a:gd name="connsiteY4" fmla="*/ 827988 h 2429273"/>
              <a:gd name="connsiteX5" fmla="*/ 1368426 w 1368956"/>
              <a:gd name="connsiteY5" fmla="*/ 1237100 h 2429273"/>
              <a:gd name="connsiteX6" fmla="*/ 1217084 w 1368956"/>
              <a:gd name="connsiteY6" fmla="*/ 1728718 h 2429273"/>
              <a:gd name="connsiteX7" fmla="*/ 626361 w 1368956"/>
              <a:gd name="connsiteY7" fmla="*/ 2194949 h 2429273"/>
              <a:gd name="connsiteX8" fmla="*/ 284621 w 1368956"/>
              <a:gd name="connsiteY8" fmla="*/ 2278920 h 2429273"/>
              <a:gd name="connsiteX9" fmla="*/ 93735 w 1368956"/>
              <a:gd name="connsiteY9" fmla="*/ 2288196 h 2429273"/>
              <a:gd name="connsiteX10" fmla="*/ 259235 w 1368956"/>
              <a:gd name="connsiteY10" fmla="*/ 2120743 h 2429273"/>
              <a:gd name="connsiteX11" fmla="*/ 377868 w 1368956"/>
              <a:gd name="connsiteY11" fmla="*/ 2413664 h 2429273"/>
              <a:gd name="connsiteX12" fmla="*/ 0 w 1368956"/>
              <a:gd name="connsiteY12" fmla="*/ 2328717 h 2429273"/>
              <a:gd name="connsiteX0" fmla="*/ 940753 w 1368956"/>
              <a:gd name="connsiteY0" fmla="*/ 0 h 2429273"/>
              <a:gd name="connsiteX1" fmla="*/ 1211714 w 1368956"/>
              <a:gd name="connsiteY1" fmla="*/ 965173 h 2429273"/>
              <a:gd name="connsiteX2" fmla="*/ 964196 w 1368956"/>
              <a:gd name="connsiteY2" fmla="*/ 1111633 h 2429273"/>
              <a:gd name="connsiteX3" fmla="*/ 824571 w 1368956"/>
              <a:gd name="connsiteY3" fmla="*/ 892431 h 2429273"/>
              <a:gd name="connsiteX4" fmla="*/ 1085270 w 1368956"/>
              <a:gd name="connsiteY4" fmla="*/ 827988 h 2429273"/>
              <a:gd name="connsiteX5" fmla="*/ 1368426 w 1368956"/>
              <a:gd name="connsiteY5" fmla="*/ 1237100 h 2429273"/>
              <a:gd name="connsiteX6" fmla="*/ 1217084 w 1368956"/>
              <a:gd name="connsiteY6" fmla="*/ 1728718 h 2429273"/>
              <a:gd name="connsiteX7" fmla="*/ 626361 w 1368956"/>
              <a:gd name="connsiteY7" fmla="*/ 2194949 h 2429273"/>
              <a:gd name="connsiteX8" fmla="*/ 284621 w 1368956"/>
              <a:gd name="connsiteY8" fmla="*/ 2278920 h 2429273"/>
              <a:gd name="connsiteX9" fmla="*/ 93735 w 1368956"/>
              <a:gd name="connsiteY9" fmla="*/ 2288196 h 2429273"/>
              <a:gd name="connsiteX10" fmla="*/ 259235 w 1368956"/>
              <a:gd name="connsiteY10" fmla="*/ 2120743 h 2429273"/>
              <a:gd name="connsiteX11" fmla="*/ 377868 w 1368956"/>
              <a:gd name="connsiteY11" fmla="*/ 2413664 h 2429273"/>
              <a:gd name="connsiteX12" fmla="*/ 0 w 1368956"/>
              <a:gd name="connsiteY12" fmla="*/ 2328717 h 2429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68956" h="2429273">
                <a:moveTo>
                  <a:pt x="940753" y="0"/>
                </a:moveTo>
                <a:cubicBezTo>
                  <a:pt x="1270526" y="428130"/>
                  <a:pt x="1303984" y="801137"/>
                  <a:pt x="1211714" y="965173"/>
                </a:cubicBezTo>
                <a:cubicBezTo>
                  <a:pt x="1164602" y="1057882"/>
                  <a:pt x="1068134" y="1114953"/>
                  <a:pt x="964196" y="1111633"/>
                </a:cubicBezTo>
                <a:cubicBezTo>
                  <a:pt x="863139" y="1100404"/>
                  <a:pt x="779656" y="983725"/>
                  <a:pt x="824571" y="892431"/>
                </a:cubicBezTo>
                <a:cubicBezTo>
                  <a:pt x="869485" y="801137"/>
                  <a:pt x="993488" y="794791"/>
                  <a:pt x="1085270" y="827988"/>
                </a:cubicBezTo>
                <a:cubicBezTo>
                  <a:pt x="1248182" y="901316"/>
                  <a:pt x="1357197" y="1058761"/>
                  <a:pt x="1368426" y="1237100"/>
                </a:cubicBezTo>
                <a:cubicBezTo>
                  <a:pt x="1374919" y="1413341"/>
                  <a:pt x="1321607" y="1586652"/>
                  <a:pt x="1217084" y="1728718"/>
                </a:cubicBezTo>
                <a:cubicBezTo>
                  <a:pt x="1074188" y="1942452"/>
                  <a:pt x="867484" y="2105658"/>
                  <a:pt x="626361" y="2194949"/>
                </a:cubicBezTo>
                <a:cubicBezTo>
                  <a:pt x="514271" y="2229856"/>
                  <a:pt x="400129" y="2257928"/>
                  <a:pt x="284621" y="2278920"/>
                </a:cubicBezTo>
                <a:cubicBezTo>
                  <a:pt x="223059" y="2299424"/>
                  <a:pt x="157006" y="2302647"/>
                  <a:pt x="93735" y="2288196"/>
                </a:cubicBezTo>
                <a:cubicBezTo>
                  <a:pt x="93735" y="2288196"/>
                  <a:pt x="191375" y="2141736"/>
                  <a:pt x="259235" y="2120743"/>
                </a:cubicBezTo>
                <a:cubicBezTo>
                  <a:pt x="327095" y="2099751"/>
                  <a:pt x="394466" y="2350686"/>
                  <a:pt x="377868" y="2413664"/>
                </a:cubicBezTo>
                <a:cubicBezTo>
                  <a:pt x="361269" y="2476641"/>
                  <a:pt x="0" y="2328717"/>
                  <a:pt x="0" y="2328717"/>
                </a:cubicBezTo>
              </a:path>
            </a:pathLst>
          </a:custGeom>
          <a:noFill/>
          <a:ln w="38100" cap="rnd">
            <a:solidFill>
              <a:schemeClr val="bg1">
                <a:alpha val="60000"/>
              </a:schemeClr>
            </a:solidFill>
            <a:prstDash val="solid"/>
            <a:miter/>
          </a:ln>
        </p:spPr>
        <p:txBody>
          <a:bodyPr rtlCol="0" anchor="ctr"/>
          <a:lstStyle/>
          <a:p>
            <a:endParaRPr lang="en-US"/>
          </a:p>
        </p:txBody>
      </p:sp>
      <p:pic>
        <p:nvPicPr>
          <p:cNvPr id="376" name="Picture 375" descr="Text, letter&#10;&#10;Description automatically generated">
            <a:extLst>
              <a:ext uri="{FF2B5EF4-FFF2-40B4-BE49-F238E27FC236}">
                <a16:creationId xmlns:a16="http://schemas.microsoft.com/office/drawing/2014/main" id="{8174CD66-F2F6-48CF-88E4-1646476AF9F5}"/>
              </a:ext>
            </a:extLst>
          </p:cNvPr>
          <p:cNvPicPr>
            <a:picLocks noChangeAspect="1"/>
          </p:cNvPicPr>
          <p:nvPr/>
        </p:nvPicPr>
        <p:blipFill rotWithShape="1">
          <a:blip r:embed="rId4"/>
          <a:srcRect l="25165" t="-2254" r="-729" b="50869"/>
          <a:stretch/>
        </p:blipFill>
        <p:spPr>
          <a:xfrm>
            <a:off x="-10039728" y="3062734"/>
            <a:ext cx="5882990" cy="3795266"/>
          </a:xfrm>
          <a:prstGeom prst="rect">
            <a:avLst/>
          </a:prstGeom>
        </p:spPr>
      </p:pic>
      <p:grpSp>
        <p:nvGrpSpPr>
          <p:cNvPr id="377" name="Group 376">
            <a:extLst>
              <a:ext uri="{FF2B5EF4-FFF2-40B4-BE49-F238E27FC236}">
                <a16:creationId xmlns:a16="http://schemas.microsoft.com/office/drawing/2014/main" id="{8C1108EF-1D2A-4115-B3C4-572A491AFC34}"/>
              </a:ext>
            </a:extLst>
          </p:cNvPr>
          <p:cNvGrpSpPr/>
          <p:nvPr/>
        </p:nvGrpSpPr>
        <p:grpSpPr>
          <a:xfrm>
            <a:off x="-5784993" y="2898086"/>
            <a:ext cx="3659670" cy="1061829"/>
            <a:chOff x="4254735" y="2912385"/>
            <a:chExt cx="3659670" cy="1061829"/>
          </a:xfrm>
        </p:grpSpPr>
        <p:sp>
          <p:nvSpPr>
            <p:cNvPr id="378" name="Rectangle 377">
              <a:extLst>
                <a:ext uri="{FF2B5EF4-FFF2-40B4-BE49-F238E27FC236}">
                  <a16:creationId xmlns:a16="http://schemas.microsoft.com/office/drawing/2014/main" id="{4FCE3E82-EC2F-4D10-9D92-C0EC26D74092}"/>
                </a:ext>
              </a:extLst>
            </p:cNvPr>
            <p:cNvSpPr/>
            <p:nvPr/>
          </p:nvSpPr>
          <p:spPr>
            <a:xfrm>
              <a:off x="4789152" y="3484246"/>
              <a:ext cx="2571767" cy="4841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379" name="TextBox 378">
              <a:extLst>
                <a:ext uri="{FF2B5EF4-FFF2-40B4-BE49-F238E27FC236}">
                  <a16:creationId xmlns:a16="http://schemas.microsoft.com/office/drawing/2014/main" id="{08D55DD5-1458-45FB-A3AB-0691976102A4}"/>
                </a:ext>
              </a:extLst>
            </p:cNvPr>
            <p:cNvSpPr txBox="1"/>
            <p:nvPr/>
          </p:nvSpPr>
          <p:spPr>
            <a:xfrm>
              <a:off x="4254735" y="2912385"/>
              <a:ext cx="3659670" cy="1061829"/>
            </a:xfrm>
            <a:prstGeom prst="rect">
              <a:avLst/>
            </a:prstGeom>
            <a:noFill/>
          </p:spPr>
          <p:txBody>
            <a:bodyPr wrap="square" lIns="0" tIns="0" rIns="0" bIns="0" rtlCol="0">
              <a:spAutoFit/>
            </a:bodyPr>
            <a:lstStyle/>
            <a:p>
              <a:pPr algn="ctr">
                <a:spcAft>
                  <a:spcPts val="600"/>
                </a:spcAft>
              </a:pPr>
              <a:r>
                <a:rPr lang="en-US" sz="3200" kern="100" dirty="0">
                  <a:solidFill>
                    <a:srgbClr val="996B05"/>
                  </a:solidFill>
                  <a:latin typeface="Fidelity Sans" panose="020B0503030202020204" pitchFamily="34" charset="0"/>
                </a:rPr>
                <a:t>Which would you  </a:t>
              </a:r>
            </a:p>
            <a:p>
              <a:pPr algn="ctr">
                <a:spcAft>
                  <a:spcPts val="600"/>
                </a:spcAft>
              </a:pPr>
              <a:r>
                <a:rPr lang="en-US" sz="3200" b="1" kern="100" dirty="0">
                  <a:solidFill>
                    <a:schemeClr val="accent4"/>
                  </a:solidFill>
                  <a:latin typeface="Fidelity Sans" panose="020B0503030202020204" pitchFamily="34" charset="0"/>
                </a:rPr>
                <a:t>rather have?</a:t>
              </a:r>
            </a:p>
          </p:txBody>
        </p:sp>
      </p:grpSp>
      <p:sp>
        <p:nvSpPr>
          <p:cNvPr id="380" name="TextBox 379">
            <a:extLst>
              <a:ext uri="{FF2B5EF4-FFF2-40B4-BE49-F238E27FC236}">
                <a16:creationId xmlns:a16="http://schemas.microsoft.com/office/drawing/2014/main" id="{524BCBCC-885B-43CD-9696-44F805163466}"/>
              </a:ext>
            </a:extLst>
          </p:cNvPr>
          <p:cNvSpPr txBox="1"/>
          <p:nvPr/>
        </p:nvSpPr>
        <p:spPr>
          <a:xfrm>
            <a:off x="-9176567" y="2840936"/>
            <a:ext cx="2954192" cy="584775"/>
          </a:xfrm>
          <a:prstGeom prst="rect">
            <a:avLst/>
          </a:prstGeom>
          <a:noFill/>
        </p:spPr>
        <p:txBody>
          <a:bodyPr wrap="square" lIns="0">
            <a:spAutoFit/>
          </a:bodyPr>
          <a:lstStyle/>
          <a:p>
            <a:pPr marL="0" lvl="1" algn="ctr">
              <a:spcBef>
                <a:spcPts val="2000"/>
              </a:spcBef>
            </a:pPr>
            <a:r>
              <a:rPr lang="en-US" sz="3200" b="1" kern="100">
                <a:solidFill>
                  <a:schemeClr val="bg1"/>
                </a:solidFill>
                <a:latin typeface="Fidelity Sans" panose="020B0503030202020204" pitchFamily="34" charset="0"/>
              </a:rPr>
              <a:t>$1,000,000</a:t>
            </a:r>
          </a:p>
        </p:txBody>
      </p:sp>
      <p:sp>
        <p:nvSpPr>
          <p:cNvPr id="381" name="Freeform 10">
            <a:extLst>
              <a:ext uri="{FF2B5EF4-FFF2-40B4-BE49-F238E27FC236}">
                <a16:creationId xmlns:a16="http://schemas.microsoft.com/office/drawing/2014/main" id="{E2B742F5-FC81-4A48-9B16-417ED28BF1CD}"/>
              </a:ext>
            </a:extLst>
          </p:cNvPr>
          <p:cNvSpPr>
            <a:spLocks/>
          </p:cNvSpPr>
          <p:nvPr/>
        </p:nvSpPr>
        <p:spPr bwMode="auto">
          <a:xfrm rot="9908414" flipH="1">
            <a:off x="-2570070" y="3971753"/>
            <a:ext cx="2336597" cy="1508565"/>
          </a:xfrm>
          <a:custGeom>
            <a:avLst/>
            <a:gdLst>
              <a:gd name="T0" fmla="*/ 216 w 1503"/>
              <a:gd name="T1" fmla="*/ 970 h 970"/>
              <a:gd name="T2" fmla="*/ 250 w 1503"/>
              <a:gd name="T3" fmla="*/ 535 h 970"/>
              <a:gd name="T4" fmla="*/ 170 w 1503"/>
              <a:gd name="T5" fmla="*/ 642 h 970"/>
              <a:gd name="T6" fmla="*/ 1431 w 1503"/>
              <a:gd name="T7" fmla="*/ 482 h 970"/>
              <a:gd name="T8" fmla="*/ 1457 w 1503"/>
              <a:gd name="T9" fmla="*/ 533 h 970"/>
              <a:gd name="T10" fmla="*/ 1273 w 1503"/>
              <a:gd name="T11" fmla="*/ 541 h 970"/>
              <a:gd name="T12" fmla="*/ 1266 w 1503"/>
              <a:gd name="T13" fmla="*/ 515 h 970"/>
              <a:gd name="T14" fmla="*/ 1425 w 1503"/>
              <a:gd name="T15" fmla="*/ 365 h 970"/>
              <a:gd name="T16" fmla="*/ 1503 w 1503"/>
              <a:gd name="T17" fmla="*/ 572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03" h="970">
                <a:moveTo>
                  <a:pt x="216" y="970"/>
                </a:moveTo>
                <a:cubicBezTo>
                  <a:pt x="216" y="970"/>
                  <a:pt x="453" y="738"/>
                  <a:pt x="250" y="535"/>
                </a:cubicBezTo>
                <a:cubicBezTo>
                  <a:pt x="109" y="393"/>
                  <a:pt x="0" y="594"/>
                  <a:pt x="170" y="642"/>
                </a:cubicBezTo>
                <a:cubicBezTo>
                  <a:pt x="341" y="690"/>
                  <a:pt x="1190" y="0"/>
                  <a:pt x="1431" y="482"/>
                </a:cubicBezTo>
                <a:cubicBezTo>
                  <a:pt x="1452" y="524"/>
                  <a:pt x="1457" y="533"/>
                  <a:pt x="1457" y="533"/>
                </a:cubicBezTo>
                <a:cubicBezTo>
                  <a:pt x="1474" y="585"/>
                  <a:pt x="1334" y="556"/>
                  <a:pt x="1273" y="541"/>
                </a:cubicBezTo>
                <a:cubicBezTo>
                  <a:pt x="1261" y="538"/>
                  <a:pt x="1257" y="523"/>
                  <a:pt x="1266" y="515"/>
                </a:cubicBezTo>
                <a:cubicBezTo>
                  <a:pt x="1425" y="365"/>
                  <a:pt x="1425" y="365"/>
                  <a:pt x="1425" y="365"/>
                </a:cubicBezTo>
                <a:cubicBezTo>
                  <a:pt x="1453" y="321"/>
                  <a:pt x="1503" y="572"/>
                  <a:pt x="1503" y="572"/>
                </a:cubicBezTo>
              </a:path>
            </a:pathLst>
          </a:custGeom>
          <a:noFill/>
          <a:ln w="38100" cap="rnd">
            <a:solidFill>
              <a:srgbClr val="FFFFFF">
                <a:alpha val="6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382" name="Group 381">
            <a:extLst>
              <a:ext uri="{FF2B5EF4-FFF2-40B4-BE49-F238E27FC236}">
                <a16:creationId xmlns:a16="http://schemas.microsoft.com/office/drawing/2014/main" id="{9E286116-C951-4F5D-8FA4-1C9E7A859E29}"/>
              </a:ext>
            </a:extLst>
          </p:cNvPr>
          <p:cNvGrpSpPr/>
          <p:nvPr/>
        </p:nvGrpSpPr>
        <p:grpSpPr>
          <a:xfrm>
            <a:off x="84399" y="127872"/>
            <a:ext cx="12987413" cy="1107409"/>
            <a:chOff x="84399" y="127872"/>
            <a:chExt cx="12987413" cy="1107409"/>
          </a:xfrm>
        </p:grpSpPr>
        <p:sp>
          <p:nvSpPr>
            <p:cNvPr id="383" name="Freeform 15">
              <a:extLst>
                <a:ext uri="{FF2B5EF4-FFF2-40B4-BE49-F238E27FC236}">
                  <a16:creationId xmlns:a16="http://schemas.microsoft.com/office/drawing/2014/main" id="{7ACBC2B0-4A4A-4F4E-8DB8-98F7D370B5C6}"/>
                </a:ext>
              </a:extLst>
            </p:cNvPr>
            <p:cNvSpPr>
              <a:spLocks/>
            </p:cNvSpPr>
            <p:nvPr/>
          </p:nvSpPr>
          <p:spPr bwMode="auto">
            <a:xfrm rot="10800000">
              <a:off x="2664646" y="789147"/>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4" name="Freeform 16">
              <a:extLst>
                <a:ext uri="{FF2B5EF4-FFF2-40B4-BE49-F238E27FC236}">
                  <a16:creationId xmlns:a16="http://schemas.microsoft.com/office/drawing/2014/main" id="{CA66C622-EEF6-446C-8CBA-2D44EDF1F9C9}"/>
                </a:ext>
              </a:extLst>
            </p:cNvPr>
            <p:cNvSpPr>
              <a:spLocks/>
            </p:cNvSpPr>
            <p:nvPr/>
          </p:nvSpPr>
          <p:spPr bwMode="auto">
            <a:xfrm rot="10800000">
              <a:off x="2342360" y="78914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5" name="Freeform 17">
              <a:extLst>
                <a:ext uri="{FF2B5EF4-FFF2-40B4-BE49-F238E27FC236}">
                  <a16:creationId xmlns:a16="http://schemas.microsoft.com/office/drawing/2014/main" id="{9881DDBB-C65E-4CF5-B7A2-D730A292875D}"/>
                </a:ext>
              </a:extLst>
            </p:cNvPr>
            <p:cNvSpPr>
              <a:spLocks/>
            </p:cNvSpPr>
            <p:nvPr/>
          </p:nvSpPr>
          <p:spPr bwMode="auto">
            <a:xfrm rot="10800000">
              <a:off x="2021058" y="789147"/>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6" name="Freeform 18">
              <a:extLst>
                <a:ext uri="{FF2B5EF4-FFF2-40B4-BE49-F238E27FC236}">
                  <a16:creationId xmlns:a16="http://schemas.microsoft.com/office/drawing/2014/main" id="{E5BF57DD-5733-4724-A8B3-75325D8354E4}"/>
                </a:ext>
              </a:extLst>
            </p:cNvPr>
            <p:cNvSpPr>
              <a:spLocks/>
            </p:cNvSpPr>
            <p:nvPr/>
          </p:nvSpPr>
          <p:spPr bwMode="auto">
            <a:xfrm rot="10800000">
              <a:off x="1696808" y="789147"/>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7" name="Freeform 19">
              <a:extLst>
                <a:ext uri="{FF2B5EF4-FFF2-40B4-BE49-F238E27FC236}">
                  <a16:creationId xmlns:a16="http://schemas.microsoft.com/office/drawing/2014/main" id="{E51DE2B1-53A1-487E-AEAD-F8802935E8E0}"/>
                </a:ext>
              </a:extLst>
            </p:cNvPr>
            <p:cNvSpPr>
              <a:spLocks/>
            </p:cNvSpPr>
            <p:nvPr/>
          </p:nvSpPr>
          <p:spPr bwMode="auto">
            <a:xfrm rot="10800000">
              <a:off x="1374522" y="78914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8" name="Freeform 20">
              <a:extLst>
                <a:ext uri="{FF2B5EF4-FFF2-40B4-BE49-F238E27FC236}">
                  <a16:creationId xmlns:a16="http://schemas.microsoft.com/office/drawing/2014/main" id="{621AAC81-3102-42F4-A562-95EDE141F6A2}"/>
                </a:ext>
              </a:extLst>
            </p:cNvPr>
            <p:cNvSpPr>
              <a:spLocks/>
            </p:cNvSpPr>
            <p:nvPr/>
          </p:nvSpPr>
          <p:spPr bwMode="auto">
            <a:xfrm rot="10800000">
              <a:off x="1052237" y="789147"/>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9" name="Freeform 21">
              <a:extLst>
                <a:ext uri="{FF2B5EF4-FFF2-40B4-BE49-F238E27FC236}">
                  <a16:creationId xmlns:a16="http://schemas.microsoft.com/office/drawing/2014/main" id="{C3A53F5F-5F9B-441D-8E37-EB3ACA2FF1EE}"/>
                </a:ext>
              </a:extLst>
            </p:cNvPr>
            <p:cNvSpPr>
              <a:spLocks/>
            </p:cNvSpPr>
            <p:nvPr/>
          </p:nvSpPr>
          <p:spPr bwMode="auto">
            <a:xfrm rot="10800000">
              <a:off x="728970" y="789147"/>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0" name="Freeform 22">
              <a:extLst>
                <a:ext uri="{FF2B5EF4-FFF2-40B4-BE49-F238E27FC236}">
                  <a16:creationId xmlns:a16="http://schemas.microsoft.com/office/drawing/2014/main" id="{3492CD65-CD0D-4E45-8049-4FAEA05DDF44}"/>
                </a:ext>
              </a:extLst>
            </p:cNvPr>
            <p:cNvSpPr>
              <a:spLocks/>
            </p:cNvSpPr>
            <p:nvPr/>
          </p:nvSpPr>
          <p:spPr bwMode="auto">
            <a:xfrm rot="10800000">
              <a:off x="406684" y="789147"/>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1" name="Freeform 23">
              <a:extLst>
                <a:ext uri="{FF2B5EF4-FFF2-40B4-BE49-F238E27FC236}">
                  <a16:creationId xmlns:a16="http://schemas.microsoft.com/office/drawing/2014/main" id="{125AF283-ED8F-4253-8E37-72AC5F18A90A}"/>
                </a:ext>
              </a:extLst>
            </p:cNvPr>
            <p:cNvSpPr>
              <a:spLocks/>
            </p:cNvSpPr>
            <p:nvPr/>
          </p:nvSpPr>
          <p:spPr bwMode="auto">
            <a:xfrm rot="10800000">
              <a:off x="84399" y="789147"/>
              <a:ext cx="96293" cy="99240"/>
            </a:xfrm>
            <a:custGeom>
              <a:avLst/>
              <a:gdLst>
                <a:gd name="T0" fmla="*/ 0 w 98"/>
                <a:gd name="T1" fmla="*/ 72 h 101"/>
                <a:gd name="T2" fmla="*/ 29 w 98"/>
                <a:gd name="T3" fmla="*/ 101 h 101"/>
                <a:gd name="T4" fmla="*/ 98 w 98"/>
                <a:gd name="T5" fmla="*/ 29 h 101"/>
                <a:gd name="T6" fmla="*/ 69 w 98"/>
                <a:gd name="T7" fmla="*/ 0 h 101"/>
                <a:gd name="T8" fmla="*/ 0 w 98"/>
                <a:gd name="T9" fmla="*/ 72 h 101"/>
              </a:gdLst>
              <a:ahLst/>
              <a:cxnLst>
                <a:cxn ang="0">
                  <a:pos x="T0" y="T1"/>
                </a:cxn>
                <a:cxn ang="0">
                  <a:pos x="T2" y="T3"/>
                </a:cxn>
                <a:cxn ang="0">
                  <a:pos x="T4" y="T5"/>
                </a:cxn>
                <a:cxn ang="0">
                  <a:pos x="T6" y="T7"/>
                </a:cxn>
                <a:cxn ang="0">
                  <a:pos x="T8" y="T9"/>
                </a:cxn>
              </a:cxnLst>
              <a:rect l="0" t="0" r="r" b="b"/>
              <a:pathLst>
                <a:path w="98" h="101">
                  <a:moveTo>
                    <a:pt x="0" y="72"/>
                  </a:moveTo>
                  <a:lnTo>
                    <a:pt x="29" y="101"/>
                  </a:lnTo>
                  <a:lnTo>
                    <a:pt x="98" y="29"/>
                  </a:lnTo>
                  <a:lnTo>
                    <a:pt x="69"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2" name="Freeform 32">
              <a:extLst>
                <a:ext uri="{FF2B5EF4-FFF2-40B4-BE49-F238E27FC236}">
                  <a16:creationId xmlns:a16="http://schemas.microsoft.com/office/drawing/2014/main" id="{639DDA72-114E-470A-8026-5FD30722A2DF}"/>
                </a:ext>
              </a:extLst>
            </p:cNvPr>
            <p:cNvSpPr>
              <a:spLocks/>
            </p:cNvSpPr>
            <p:nvPr/>
          </p:nvSpPr>
          <p:spPr bwMode="auto">
            <a:xfrm rot="10800000">
              <a:off x="2664646" y="12787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3" name="Freeform 33">
              <a:extLst>
                <a:ext uri="{FF2B5EF4-FFF2-40B4-BE49-F238E27FC236}">
                  <a16:creationId xmlns:a16="http://schemas.microsoft.com/office/drawing/2014/main" id="{C0942D79-C39F-4A87-B00B-CA4512CADC72}"/>
                </a:ext>
              </a:extLst>
            </p:cNvPr>
            <p:cNvSpPr>
              <a:spLocks/>
            </p:cNvSpPr>
            <p:nvPr/>
          </p:nvSpPr>
          <p:spPr bwMode="auto">
            <a:xfrm rot="10800000">
              <a:off x="2342360" y="12787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4" name="Freeform 34">
              <a:extLst>
                <a:ext uri="{FF2B5EF4-FFF2-40B4-BE49-F238E27FC236}">
                  <a16:creationId xmlns:a16="http://schemas.microsoft.com/office/drawing/2014/main" id="{8748E1ED-50DB-4DFA-970A-6BFF41052E53}"/>
                </a:ext>
              </a:extLst>
            </p:cNvPr>
            <p:cNvSpPr>
              <a:spLocks/>
            </p:cNvSpPr>
            <p:nvPr/>
          </p:nvSpPr>
          <p:spPr bwMode="auto">
            <a:xfrm rot="10800000">
              <a:off x="2021058" y="127872"/>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5" name="Freeform 35">
              <a:extLst>
                <a:ext uri="{FF2B5EF4-FFF2-40B4-BE49-F238E27FC236}">
                  <a16:creationId xmlns:a16="http://schemas.microsoft.com/office/drawing/2014/main" id="{1C7719A3-66CB-4F3C-9D0C-DAE7D82BA86C}"/>
                </a:ext>
              </a:extLst>
            </p:cNvPr>
            <p:cNvSpPr>
              <a:spLocks/>
            </p:cNvSpPr>
            <p:nvPr/>
          </p:nvSpPr>
          <p:spPr bwMode="auto">
            <a:xfrm rot="10800000">
              <a:off x="1696808" y="12787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6" name="Freeform 36">
              <a:extLst>
                <a:ext uri="{FF2B5EF4-FFF2-40B4-BE49-F238E27FC236}">
                  <a16:creationId xmlns:a16="http://schemas.microsoft.com/office/drawing/2014/main" id="{3D213978-6873-426E-B869-1BBAC8B852BE}"/>
                </a:ext>
              </a:extLst>
            </p:cNvPr>
            <p:cNvSpPr>
              <a:spLocks/>
            </p:cNvSpPr>
            <p:nvPr/>
          </p:nvSpPr>
          <p:spPr bwMode="auto">
            <a:xfrm rot="10800000">
              <a:off x="1374522" y="12787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7" name="Freeform 37">
              <a:extLst>
                <a:ext uri="{FF2B5EF4-FFF2-40B4-BE49-F238E27FC236}">
                  <a16:creationId xmlns:a16="http://schemas.microsoft.com/office/drawing/2014/main" id="{7C121EDA-F1F3-4627-9348-43A6E369BA0F}"/>
                </a:ext>
              </a:extLst>
            </p:cNvPr>
            <p:cNvSpPr>
              <a:spLocks/>
            </p:cNvSpPr>
            <p:nvPr/>
          </p:nvSpPr>
          <p:spPr bwMode="auto">
            <a:xfrm rot="10800000">
              <a:off x="1052237" y="127872"/>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8" name="Freeform 38">
              <a:extLst>
                <a:ext uri="{FF2B5EF4-FFF2-40B4-BE49-F238E27FC236}">
                  <a16:creationId xmlns:a16="http://schemas.microsoft.com/office/drawing/2014/main" id="{5234ED04-B5FC-4A25-9D1C-C01D16DE0E05}"/>
                </a:ext>
              </a:extLst>
            </p:cNvPr>
            <p:cNvSpPr>
              <a:spLocks/>
            </p:cNvSpPr>
            <p:nvPr/>
          </p:nvSpPr>
          <p:spPr bwMode="auto">
            <a:xfrm rot="10800000">
              <a:off x="728970" y="127872"/>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9" name="Freeform 39">
              <a:extLst>
                <a:ext uri="{FF2B5EF4-FFF2-40B4-BE49-F238E27FC236}">
                  <a16:creationId xmlns:a16="http://schemas.microsoft.com/office/drawing/2014/main" id="{358CA398-FA2D-4D4F-BE5D-A25766FFEBAB}"/>
                </a:ext>
              </a:extLst>
            </p:cNvPr>
            <p:cNvSpPr>
              <a:spLocks/>
            </p:cNvSpPr>
            <p:nvPr/>
          </p:nvSpPr>
          <p:spPr bwMode="auto">
            <a:xfrm rot="10800000">
              <a:off x="406684" y="127872"/>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0" name="Freeform 40">
              <a:extLst>
                <a:ext uri="{FF2B5EF4-FFF2-40B4-BE49-F238E27FC236}">
                  <a16:creationId xmlns:a16="http://schemas.microsoft.com/office/drawing/2014/main" id="{2DCC7E40-26A5-47F8-AA65-C18BB997EBE3}"/>
                </a:ext>
              </a:extLst>
            </p:cNvPr>
            <p:cNvSpPr>
              <a:spLocks/>
            </p:cNvSpPr>
            <p:nvPr/>
          </p:nvSpPr>
          <p:spPr bwMode="auto">
            <a:xfrm rot="10800000">
              <a:off x="84399" y="127872"/>
              <a:ext cx="96293" cy="98258"/>
            </a:xfrm>
            <a:custGeom>
              <a:avLst/>
              <a:gdLst>
                <a:gd name="T0" fmla="*/ 0 w 98"/>
                <a:gd name="T1" fmla="*/ 69 h 100"/>
                <a:gd name="T2" fmla="*/ 29 w 98"/>
                <a:gd name="T3" fmla="*/ 100 h 100"/>
                <a:gd name="T4" fmla="*/ 98 w 98"/>
                <a:gd name="T5" fmla="*/ 28 h 100"/>
                <a:gd name="T6" fmla="*/ 69 w 98"/>
                <a:gd name="T7" fmla="*/ 0 h 100"/>
                <a:gd name="T8" fmla="*/ 0 w 98"/>
                <a:gd name="T9" fmla="*/ 69 h 100"/>
              </a:gdLst>
              <a:ahLst/>
              <a:cxnLst>
                <a:cxn ang="0">
                  <a:pos x="T0" y="T1"/>
                </a:cxn>
                <a:cxn ang="0">
                  <a:pos x="T2" y="T3"/>
                </a:cxn>
                <a:cxn ang="0">
                  <a:pos x="T4" y="T5"/>
                </a:cxn>
                <a:cxn ang="0">
                  <a:pos x="T6" y="T7"/>
                </a:cxn>
                <a:cxn ang="0">
                  <a:pos x="T8" y="T9"/>
                </a:cxn>
              </a:cxnLst>
              <a:rect l="0" t="0" r="r" b="b"/>
              <a:pathLst>
                <a:path w="98" h="100">
                  <a:moveTo>
                    <a:pt x="0" y="69"/>
                  </a:moveTo>
                  <a:lnTo>
                    <a:pt x="29" y="100"/>
                  </a:lnTo>
                  <a:lnTo>
                    <a:pt x="98" y="28"/>
                  </a:lnTo>
                  <a:lnTo>
                    <a:pt x="69"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1" name="Freeform 49">
              <a:extLst>
                <a:ext uri="{FF2B5EF4-FFF2-40B4-BE49-F238E27FC236}">
                  <a16:creationId xmlns:a16="http://schemas.microsoft.com/office/drawing/2014/main" id="{AE7E0140-C0D6-4C8E-ADEA-8D92B93EE6C1}"/>
                </a:ext>
              </a:extLst>
            </p:cNvPr>
            <p:cNvSpPr>
              <a:spLocks/>
            </p:cNvSpPr>
            <p:nvPr/>
          </p:nvSpPr>
          <p:spPr bwMode="auto">
            <a:xfrm rot="10800000">
              <a:off x="2664646" y="45900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2" name="Freeform 50">
              <a:extLst>
                <a:ext uri="{FF2B5EF4-FFF2-40B4-BE49-F238E27FC236}">
                  <a16:creationId xmlns:a16="http://schemas.microsoft.com/office/drawing/2014/main" id="{52D9A6F3-5F99-4960-849D-CF790BEE7F51}"/>
                </a:ext>
              </a:extLst>
            </p:cNvPr>
            <p:cNvSpPr>
              <a:spLocks/>
            </p:cNvSpPr>
            <p:nvPr/>
          </p:nvSpPr>
          <p:spPr bwMode="auto">
            <a:xfrm rot="10800000">
              <a:off x="2342360" y="45900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3" name="Freeform 51">
              <a:extLst>
                <a:ext uri="{FF2B5EF4-FFF2-40B4-BE49-F238E27FC236}">
                  <a16:creationId xmlns:a16="http://schemas.microsoft.com/office/drawing/2014/main" id="{CCD2998B-ACE3-4D5F-9933-AAAEFFC13D9E}"/>
                </a:ext>
              </a:extLst>
            </p:cNvPr>
            <p:cNvSpPr>
              <a:spLocks/>
            </p:cNvSpPr>
            <p:nvPr/>
          </p:nvSpPr>
          <p:spPr bwMode="auto">
            <a:xfrm rot="10800000">
              <a:off x="2021058" y="459001"/>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4" name="Freeform 52">
              <a:extLst>
                <a:ext uri="{FF2B5EF4-FFF2-40B4-BE49-F238E27FC236}">
                  <a16:creationId xmlns:a16="http://schemas.microsoft.com/office/drawing/2014/main" id="{6BD36349-3C1B-4F40-B193-90DD4C408B88}"/>
                </a:ext>
              </a:extLst>
            </p:cNvPr>
            <p:cNvSpPr>
              <a:spLocks/>
            </p:cNvSpPr>
            <p:nvPr/>
          </p:nvSpPr>
          <p:spPr bwMode="auto">
            <a:xfrm rot="10800000">
              <a:off x="1696808" y="45900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5" name="Freeform 53">
              <a:extLst>
                <a:ext uri="{FF2B5EF4-FFF2-40B4-BE49-F238E27FC236}">
                  <a16:creationId xmlns:a16="http://schemas.microsoft.com/office/drawing/2014/main" id="{41277999-9504-410B-AAAA-417DB20BA373}"/>
                </a:ext>
              </a:extLst>
            </p:cNvPr>
            <p:cNvSpPr>
              <a:spLocks/>
            </p:cNvSpPr>
            <p:nvPr/>
          </p:nvSpPr>
          <p:spPr bwMode="auto">
            <a:xfrm rot="10800000">
              <a:off x="1374522" y="45900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6" name="Freeform 54">
              <a:extLst>
                <a:ext uri="{FF2B5EF4-FFF2-40B4-BE49-F238E27FC236}">
                  <a16:creationId xmlns:a16="http://schemas.microsoft.com/office/drawing/2014/main" id="{722B2487-E3C4-4DCC-96D1-ED7D5D460376}"/>
                </a:ext>
              </a:extLst>
            </p:cNvPr>
            <p:cNvSpPr>
              <a:spLocks/>
            </p:cNvSpPr>
            <p:nvPr/>
          </p:nvSpPr>
          <p:spPr bwMode="auto">
            <a:xfrm rot="10800000">
              <a:off x="1052237" y="459001"/>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7" name="Freeform 55">
              <a:extLst>
                <a:ext uri="{FF2B5EF4-FFF2-40B4-BE49-F238E27FC236}">
                  <a16:creationId xmlns:a16="http://schemas.microsoft.com/office/drawing/2014/main" id="{6C73FD26-3E4C-4699-9A98-1816581BBD38}"/>
                </a:ext>
              </a:extLst>
            </p:cNvPr>
            <p:cNvSpPr>
              <a:spLocks/>
            </p:cNvSpPr>
            <p:nvPr/>
          </p:nvSpPr>
          <p:spPr bwMode="auto">
            <a:xfrm rot="10800000">
              <a:off x="728970" y="459001"/>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8" name="Freeform 56">
              <a:extLst>
                <a:ext uri="{FF2B5EF4-FFF2-40B4-BE49-F238E27FC236}">
                  <a16:creationId xmlns:a16="http://schemas.microsoft.com/office/drawing/2014/main" id="{60BC3B49-B3F2-43B9-BCE1-EE2D9ECB1230}"/>
                </a:ext>
              </a:extLst>
            </p:cNvPr>
            <p:cNvSpPr>
              <a:spLocks/>
            </p:cNvSpPr>
            <p:nvPr/>
          </p:nvSpPr>
          <p:spPr bwMode="auto">
            <a:xfrm rot="10800000">
              <a:off x="406684" y="459001"/>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9" name="Freeform 57">
              <a:extLst>
                <a:ext uri="{FF2B5EF4-FFF2-40B4-BE49-F238E27FC236}">
                  <a16:creationId xmlns:a16="http://schemas.microsoft.com/office/drawing/2014/main" id="{95CB8D9B-194C-4590-99B3-C5B30F2DCE6C}"/>
                </a:ext>
              </a:extLst>
            </p:cNvPr>
            <p:cNvSpPr>
              <a:spLocks/>
            </p:cNvSpPr>
            <p:nvPr/>
          </p:nvSpPr>
          <p:spPr bwMode="auto">
            <a:xfrm rot="10800000">
              <a:off x="84399" y="459001"/>
              <a:ext cx="96293" cy="98258"/>
            </a:xfrm>
            <a:custGeom>
              <a:avLst/>
              <a:gdLst>
                <a:gd name="T0" fmla="*/ 0 w 98"/>
                <a:gd name="T1" fmla="*/ 72 h 100"/>
                <a:gd name="T2" fmla="*/ 29 w 98"/>
                <a:gd name="T3" fmla="*/ 100 h 100"/>
                <a:gd name="T4" fmla="*/ 98 w 98"/>
                <a:gd name="T5" fmla="*/ 29 h 100"/>
                <a:gd name="T6" fmla="*/ 69 w 98"/>
                <a:gd name="T7" fmla="*/ 0 h 100"/>
                <a:gd name="T8" fmla="*/ 0 w 98"/>
                <a:gd name="T9" fmla="*/ 72 h 100"/>
              </a:gdLst>
              <a:ahLst/>
              <a:cxnLst>
                <a:cxn ang="0">
                  <a:pos x="T0" y="T1"/>
                </a:cxn>
                <a:cxn ang="0">
                  <a:pos x="T2" y="T3"/>
                </a:cxn>
                <a:cxn ang="0">
                  <a:pos x="T4" y="T5"/>
                </a:cxn>
                <a:cxn ang="0">
                  <a:pos x="T6" y="T7"/>
                </a:cxn>
                <a:cxn ang="0">
                  <a:pos x="T8" y="T9"/>
                </a:cxn>
              </a:cxnLst>
              <a:rect l="0" t="0" r="r" b="b"/>
              <a:pathLst>
                <a:path w="98" h="100">
                  <a:moveTo>
                    <a:pt x="0" y="72"/>
                  </a:moveTo>
                  <a:lnTo>
                    <a:pt x="29" y="100"/>
                  </a:lnTo>
                  <a:lnTo>
                    <a:pt x="98" y="29"/>
                  </a:lnTo>
                  <a:lnTo>
                    <a:pt x="69"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0" name="Freeform 15">
              <a:extLst>
                <a:ext uri="{FF2B5EF4-FFF2-40B4-BE49-F238E27FC236}">
                  <a16:creationId xmlns:a16="http://schemas.microsoft.com/office/drawing/2014/main" id="{9D673CF8-86F2-484C-A711-771153433EBD}"/>
                </a:ext>
              </a:extLst>
            </p:cNvPr>
            <p:cNvSpPr>
              <a:spLocks/>
            </p:cNvSpPr>
            <p:nvPr/>
          </p:nvSpPr>
          <p:spPr bwMode="auto">
            <a:xfrm rot="10800000">
              <a:off x="5241807" y="789147"/>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1" name="Freeform 16">
              <a:extLst>
                <a:ext uri="{FF2B5EF4-FFF2-40B4-BE49-F238E27FC236}">
                  <a16:creationId xmlns:a16="http://schemas.microsoft.com/office/drawing/2014/main" id="{F7F199D0-BC0C-4DE9-B983-C7B73C48C9C6}"/>
                </a:ext>
              </a:extLst>
            </p:cNvPr>
            <p:cNvSpPr>
              <a:spLocks/>
            </p:cNvSpPr>
            <p:nvPr/>
          </p:nvSpPr>
          <p:spPr bwMode="auto">
            <a:xfrm rot="10800000">
              <a:off x="4919521" y="78914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2" name="Freeform 17">
              <a:extLst>
                <a:ext uri="{FF2B5EF4-FFF2-40B4-BE49-F238E27FC236}">
                  <a16:creationId xmlns:a16="http://schemas.microsoft.com/office/drawing/2014/main" id="{B7DC6D6F-4A59-4A4D-A344-54F26FFEEA09}"/>
                </a:ext>
              </a:extLst>
            </p:cNvPr>
            <p:cNvSpPr>
              <a:spLocks/>
            </p:cNvSpPr>
            <p:nvPr/>
          </p:nvSpPr>
          <p:spPr bwMode="auto">
            <a:xfrm rot="10800000">
              <a:off x="4598219" y="789147"/>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3" name="Freeform 18">
              <a:extLst>
                <a:ext uri="{FF2B5EF4-FFF2-40B4-BE49-F238E27FC236}">
                  <a16:creationId xmlns:a16="http://schemas.microsoft.com/office/drawing/2014/main" id="{A3C4C863-C8E0-46D7-8BD8-411BB4D52D8F}"/>
                </a:ext>
              </a:extLst>
            </p:cNvPr>
            <p:cNvSpPr>
              <a:spLocks/>
            </p:cNvSpPr>
            <p:nvPr/>
          </p:nvSpPr>
          <p:spPr bwMode="auto">
            <a:xfrm rot="10800000">
              <a:off x="4273969" y="789147"/>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4" name="Freeform 19">
              <a:extLst>
                <a:ext uri="{FF2B5EF4-FFF2-40B4-BE49-F238E27FC236}">
                  <a16:creationId xmlns:a16="http://schemas.microsoft.com/office/drawing/2014/main" id="{7B3DFEC8-73A2-4B91-BAA6-39F2D74E28E9}"/>
                </a:ext>
              </a:extLst>
            </p:cNvPr>
            <p:cNvSpPr>
              <a:spLocks/>
            </p:cNvSpPr>
            <p:nvPr/>
          </p:nvSpPr>
          <p:spPr bwMode="auto">
            <a:xfrm rot="10800000">
              <a:off x="3951683" y="78914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5" name="Freeform 20">
              <a:extLst>
                <a:ext uri="{FF2B5EF4-FFF2-40B4-BE49-F238E27FC236}">
                  <a16:creationId xmlns:a16="http://schemas.microsoft.com/office/drawing/2014/main" id="{8896403C-B285-4560-A162-0BE5C58C1C20}"/>
                </a:ext>
              </a:extLst>
            </p:cNvPr>
            <p:cNvSpPr>
              <a:spLocks/>
            </p:cNvSpPr>
            <p:nvPr/>
          </p:nvSpPr>
          <p:spPr bwMode="auto">
            <a:xfrm rot="10800000">
              <a:off x="3629398" y="789147"/>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6" name="Freeform 21">
              <a:extLst>
                <a:ext uri="{FF2B5EF4-FFF2-40B4-BE49-F238E27FC236}">
                  <a16:creationId xmlns:a16="http://schemas.microsoft.com/office/drawing/2014/main" id="{F5FDC171-27CE-4D2C-B57D-E1645C824F97}"/>
                </a:ext>
              </a:extLst>
            </p:cNvPr>
            <p:cNvSpPr>
              <a:spLocks/>
            </p:cNvSpPr>
            <p:nvPr/>
          </p:nvSpPr>
          <p:spPr bwMode="auto">
            <a:xfrm rot="10800000">
              <a:off x="3306131" y="789147"/>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7" name="Freeform 22">
              <a:extLst>
                <a:ext uri="{FF2B5EF4-FFF2-40B4-BE49-F238E27FC236}">
                  <a16:creationId xmlns:a16="http://schemas.microsoft.com/office/drawing/2014/main" id="{80FF78CB-DDD6-4E2D-8D5E-9512BB2A495A}"/>
                </a:ext>
              </a:extLst>
            </p:cNvPr>
            <p:cNvSpPr>
              <a:spLocks/>
            </p:cNvSpPr>
            <p:nvPr/>
          </p:nvSpPr>
          <p:spPr bwMode="auto">
            <a:xfrm rot="10800000">
              <a:off x="2983845" y="789147"/>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8" name="Freeform 32">
              <a:extLst>
                <a:ext uri="{FF2B5EF4-FFF2-40B4-BE49-F238E27FC236}">
                  <a16:creationId xmlns:a16="http://schemas.microsoft.com/office/drawing/2014/main" id="{76ACD789-3D4A-4E80-8A4E-59646D843B6B}"/>
                </a:ext>
              </a:extLst>
            </p:cNvPr>
            <p:cNvSpPr>
              <a:spLocks/>
            </p:cNvSpPr>
            <p:nvPr/>
          </p:nvSpPr>
          <p:spPr bwMode="auto">
            <a:xfrm rot="10800000">
              <a:off x="5241807" y="12787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9" name="Freeform 33">
              <a:extLst>
                <a:ext uri="{FF2B5EF4-FFF2-40B4-BE49-F238E27FC236}">
                  <a16:creationId xmlns:a16="http://schemas.microsoft.com/office/drawing/2014/main" id="{BB0C37E0-F2CD-498A-A2D4-55E84FFD58EF}"/>
                </a:ext>
              </a:extLst>
            </p:cNvPr>
            <p:cNvSpPr>
              <a:spLocks/>
            </p:cNvSpPr>
            <p:nvPr/>
          </p:nvSpPr>
          <p:spPr bwMode="auto">
            <a:xfrm rot="10800000">
              <a:off x="4919521" y="12787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0" name="Freeform 34">
              <a:extLst>
                <a:ext uri="{FF2B5EF4-FFF2-40B4-BE49-F238E27FC236}">
                  <a16:creationId xmlns:a16="http://schemas.microsoft.com/office/drawing/2014/main" id="{7271D89B-93FD-4F30-A045-33121D0B1EC6}"/>
                </a:ext>
              </a:extLst>
            </p:cNvPr>
            <p:cNvSpPr>
              <a:spLocks/>
            </p:cNvSpPr>
            <p:nvPr/>
          </p:nvSpPr>
          <p:spPr bwMode="auto">
            <a:xfrm rot="10800000">
              <a:off x="4598219" y="127872"/>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1" name="Freeform 35">
              <a:extLst>
                <a:ext uri="{FF2B5EF4-FFF2-40B4-BE49-F238E27FC236}">
                  <a16:creationId xmlns:a16="http://schemas.microsoft.com/office/drawing/2014/main" id="{BED70C90-632C-41BD-9761-4A7149709B4E}"/>
                </a:ext>
              </a:extLst>
            </p:cNvPr>
            <p:cNvSpPr>
              <a:spLocks/>
            </p:cNvSpPr>
            <p:nvPr/>
          </p:nvSpPr>
          <p:spPr bwMode="auto">
            <a:xfrm rot="10800000">
              <a:off x="4273969" y="12787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2" name="Freeform 36">
              <a:extLst>
                <a:ext uri="{FF2B5EF4-FFF2-40B4-BE49-F238E27FC236}">
                  <a16:creationId xmlns:a16="http://schemas.microsoft.com/office/drawing/2014/main" id="{8E934B17-5B1D-414B-AF85-FF342D1B8237}"/>
                </a:ext>
              </a:extLst>
            </p:cNvPr>
            <p:cNvSpPr>
              <a:spLocks/>
            </p:cNvSpPr>
            <p:nvPr/>
          </p:nvSpPr>
          <p:spPr bwMode="auto">
            <a:xfrm rot="10800000">
              <a:off x="3951683" y="12787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3" name="Freeform 37">
              <a:extLst>
                <a:ext uri="{FF2B5EF4-FFF2-40B4-BE49-F238E27FC236}">
                  <a16:creationId xmlns:a16="http://schemas.microsoft.com/office/drawing/2014/main" id="{2806C9D0-34A3-4209-81D5-70615F3CD53F}"/>
                </a:ext>
              </a:extLst>
            </p:cNvPr>
            <p:cNvSpPr>
              <a:spLocks/>
            </p:cNvSpPr>
            <p:nvPr/>
          </p:nvSpPr>
          <p:spPr bwMode="auto">
            <a:xfrm rot="10800000">
              <a:off x="3629398" y="127872"/>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4" name="Freeform 38">
              <a:extLst>
                <a:ext uri="{FF2B5EF4-FFF2-40B4-BE49-F238E27FC236}">
                  <a16:creationId xmlns:a16="http://schemas.microsoft.com/office/drawing/2014/main" id="{9CA0AF4C-6AF3-40BD-BA89-A5F86528B313}"/>
                </a:ext>
              </a:extLst>
            </p:cNvPr>
            <p:cNvSpPr>
              <a:spLocks/>
            </p:cNvSpPr>
            <p:nvPr/>
          </p:nvSpPr>
          <p:spPr bwMode="auto">
            <a:xfrm rot="10800000">
              <a:off x="3306131" y="127872"/>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5" name="Freeform 39">
              <a:extLst>
                <a:ext uri="{FF2B5EF4-FFF2-40B4-BE49-F238E27FC236}">
                  <a16:creationId xmlns:a16="http://schemas.microsoft.com/office/drawing/2014/main" id="{FD9BF449-CA21-4981-BEDA-2EB5A9413593}"/>
                </a:ext>
              </a:extLst>
            </p:cNvPr>
            <p:cNvSpPr>
              <a:spLocks/>
            </p:cNvSpPr>
            <p:nvPr/>
          </p:nvSpPr>
          <p:spPr bwMode="auto">
            <a:xfrm rot="10800000">
              <a:off x="2983845" y="127872"/>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6" name="Freeform 49">
              <a:extLst>
                <a:ext uri="{FF2B5EF4-FFF2-40B4-BE49-F238E27FC236}">
                  <a16:creationId xmlns:a16="http://schemas.microsoft.com/office/drawing/2014/main" id="{D6F3826C-0E15-467B-B7B3-5029075C00BA}"/>
                </a:ext>
              </a:extLst>
            </p:cNvPr>
            <p:cNvSpPr>
              <a:spLocks/>
            </p:cNvSpPr>
            <p:nvPr/>
          </p:nvSpPr>
          <p:spPr bwMode="auto">
            <a:xfrm rot="10800000">
              <a:off x="5241807" y="45900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7" name="Freeform 50">
              <a:extLst>
                <a:ext uri="{FF2B5EF4-FFF2-40B4-BE49-F238E27FC236}">
                  <a16:creationId xmlns:a16="http://schemas.microsoft.com/office/drawing/2014/main" id="{A4479398-1BC1-41CC-9532-272EBA470FCD}"/>
                </a:ext>
              </a:extLst>
            </p:cNvPr>
            <p:cNvSpPr>
              <a:spLocks/>
            </p:cNvSpPr>
            <p:nvPr/>
          </p:nvSpPr>
          <p:spPr bwMode="auto">
            <a:xfrm rot="10800000">
              <a:off x="4919521" y="45900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8" name="Freeform 51">
              <a:extLst>
                <a:ext uri="{FF2B5EF4-FFF2-40B4-BE49-F238E27FC236}">
                  <a16:creationId xmlns:a16="http://schemas.microsoft.com/office/drawing/2014/main" id="{5F95B32D-08F6-4DBE-88EC-E24D56F55E9C}"/>
                </a:ext>
              </a:extLst>
            </p:cNvPr>
            <p:cNvSpPr>
              <a:spLocks/>
            </p:cNvSpPr>
            <p:nvPr/>
          </p:nvSpPr>
          <p:spPr bwMode="auto">
            <a:xfrm rot="10800000">
              <a:off x="4598219" y="459001"/>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9" name="Freeform 52">
              <a:extLst>
                <a:ext uri="{FF2B5EF4-FFF2-40B4-BE49-F238E27FC236}">
                  <a16:creationId xmlns:a16="http://schemas.microsoft.com/office/drawing/2014/main" id="{970F6D4A-2C16-4FA8-9E74-DC48F3C562EF}"/>
                </a:ext>
              </a:extLst>
            </p:cNvPr>
            <p:cNvSpPr>
              <a:spLocks/>
            </p:cNvSpPr>
            <p:nvPr/>
          </p:nvSpPr>
          <p:spPr bwMode="auto">
            <a:xfrm rot="10800000">
              <a:off x="4273969" y="45900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0" name="Freeform 53">
              <a:extLst>
                <a:ext uri="{FF2B5EF4-FFF2-40B4-BE49-F238E27FC236}">
                  <a16:creationId xmlns:a16="http://schemas.microsoft.com/office/drawing/2014/main" id="{CC0295B8-9802-439E-8468-44758AF4B0DD}"/>
                </a:ext>
              </a:extLst>
            </p:cNvPr>
            <p:cNvSpPr>
              <a:spLocks/>
            </p:cNvSpPr>
            <p:nvPr/>
          </p:nvSpPr>
          <p:spPr bwMode="auto">
            <a:xfrm rot="10800000">
              <a:off x="3951683" y="45900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1" name="Freeform 54">
              <a:extLst>
                <a:ext uri="{FF2B5EF4-FFF2-40B4-BE49-F238E27FC236}">
                  <a16:creationId xmlns:a16="http://schemas.microsoft.com/office/drawing/2014/main" id="{9C6578C4-A023-40FE-A50E-7F6C9D794B02}"/>
                </a:ext>
              </a:extLst>
            </p:cNvPr>
            <p:cNvSpPr>
              <a:spLocks/>
            </p:cNvSpPr>
            <p:nvPr/>
          </p:nvSpPr>
          <p:spPr bwMode="auto">
            <a:xfrm rot="10800000">
              <a:off x="3629398" y="459001"/>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2" name="Freeform 55">
              <a:extLst>
                <a:ext uri="{FF2B5EF4-FFF2-40B4-BE49-F238E27FC236}">
                  <a16:creationId xmlns:a16="http://schemas.microsoft.com/office/drawing/2014/main" id="{3E1E7F67-7768-44E6-9535-298C559C6005}"/>
                </a:ext>
              </a:extLst>
            </p:cNvPr>
            <p:cNvSpPr>
              <a:spLocks/>
            </p:cNvSpPr>
            <p:nvPr/>
          </p:nvSpPr>
          <p:spPr bwMode="auto">
            <a:xfrm rot="10800000">
              <a:off x="3306131" y="459001"/>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3" name="Freeform 56">
              <a:extLst>
                <a:ext uri="{FF2B5EF4-FFF2-40B4-BE49-F238E27FC236}">
                  <a16:creationId xmlns:a16="http://schemas.microsoft.com/office/drawing/2014/main" id="{B8E812DE-F2AC-4318-B4A6-BB9CC155EF59}"/>
                </a:ext>
              </a:extLst>
            </p:cNvPr>
            <p:cNvSpPr>
              <a:spLocks/>
            </p:cNvSpPr>
            <p:nvPr/>
          </p:nvSpPr>
          <p:spPr bwMode="auto">
            <a:xfrm rot="10800000">
              <a:off x="2983845" y="459001"/>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4" name="Freeform 15">
              <a:extLst>
                <a:ext uri="{FF2B5EF4-FFF2-40B4-BE49-F238E27FC236}">
                  <a16:creationId xmlns:a16="http://schemas.microsoft.com/office/drawing/2014/main" id="{A28EC3A1-5B1D-4A08-AB68-092C782A98FE}"/>
                </a:ext>
              </a:extLst>
            </p:cNvPr>
            <p:cNvSpPr>
              <a:spLocks/>
            </p:cNvSpPr>
            <p:nvPr/>
          </p:nvSpPr>
          <p:spPr bwMode="auto">
            <a:xfrm rot="10800000">
              <a:off x="7819535" y="789147"/>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5" name="Freeform 16">
              <a:extLst>
                <a:ext uri="{FF2B5EF4-FFF2-40B4-BE49-F238E27FC236}">
                  <a16:creationId xmlns:a16="http://schemas.microsoft.com/office/drawing/2014/main" id="{8CDCD7D0-FD9E-45F6-A96C-B4656DD5413F}"/>
                </a:ext>
              </a:extLst>
            </p:cNvPr>
            <p:cNvSpPr>
              <a:spLocks/>
            </p:cNvSpPr>
            <p:nvPr/>
          </p:nvSpPr>
          <p:spPr bwMode="auto">
            <a:xfrm rot="10800000">
              <a:off x="7497249" y="78914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6" name="Freeform 17">
              <a:extLst>
                <a:ext uri="{FF2B5EF4-FFF2-40B4-BE49-F238E27FC236}">
                  <a16:creationId xmlns:a16="http://schemas.microsoft.com/office/drawing/2014/main" id="{7FB42DCD-1A20-4E90-ACF3-33D91D27C456}"/>
                </a:ext>
              </a:extLst>
            </p:cNvPr>
            <p:cNvSpPr>
              <a:spLocks/>
            </p:cNvSpPr>
            <p:nvPr/>
          </p:nvSpPr>
          <p:spPr bwMode="auto">
            <a:xfrm rot="10800000">
              <a:off x="7175947" y="789147"/>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7" name="Freeform 18">
              <a:extLst>
                <a:ext uri="{FF2B5EF4-FFF2-40B4-BE49-F238E27FC236}">
                  <a16:creationId xmlns:a16="http://schemas.microsoft.com/office/drawing/2014/main" id="{13C1A132-DB81-448E-A4E6-A4A04A2CAEF9}"/>
                </a:ext>
              </a:extLst>
            </p:cNvPr>
            <p:cNvSpPr>
              <a:spLocks/>
            </p:cNvSpPr>
            <p:nvPr/>
          </p:nvSpPr>
          <p:spPr bwMode="auto">
            <a:xfrm rot="10800000">
              <a:off x="6851697" y="789147"/>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8" name="Freeform 19">
              <a:extLst>
                <a:ext uri="{FF2B5EF4-FFF2-40B4-BE49-F238E27FC236}">
                  <a16:creationId xmlns:a16="http://schemas.microsoft.com/office/drawing/2014/main" id="{EEAD674F-7412-4164-BAD9-F11531F0D55B}"/>
                </a:ext>
              </a:extLst>
            </p:cNvPr>
            <p:cNvSpPr>
              <a:spLocks/>
            </p:cNvSpPr>
            <p:nvPr/>
          </p:nvSpPr>
          <p:spPr bwMode="auto">
            <a:xfrm rot="10800000">
              <a:off x="6529411" y="78914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9" name="Freeform 20">
              <a:extLst>
                <a:ext uri="{FF2B5EF4-FFF2-40B4-BE49-F238E27FC236}">
                  <a16:creationId xmlns:a16="http://schemas.microsoft.com/office/drawing/2014/main" id="{4126FDD6-5509-4E29-A7F4-0D85E3B50603}"/>
                </a:ext>
              </a:extLst>
            </p:cNvPr>
            <p:cNvSpPr>
              <a:spLocks/>
            </p:cNvSpPr>
            <p:nvPr/>
          </p:nvSpPr>
          <p:spPr bwMode="auto">
            <a:xfrm rot="10800000">
              <a:off x="6207126" y="789147"/>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0" name="Freeform 21">
              <a:extLst>
                <a:ext uri="{FF2B5EF4-FFF2-40B4-BE49-F238E27FC236}">
                  <a16:creationId xmlns:a16="http://schemas.microsoft.com/office/drawing/2014/main" id="{96B3767E-BFF0-427B-ACB1-CBB60FCAC3E3}"/>
                </a:ext>
              </a:extLst>
            </p:cNvPr>
            <p:cNvSpPr>
              <a:spLocks/>
            </p:cNvSpPr>
            <p:nvPr/>
          </p:nvSpPr>
          <p:spPr bwMode="auto">
            <a:xfrm rot="10800000">
              <a:off x="5883859" y="789147"/>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1" name="Freeform 22">
              <a:extLst>
                <a:ext uri="{FF2B5EF4-FFF2-40B4-BE49-F238E27FC236}">
                  <a16:creationId xmlns:a16="http://schemas.microsoft.com/office/drawing/2014/main" id="{5C65E860-2203-4482-8A1F-4D063F51AA5D}"/>
                </a:ext>
              </a:extLst>
            </p:cNvPr>
            <p:cNvSpPr>
              <a:spLocks/>
            </p:cNvSpPr>
            <p:nvPr/>
          </p:nvSpPr>
          <p:spPr bwMode="auto">
            <a:xfrm rot="10800000">
              <a:off x="5561573" y="789147"/>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2" name="Freeform 32">
              <a:extLst>
                <a:ext uri="{FF2B5EF4-FFF2-40B4-BE49-F238E27FC236}">
                  <a16:creationId xmlns:a16="http://schemas.microsoft.com/office/drawing/2014/main" id="{C5CCE024-5EE8-48F0-B7B5-C5EEFEC1B00C}"/>
                </a:ext>
              </a:extLst>
            </p:cNvPr>
            <p:cNvSpPr>
              <a:spLocks/>
            </p:cNvSpPr>
            <p:nvPr/>
          </p:nvSpPr>
          <p:spPr bwMode="auto">
            <a:xfrm rot="10800000">
              <a:off x="7819535" y="12787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3" name="Freeform 33">
              <a:extLst>
                <a:ext uri="{FF2B5EF4-FFF2-40B4-BE49-F238E27FC236}">
                  <a16:creationId xmlns:a16="http://schemas.microsoft.com/office/drawing/2014/main" id="{2A08767D-A9B1-402E-9153-346FF77CCE5C}"/>
                </a:ext>
              </a:extLst>
            </p:cNvPr>
            <p:cNvSpPr>
              <a:spLocks/>
            </p:cNvSpPr>
            <p:nvPr/>
          </p:nvSpPr>
          <p:spPr bwMode="auto">
            <a:xfrm rot="10800000">
              <a:off x="7497249" y="12787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4" name="Freeform 34">
              <a:extLst>
                <a:ext uri="{FF2B5EF4-FFF2-40B4-BE49-F238E27FC236}">
                  <a16:creationId xmlns:a16="http://schemas.microsoft.com/office/drawing/2014/main" id="{8DBA24CE-BBA1-4A6A-8552-948E9D72443C}"/>
                </a:ext>
              </a:extLst>
            </p:cNvPr>
            <p:cNvSpPr>
              <a:spLocks/>
            </p:cNvSpPr>
            <p:nvPr/>
          </p:nvSpPr>
          <p:spPr bwMode="auto">
            <a:xfrm rot="10800000">
              <a:off x="7175947" y="127872"/>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5" name="Freeform 35">
              <a:extLst>
                <a:ext uri="{FF2B5EF4-FFF2-40B4-BE49-F238E27FC236}">
                  <a16:creationId xmlns:a16="http://schemas.microsoft.com/office/drawing/2014/main" id="{25C5FE69-4DCC-41BE-BB25-176399FCD914}"/>
                </a:ext>
              </a:extLst>
            </p:cNvPr>
            <p:cNvSpPr>
              <a:spLocks/>
            </p:cNvSpPr>
            <p:nvPr/>
          </p:nvSpPr>
          <p:spPr bwMode="auto">
            <a:xfrm rot="10800000">
              <a:off x="6851697" y="12787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6" name="Freeform 36">
              <a:extLst>
                <a:ext uri="{FF2B5EF4-FFF2-40B4-BE49-F238E27FC236}">
                  <a16:creationId xmlns:a16="http://schemas.microsoft.com/office/drawing/2014/main" id="{CD509248-846C-448E-ABAB-BA402BD389C0}"/>
                </a:ext>
              </a:extLst>
            </p:cNvPr>
            <p:cNvSpPr>
              <a:spLocks/>
            </p:cNvSpPr>
            <p:nvPr/>
          </p:nvSpPr>
          <p:spPr bwMode="auto">
            <a:xfrm rot="10800000">
              <a:off x="6529411" y="12787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7" name="Freeform 37">
              <a:extLst>
                <a:ext uri="{FF2B5EF4-FFF2-40B4-BE49-F238E27FC236}">
                  <a16:creationId xmlns:a16="http://schemas.microsoft.com/office/drawing/2014/main" id="{2B36A755-0AB7-4285-A0D2-E270C7335465}"/>
                </a:ext>
              </a:extLst>
            </p:cNvPr>
            <p:cNvSpPr>
              <a:spLocks/>
            </p:cNvSpPr>
            <p:nvPr/>
          </p:nvSpPr>
          <p:spPr bwMode="auto">
            <a:xfrm rot="10800000">
              <a:off x="6207126" y="127872"/>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8" name="Freeform 38">
              <a:extLst>
                <a:ext uri="{FF2B5EF4-FFF2-40B4-BE49-F238E27FC236}">
                  <a16:creationId xmlns:a16="http://schemas.microsoft.com/office/drawing/2014/main" id="{5AA6B768-E57E-4402-9235-5C87476A655A}"/>
                </a:ext>
              </a:extLst>
            </p:cNvPr>
            <p:cNvSpPr>
              <a:spLocks/>
            </p:cNvSpPr>
            <p:nvPr/>
          </p:nvSpPr>
          <p:spPr bwMode="auto">
            <a:xfrm rot="10800000">
              <a:off x="5883859" y="127872"/>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9" name="Freeform 39">
              <a:extLst>
                <a:ext uri="{FF2B5EF4-FFF2-40B4-BE49-F238E27FC236}">
                  <a16:creationId xmlns:a16="http://schemas.microsoft.com/office/drawing/2014/main" id="{4BDA6CDC-427B-41B6-9B61-7AB36FFCEED9}"/>
                </a:ext>
              </a:extLst>
            </p:cNvPr>
            <p:cNvSpPr>
              <a:spLocks/>
            </p:cNvSpPr>
            <p:nvPr/>
          </p:nvSpPr>
          <p:spPr bwMode="auto">
            <a:xfrm rot="10800000">
              <a:off x="5561573" y="127872"/>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0" name="Freeform 49">
              <a:extLst>
                <a:ext uri="{FF2B5EF4-FFF2-40B4-BE49-F238E27FC236}">
                  <a16:creationId xmlns:a16="http://schemas.microsoft.com/office/drawing/2014/main" id="{65095CEA-4059-4491-B3C4-5007E0664CCB}"/>
                </a:ext>
              </a:extLst>
            </p:cNvPr>
            <p:cNvSpPr>
              <a:spLocks/>
            </p:cNvSpPr>
            <p:nvPr/>
          </p:nvSpPr>
          <p:spPr bwMode="auto">
            <a:xfrm rot="10800000">
              <a:off x="7819535" y="45900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1" name="Freeform 50">
              <a:extLst>
                <a:ext uri="{FF2B5EF4-FFF2-40B4-BE49-F238E27FC236}">
                  <a16:creationId xmlns:a16="http://schemas.microsoft.com/office/drawing/2014/main" id="{6A089764-75EF-4FD7-A64B-D9573D1F7B60}"/>
                </a:ext>
              </a:extLst>
            </p:cNvPr>
            <p:cNvSpPr>
              <a:spLocks/>
            </p:cNvSpPr>
            <p:nvPr/>
          </p:nvSpPr>
          <p:spPr bwMode="auto">
            <a:xfrm rot="10800000">
              <a:off x="7497249" y="45900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2" name="Freeform 51">
              <a:extLst>
                <a:ext uri="{FF2B5EF4-FFF2-40B4-BE49-F238E27FC236}">
                  <a16:creationId xmlns:a16="http://schemas.microsoft.com/office/drawing/2014/main" id="{D35E7854-C10D-412F-971D-938DA6B8900A}"/>
                </a:ext>
              </a:extLst>
            </p:cNvPr>
            <p:cNvSpPr>
              <a:spLocks/>
            </p:cNvSpPr>
            <p:nvPr/>
          </p:nvSpPr>
          <p:spPr bwMode="auto">
            <a:xfrm rot="10800000">
              <a:off x="7175947" y="459001"/>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3" name="Freeform 52">
              <a:extLst>
                <a:ext uri="{FF2B5EF4-FFF2-40B4-BE49-F238E27FC236}">
                  <a16:creationId xmlns:a16="http://schemas.microsoft.com/office/drawing/2014/main" id="{C13E5F23-57E2-48F1-AA37-1F38B5D7C3E8}"/>
                </a:ext>
              </a:extLst>
            </p:cNvPr>
            <p:cNvSpPr>
              <a:spLocks/>
            </p:cNvSpPr>
            <p:nvPr/>
          </p:nvSpPr>
          <p:spPr bwMode="auto">
            <a:xfrm rot="10800000">
              <a:off x="6851697" y="45900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4" name="Freeform 53">
              <a:extLst>
                <a:ext uri="{FF2B5EF4-FFF2-40B4-BE49-F238E27FC236}">
                  <a16:creationId xmlns:a16="http://schemas.microsoft.com/office/drawing/2014/main" id="{2AB636C5-2D80-4A0B-A3FC-C3BC2CF4ACF4}"/>
                </a:ext>
              </a:extLst>
            </p:cNvPr>
            <p:cNvSpPr>
              <a:spLocks/>
            </p:cNvSpPr>
            <p:nvPr/>
          </p:nvSpPr>
          <p:spPr bwMode="auto">
            <a:xfrm rot="10800000">
              <a:off x="6529411" y="45900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5" name="Freeform 54">
              <a:extLst>
                <a:ext uri="{FF2B5EF4-FFF2-40B4-BE49-F238E27FC236}">
                  <a16:creationId xmlns:a16="http://schemas.microsoft.com/office/drawing/2014/main" id="{BF37314E-36D5-450E-878F-1863449845BE}"/>
                </a:ext>
              </a:extLst>
            </p:cNvPr>
            <p:cNvSpPr>
              <a:spLocks/>
            </p:cNvSpPr>
            <p:nvPr/>
          </p:nvSpPr>
          <p:spPr bwMode="auto">
            <a:xfrm rot="10800000">
              <a:off x="6207126" y="459001"/>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6" name="Freeform 55">
              <a:extLst>
                <a:ext uri="{FF2B5EF4-FFF2-40B4-BE49-F238E27FC236}">
                  <a16:creationId xmlns:a16="http://schemas.microsoft.com/office/drawing/2014/main" id="{EF06B62E-D7BA-4F23-BE43-917A7DC7248B}"/>
                </a:ext>
              </a:extLst>
            </p:cNvPr>
            <p:cNvSpPr>
              <a:spLocks/>
            </p:cNvSpPr>
            <p:nvPr/>
          </p:nvSpPr>
          <p:spPr bwMode="auto">
            <a:xfrm rot="10800000">
              <a:off x="5883859" y="459001"/>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7" name="Freeform 56">
              <a:extLst>
                <a:ext uri="{FF2B5EF4-FFF2-40B4-BE49-F238E27FC236}">
                  <a16:creationId xmlns:a16="http://schemas.microsoft.com/office/drawing/2014/main" id="{1E6389DB-E627-413E-B652-49B693F83E60}"/>
                </a:ext>
              </a:extLst>
            </p:cNvPr>
            <p:cNvSpPr>
              <a:spLocks/>
            </p:cNvSpPr>
            <p:nvPr/>
          </p:nvSpPr>
          <p:spPr bwMode="auto">
            <a:xfrm rot="10800000">
              <a:off x="5561573" y="459001"/>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8" name="Freeform 15">
              <a:extLst>
                <a:ext uri="{FF2B5EF4-FFF2-40B4-BE49-F238E27FC236}">
                  <a16:creationId xmlns:a16="http://schemas.microsoft.com/office/drawing/2014/main" id="{2E4AD892-7A95-460A-BA22-1123D3BBD373}"/>
                </a:ext>
              </a:extLst>
            </p:cNvPr>
            <p:cNvSpPr>
              <a:spLocks/>
            </p:cNvSpPr>
            <p:nvPr/>
          </p:nvSpPr>
          <p:spPr bwMode="auto">
            <a:xfrm rot="10800000">
              <a:off x="10396696" y="789147"/>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9" name="Freeform 16">
              <a:extLst>
                <a:ext uri="{FF2B5EF4-FFF2-40B4-BE49-F238E27FC236}">
                  <a16:creationId xmlns:a16="http://schemas.microsoft.com/office/drawing/2014/main" id="{20FC8FB8-D842-4B24-8C82-E55108DC521C}"/>
                </a:ext>
              </a:extLst>
            </p:cNvPr>
            <p:cNvSpPr>
              <a:spLocks/>
            </p:cNvSpPr>
            <p:nvPr/>
          </p:nvSpPr>
          <p:spPr bwMode="auto">
            <a:xfrm rot="10800000">
              <a:off x="10074410" y="78914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0" name="Freeform 17">
              <a:extLst>
                <a:ext uri="{FF2B5EF4-FFF2-40B4-BE49-F238E27FC236}">
                  <a16:creationId xmlns:a16="http://schemas.microsoft.com/office/drawing/2014/main" id="{4D15B01B-F703-47A8-B8A5-6BCC63F43E7C}"/>
                </a:ext>
              </a:extLst>
            </p:cNvPr>
            <p:cNvSpPr>
              <a:spLocks/>
            </p:cNvSpPr>
            <p:nvPr/>
          </p:nvSpPr>
          <p:spPr bwMode="auto">
            <a:xfrm rot="10800000">
              <a:off x="9753108" y="789147"/>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1" name="Freeform 18">
              <a:extLst>
                <a:ext uri="{FF2B5EF4-FFF2-40B4-BE49-F238E27FC236}">
                  <a16:creationId xmlns:a16="http://schemas.microsoft.com/office/drawing/2014/main" id="{31998D27-37C3-4034-8B61-0C59971DFD8C}"/>
                </a:ext>
              </a:extLst>
            </p:cNvPr>
            <p:cNvSpPr>
              <a:spLocks/>
            </p:cNvSpPr>
            <p:nvPr/>
          </p:nvSpPr>
          <p:spPr bwMode="auto">
            <a:xfrm rot="10800000">
              <a:off x="9428858" y="789147"/>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2" name="Freeform 19">
              <a:extLst>
                <a:ext uri="{FF2B5EF4-FFF2-40B4-BE49-F238E27FC236}">
                  <a16:creationId xmlns:a16="http://schemas.microsoft.com/office/drawing/2014/main" id="{0AA76F6D-6DFA-48FF-B298-AC4EF8B7632D}"/>
                </a:ext>
              </a:extLst>
            </p:cNvPr>
            <p:cNvSpPr>
              <a:spLocks/>
            </p:cNvSpPr>
            <p:nvPr/>
          </p:nvSpPr>
          <p:spPr bwMode="auto">
            <a:xfrm rot="10800000">
              <a:off x="9106572" y="78914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3" name="Freeform 20">
              <a:extLst>
                <a:ext uri="{FF2B5EF4-FFF2-40B4-BE49-F238E27FC236}">
                  <a16:creationId xmlns:a16="http://schemas.microsoft.com/office/drawing/2014/main" id="{B1770CF8-6028-4DFC-A7F0-54DC076FFBD4}"/>
                </a:ext>
              </a:extLst>
            </p:cNvPr>
            <p:cNvSpPr>
              <a:spLocks/>
            </p:cNvSpPr>
            <p:nvPr/>
          </p:nvSpPr>
          <p:spPr bwMode="auto">
            <a:xfrm rot="10800000">
              <a:off x="8784287" y="789147"/>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4" name="Freeform 21">
              <a:extLst>
                <a:ext uri="{FF2B5EF4-FFF2-40B4-BE49-F238E27FC236}">
                  <a16:creationId xmlns:a16="http://schemas.microsoft.com/office/drawing/2014/main" id="{DFDD4537-B69E-406C-9AC7-8AF146332C61}"/>
                </a:ext>
              </a:extLst>
            </p:cNvPr>
            <p:cNvSpPr>
              <a:spLocks/>
            </p:cNvSpPr>
            <p:nvPr/>
          </p:nvSpPr>
          <p:spPr bwMode="auto">
            <a:xfrm rot="10800000">
              <a:off x="8461020" y="789147"/>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5" name="Freeform 22">
              <a:extLst>
                <a:ext uri="{FF2B5EF4-FFF2-40B4-BE49-F238E27FC236}">
                  <a16:creationId xmlns:a16="http://schemas.microsoft.com/office/drawing/2014/main" id="{AB7234DF-58D0-491E-85A9-3E5ADD33CBAF}"/>
                </a:ext>
              </a:extLst>
            </p:cNvPr>
            <p:cNvSpPr>
              <a:spLocks/>
            </p:cNvSpPr>
            <p:nvPr/>
          </p:nvSpPr>
          <p:spPr bwMode="auto">
            <a:xfrm rot="10800000">
              <a:off x="8138734" y="789147"/>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6" name="Freeform 32">
              <a:extLst>
                <a:ext uri="{FF2B5EF4-FFF2-40B4-BE49-F238E27FC236}">
                  <a16:creationId xmlns:a16="http://schemas.microsoft.com/office/drawing/2014/main" id="{74006CF9-CF91-4CF7-BA0D-95FE5326083C}"/>
                </a:ext>
              </a:extLst>
            </p:cNvPr>
            <p:cNvSpPr>
              <a:spLocks/>
            </p:cNvSpPr>
            <p:nvPr/>
          </p:nvSpPr>
          <p:spPr bwMode="auto">
            <a:xfrm rot="10800000">
              <a:off x="10396696" y="12787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7" name="Freeform 33">
              <a:extLst>
                <a:ext uri="{FF2B5EF4-FFF2-40B4-BE49-F238E27FC236}">
                  <a16:creationId xmlns:a16="http://schemas.microsoft.com/office/drawing/2014/main" id="{8DDF7849-043A-4003-A749-84730BA08FB1}"/>
                </a:ext>
              </a:extLst>
            </p:cNvPr>
            <p:cNvSpPr>
              <a:spLocks/>
            </p:cNvSpPr>
            <p:nvPr/>
          </p:nvSpPr>
          <p:spPr bwMode="auto">
            <a:xfrm rot="10800000">
              <a:off x="10074410" y="12787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8" name="Freeform 34">
              <a:extLst>
                <a:ext uri="{FF2B5EF4-FFF2-40B4-BE49-F238E27FC236}">
                  <a16:creationId xmlns:a16="http://schemas.microsoft.com/office/drawing/2014/main" id="{A09DAC09-F4B3-4EE4-A341-95EAA3AF33E5}"/>
                </a:ext>
              </a:extLst>
            </p:cNvPr>
            <p:cNvSpPr>
              <a:spLocks/>
            </p:cNvSpPr>
            <p:nvPr/>
          </p:nvSpPr>
          <p:spPr bwMode="auto">
            <a:xfrm rot="10800000">
              <a:off x="9753108" y="127872"/>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9" name="Freeform 35">
              <a:extLst>
                <a:ext uri="{FF2B5EF4-FFF2-40B4-BE49-F238E27FC236}">
                  <a16:creationId xmlns:a16="http://schemas.microsoft.com/office/drawing/2014/main" id="{545DE568-7E64-4C2E-824C-D7E0BAC15327}"/>
                </a:ext>
              </a:extLst>
            </p:cNvPr>
            <p:cNvSpPr>
              <a:spLocks/>
            </p:cNvSpPr>
            <p:nvPr/>
          </p:nvSpPr>
          <p:spPr bwMode="auto">
            <a:xfrm rot="10800000">
              <a:off x="9428858" y="12787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0" name="Freeform 36">
              <a:extLst>
                <a:ext uri="{FF2B5EF4-FFF2-40B4-BE49-F238E27FC236}">
                  <a16:creationId xmlns:a16="http://schemas.microsoft.com/office/drawing/2014/main" id="{3925E2F9-28DF-4561-B2E0-CF2D1F17203E}"/>
                </a:ext>
              </a:extLst>
            </p:cNvPr>
            <p:cNvSpPr>
              <a:spLocks/>
            </p:cNvSpPr>
            <p:nvPr/>
          </p:nvSpPr>
          <p:spPr bwMode="auto">
            <a:xfrm rot="10800000">
              <a:off x="9106572" y="12787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1" name="Freeform 37">
              <a:extLst>
                <a:ext uri="{FF2B5EF4-FFF2-40B4-BE49-F238E27FC236}">
                  <a16:creationId xmlns:a16="http://schemas.microsoft.com/office/drawing/2014/main" id="{8D44CF1A-3787-4906-B3B8-5D7CC5391BD4}"/>
                </a:ext>
              </a:extLst>
            </p:cNvPr>
            <p:cNvSpPr>
              <a:spLocks/>
            </p:cNvSpPr>
            <p:nvPr/>
          </p:nvSpPr>
          <p:spPr bwMode="auto">
            <a:xfrm rot="10800000">
              <a:off x="8784287" y="127872"/>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2" name="Freeform 38">
              <a:extLst>
                <a:ext uri="{FF2B5EF4-FFF2-40B4-BE49-F238E27FC236}">
                  <a16:creationId xmlns:a16="http://schemas.microsoft.com/office/drawing/2014/main" id="{666F957C-CD73-43EF-A007-AF73C0BE75A7}"/>
                </a:ext>
              </a:extLst>
            </p:cNvPr>
            <p:cNvSpPr>
              <a:spLocks/>
            </p:cNvSpPr>
            <p:nvPr/>
          </p:nvSpPr>
          <p:spPr bwMode="auto">
            <a:xfrm rot="10800000">
              <a:off x="8461020" y="127872"/>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3" name="Freeform 39">
              <a:extLst>
                <a:ext uri="{FF2B5EF4-FFF2-40B4-BE49-F238E27FC236}">
                  <a16:creationId xmlns:a16="http://schemas.microsoft.com/office/drawing/2014/main" id="{A6A68F66-07F6-41B1-8A95-F17AA3F2A181}"/>
                </a:ext>
              </a:extLst>
            </p:cNvPr>
            <p:cNvSpPr>
              <a:spLocks/>
            </p:cNvSpPr>
            <p:nvPr/>
          </p:nvSpPr>
          <p:spPr bwMode="auto">
            <a:xfrm rot="10800000">
              <a:off x="8138734" y="127872"/>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4" name="Freeform 49">
              <a:extLst>
                <a:ext uri="{FF2B5EF4-FFF2-40B4-BE49-F238E27FC236}">
                  <a16:creationId xmlns:a16="http://schemas.microsoft.com/office/drawing/2014/main" id="{BBD83062-EA7E-4D8B-A909-E70C664B6044}"/>
                </a:ext>
              </a:extLst>
            </p:cNvPr>
            <p:cNvSpPr>
              <a:spLocks/>
            </p:cNvSpPr>
            <p:nvPr/>
          </p:nvSpPr>
          <p:spPr bwMode="auto">
            <a:xfrm rot="10800000">
              <a:off x="10396696" y="45900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5" name="Freeform 50">
              <a:extLst>
                <a:ext uri="{FF2B5EF4-FFF2-40B4-BE49-F238E27FC236}">
                  <a16:creationId xmlns:a16="http://schemas.microsoft.com/office/drawing/2014/main" id="{1C2BE9B6-9458-459C-A44E-A4FA381696D5}"/>
                </a:ext>
              </a:extLst>
            </p:cNvPr>
            <p:cNvSpPr>
              <a:spLocks/>
            </p:cNvSpPr>
            <p:nvPr/>
          </p:nvSpPr>
          <p:spPr bwMode="auto">
            <a:xfrm rot="10800000">
              <a:off x="10074410" y="45900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6" name="Freeform 51">
              <a:extLst>
                <a:ext uri="{FF2B5EF4-FFF2-40B4-BE49-F238E27FC236}">
                  <a16:creationId xmlns:a16="http://schemas.microsoft.com/office/drawing/2014/main" id="{D41827A1-5103-4EF7-AA01-326775A8A639}"/>
                </a:ext>
              </a:extLst>
            </p:cNvPr>
            <p:cNvSpPr>
              <a:spLocks/>
            </p:cNvSpPr>
            <p:nvPr/>
          </p:nvSpPr>
          <p:spPr bwMode="auto">
            <a:xfrm rot="10800000">
              <a:off x="9753108" y="459001"/>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7" name="Freeform 52">
              <a:extLst>
                <a:ext uri="{FF2B5EF4-FFF2-40B4-BE49-F238E27FC236}">
                  <a16:creationId xmlns:a16="http://schemas.microsoft.com/office/drawing/2014/main" id="{EFC1BF7C-AD78-4A87-B262-EAA8627C29A1}"/>
                </a:ext>
              </a:extLst>
            </p:cNvPr>
            <p:cNvSpPr>
              <a:spLocks/>
            </p:cNvSpPr>
            <p:nvPr/>
          </p:nvSpPr>
          <p:spPr bwMode="auto">
            <a:xfrm rot="10800000">
              <a:off x="9428858" y="45900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8" name="Freeform 53">
              <a:extLst>
                <a:ext uri="{FF2B5EF4-FFF2-40B4-BE49-F238E27FC236}">
                  <a16:creationId xmlns:a16="http://schemas.microsoft.com/office/drawing/2014/main" id="{38D95CED-FA83-4591-B881-6310B806CFAE}"/>
                </a:ext>
              </a:extLst>
            </p:cNvPr>
            <p:cNvSpPr>
              <a:spLocks/>
            </p:cNvSpPr>
            <p:nvPr/>
          </p:nvSpPr>
          <p:spPr bwMode="auto">
            <a:xfrm rot="10800000">
              <a:off x="9106572" y="45900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9" name="Freeform 54">
              <a:extLst>
                <a:ext uri="{FF2B5EF4-FFF2-40B4-BE49-F238E27FC236}">
                  <a16:creationId xmlns:a16="http://schemas.microsoft.com/office/drawing/2014/main" id="{B7A16E09-194F-42E9-83C3-D215282A1C4B}"/>
                </a:ext>
              </a:extLst>
            </p:cNvPr>
            <p:cNvSpPr>
              <a:spLocks/>
            </p:cNvSpPr>
            <p:nvPr/>
          </p:nvSpPr>
          <p:spPr bwMode="auto">
            <a:xfrm rot="10800000">
              <a:off x="8784287" y="459001"/>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0" name="Freeform 55">
              <a:extLst>
                <a:ext uri="{FF2B5EF4-FFF2-40B4-BE49-F238E27FC236}">
                  <a16:creationId xmlns:a16="http://schemas.microsoft.com/office/drawing/2014/main" id="{8F74CDF4-6F73-440D-9FE2-B1A36EEEB7A4}"/>
                </a:ext>
              </a:extLst>
            </p:cNvPr>
            <p:cNvSpPr>
              <a:spLocks/>
            </p:cNvSpPr>
            <p:nvPr/>
          </p:nvSpPr>
          <p:spPr bwMode="auto">
            <a:xfrm rot="10800000">
              <a:off x="8461020" y="459001"/>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1" name="Freeform 56">
              <a:extLst>
                <a:ext uri="{FF2B5EF4-FFF2-40B4-BE49-F238E27FC236}">
                  <a16:creationId xmlns:a16="http://schemas.microsoft.com/office/drawing/2014/main" id="{5A9FBBFF-C52D-4932-A589-73B3C48509C8}"/>
                </a:ext>
              </a:extLst>
            </p:cNvPr>
            <p:cNvSpPr>
              <a:spLocks/>
            </p:cNvSpPr>
            <p:nvPr/>
          </p:nvSpPr>
          <p:spPr bwMode="auto">
            <a:xfrm rot="10800000">
              <a:off x="8138734" y="459001"/>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2" name="Freeform 15">
              <a:extLst>
                <a:ext uri="{FF2B5EF4-FFF2-40B4-BE49-F238E27FC236}">
                  <a16:creationId xmlns:a16="http://schemas.microsoft.com/office/drawing/2014/main" id="{CFC2B86E-0672-42B4-A2A7-12D7DF9431B6}"/>
                </a:ext>
              </a:extLst>
            </p:cNvPr>
            <p:cNvSpPr>
              <a:spLocks/>
            </p:cNvSpPr>
            <p:nvPr/>
          </p:nvSpPr>
          <p:spPr bwMode="auto">
            <a:xfrm rot="10800000">
              <a:off x="12654355" y="789147"/>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3" name="Freeform 16">
              <a:extLst>
                <a:ext uri="{FF2B5EF4-FFF2-40B4-BE49-F238E27FC236}">
                  <a16:creationId xmlns:a16="http://schemas.microsoft.com/office/drawing/2014/main" id="{016354EC-5211-4307-A036-829ACA27E54D}"/>
                </a:ext>
              </a:extLst>
            </p:cNvPr>
            <p:cNvSpPr>
              <a:spLocks/>
            </p:cNvSpPr>
            <p:nvPr/>
          </p:nvSpPr>
          <p:spPr bwMode="auto">
            <a:xfrm rot="10800000">
              <a:off x="12332069" y="78914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4" name="Freeform 17">
              <a:extLst>
                <a:ext uri="{FF2B5EF4-FFF2-40B4-BE49-F238E27FC236}">
                  <a16:creationId xmlns:a16="http://schemas.microsoft.com/office/drawing/2014/main" id="{F2AD46BB-B0BF-4322-AA68-E5C965D5B9EE}"/>
                </a:ext>
              </a:extLst>
            </p:cNvPr>
            <p:cNvSpPr>
              <a:spLocks/>
            </p:cNvSpPr>
            <p:nvPr/>
          </p:nvSpPr>
          <p:spPr bwMode="auto">
            <a:xfrm rot="10800000">
              <a:off x="12010767" y="789147"/>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5" name="Freeform 18">
              <a:extLst>
                <a:ext uri="{FF2B5EF4-FFF2-40B4-BE49-F238E27FC236}">
                  <a16:creationId xmlns:a16="http://schemas.microsoft.com/office/drawing/2014/main" id="{D4A8AEC2-DA5A-45C5-93B1-D9150261B328}"/>
                </a:ext>
              </a:extLst>
            </p:cNvPr>
            <p:cNvSpPr>
              <a:spLocks/>
            </p:cNvSpPr>
            <p:nvPr/>
          </p:nvSpPr>
          <p:spPr bwMode="auto">
            <a:xfrm rot="10800000">
              <a:off x="11686517" y="789147"/>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6" name="Freeform 19">
              <a:extLst>
                <a:ext uri="{FF2B5EF4-FFF2-40B4-BE49-F238E27FC236}">
                  <a16:creationId xmlns:a16="http://schemas.microsoft.com/office/drawing/2014/main" id="{4CAF054D-F868-46BA-8747-C0F8954F505B}"/>
                </a:ext>
              </a:extLst>
            </p:cNvPr>
            <p:cNvSpPr>
              <a:spLocks/>
            </p:cNvSpPr>
            <p:nvPr/>
          </p:nvSpPr>
          <p:spPr bwMode="auto">
            <a:xfrm rot="10800000">
              <a:off x="11364231" y="78914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7" name="Freeform 20">
              <a:extLst>
                <a:ext uri="{FF2B5EF4-FFF2-40B4-BE49-F238E27FC236}">
                  <a16:creationId xmlns:a16="http://schemas.microsoft.com/office/drawing/2014/main" id="{044E9CC0-1CDC-4144-A258-C8EF4AA7575C}"/>
                </a:ext>
              </a:extLst>
            </p:cNvPr>
            <p:cNvSpPr>
              <a:spLocks/>
            </p:cNvSpPr>
            <p:nvPr/>
          </p:nvSpPr>
          <p:spPr bwMode="auto">
            <a:xfrm rot="10800000">
              <a:off x="11041946" y="789147"/>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8" name="Freeform 21">
              <a:extLst>
                <a:ext uri="{FF2B5EF4-FFF2-40B4-BE49-F238E27FC236}">
                  <a16:creationId xmlns:a16="http://schemas.microsoft.com/office/drawing/2014/main" id="{8AC2763C-3FE9-4B7F-8441-A6DC7C92BAB4}"/>
                </a:ext>
              </a:extLst>
            </p:cNvPr>
            <p:cNvSpPr>
              <a:spLocks/>
            </p:cNvSpPr>
            <p:nvPr/>
          </p:nvSpPr>
          <p:spPr bwMode="auto">
            <a:xfrm rot="10800000">
              <a:off x="10718679" y="789147"/>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9" name="Freeform 32">
              <a:extLst>
                <a:ext uri="{FF2B5EF4-FFF2-40B4-BE49-F238E27FC236}">
                  <a16:creationId xmlns:a16="http://schemas.microsoft.com/office/drawing/2014/main" id="{3B11722C-5B7C-49CD-958E-89EA5922410D}"/>
                </a:ext>
              </a:extLst>
            </p:cNvPr>
            <p:cNvSpPr>
              <a:spLocks/>
            </p:cNvSpPr>
            <p:nvPr/>
          </p:nvSpPr>
          <p:spPr bwMode="auto">
            <a:xfrm rot="10800000">
              <a:off x="12654355" y="12787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0" name="Freeform 33">
              <a:extLst>
                <a:ext uri="{FF2B5EF4-FFF2-40B4-BE49-F238E27FC236}">
                  <a16:creationId xmlns:a16="http://schemas.microsoft.com/office/drawing/2014/main" id="{ED96E8FD-ECCF-42DB-B3D8-4BB8C3BCEB9F}"/>
                </a:ext>
              </a:extLst>
            </p:cNvPr>
            <p:cNvSpPr>
              <a:spLocks/>
            </p:cNvSpPr>
            <p:nvPr/>
          </p:nvSpPr>
          <p:spPr bwMode="auto">
            <a:xfrm rot="10800000">
              <a:off x="12332069" y="12787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1" name="Freeform 34">
              <a:extLst>
                <a:ext uri="{FF2B5EF4-FFF2-40B4-BE49-F238E27FC236}">
                  <a16:creationId xmlns:a16="http://schemas.microsoft.com/office/drawing/2014/main" id="{33E4970D-F629-4635-818F-CC319D9F158A}"/>
                </a:ext>
              </a:extLst>
            </p:cNvPr>
            <p:cNvSpPr>
              <a:spLocks/>
            </p:cNvSpPr>
            <p:nvPr/>
          </p:nvSpPr>
          <p:spPr bwMode="auto">
            <a:xfrm rot="10800000">
              <a:off x="12010767" y="127872"/>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2" name="Freeform 35">
              <a:extLst>
                <a:ext uri="{FF2B5EF4-FFF2-40B4-BE49-F238E27FC236}">
                  <a16:creationId xmlns:a16="http://schemas.microsoft.com/office/drawing/2014/main" id="{3A2D5BFA-3FE6-4184-8C12-EF77540222AB}"/>
                </a:ext>
              </a:extLst>
            </p:cNvPr>
            <p:cNvSpPr>
              <a:spLocks/>
            </p:cNvSpPr>
            <p:nvPr/>
          </p:nvSpPr>
          <p:spPr bwMode="auto">
            <a:xfrm rot="10800000">
              <a:off x="11686517" y="12787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3" name="Freeform 36">
              <a:extLst>
                <a:ext uri="{FF2B5EF4-FFF2-40B4-BE49-F238E27FC236}">
                  <a16:creationId xmlns:a16="http://schemas.microsoft.com/office/drawing/2014/main" id="{51474BE5-66CA-4380-9F04-A041D923239E}"/>
                </a:ext>
              </a:extLst>
            </p:cNvPr>
            <p:cNvSpPr>
              <a:spLocks/>
            </p:cNvSpPr>
            <p:nvPr/>
          </p:nvSpPr>
          <p:spPr bwMode="auto">
            <a:xfrm rot="10800000">
              <a:off x="11364231" y="12787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4" name="Freeform 37">
              <a:extLst>
                <a:ext uri="{FF2B5EF4-FFF2-40B4-BE49-F238E27FC236}">
                  <a16:creationId xmlns:a16="http://schemas.microsoft.com/office/drawing/2014/main" id="{74504647-3C19-4D49-A64A-236B9A2E6CBC}"/>
                </a:ext>
              </a:extLst>
            </p:cNvPr>
            <p:cNvSpPr>
              <a:spLocks/>
            </p:cNvSpPr>
            <p:nvPr/>
          </p:nvSpPr>
          <p:spPr bwMode="auto">
            <a:xfrm rot="10800000">
              <a:off x="11041946" y="127872"/>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5" name="Freeform 38">
              <a:extLst>
                <a:ext uri="{FF2B5EF4-FFF2-40B4-BE49-F238E27FC236}">
                  <a16:creationId xmlns:a16="http://schemas.microsoft.com/office/drawing/2014/main" id="{EF7811DD-EA7F-47E0-8BBE-D77FAA2EFA3B}"/>
                </a:ext>
              </a:extLst>
            </p:cNvPr>
            <p:cNvSpPr>
              <a:spLocks/>
            </p:cNvSpPr>
            <p:nvPr/>
          </p:nvSpPr>
          <p:spPr bwMode="auto">
            <a:xfrm rot="10800000">
              <a:off x="10718679" y="127872"/>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6" name="Freeform 49">
              <a:extLst>
                <a:ext uri="{FF2B5EF4-FFF2-40B4-BE49-F238E27FC236}">
                  <a16:creationId xmlns:a16="http://schemas.microsoft.com/office/drawing/2014/main" id="{FC1EB129-E49E-4D35-9C50-D493C0847315}"/>
                </a:ext>
              </a:extLst>
            </p:cNvPr>
            <p:cNvSpPr>
              <a:spLocks/>
            </p:cNvSpPr>
            <p:nvPr/>
          </p:nvSpPr>
          <p:spPr bwMode="auto">
            <a:xfrm rot="10800000">
              <a:off x="12654355" y="45900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7" name="Freeform 50">
              <a:extLst>
                <a:ext uri="{FF2B5EF4-FFF2-40B4-BE49-F238E27FC236}">
                  <a16:creationId xmlns:a16="http://schemas.microsoft.com/office/drawing/2014/main" id="{BD8747BE-9E1B-4B1F-8CAC-F9799182F2CE}"/>
                </a:ext>
              </a:extLst>
            </p:cNvPr>
            <p:cNvSpPr>
              <a:spLocks/>
            </p:cNvSpPr>
            <p:nvPr/>
          </p:nvSpPr>
          <p:spPr bwMode="auto">
            <a:xfrm rot="10800000">
              <a:off x="12332069" y="45900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8" name="Freeform 51">
              <a:extLst>
                <a:ext uri="{FF2B5EF4-FFF2-40B4-BE49-F238E27FC236}">
                  <a16:creationId xmlns:a16="http://schemas.microsoft.com/office/drawing/2014/main" id="{3B508C9C-6BA5-4AC7-9667-72C04EE011EF}"/>
                </a:ext>
              </a:extLst>
            </p:cNvPr>
            <p:cNvSpPr>
              <a:spLocks/>
            </p:cNvSpPr>
            <p:nvPr/>
          </p:nvSpPr>
          <p:spPr bwMode="auto">
            <a:xfrm rot="10800000">
              <a:off x="12010767" y="459001"/>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9" name="Freeform 52">
              <a:extLst>
                <a:ext uri="{FF2B5EF4-FFF2-40B4-BE49-F238E27FC236}">
                  <a16:creationId xmlns:a16="http://schemas.microsoft.com/office/drawing/2014/main" id="{9EF5B1B6-011D-4523-B1FE-1C69800C833C}"/>
                </a:ext>
              </a:extLst>
            </p:cNvPr>
            <p:cNvSpPr>
              <a:spLocks/>
            </p:cNvSpPr>
            <p:nvPr/>
          </p:nvSpPr>
          <p:spPr bwMode="auto">
            <a:xfrm rot="10800000">
              <a:off x="11686517" y="45900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00" name="Freeform 53">
              <a:extLst>
                <a:ext uri="{FF2B5EF4-FFF2-40B4-BE49-F238E27FC236}">
                  <a16:creationId xmlns:a16="http://schemas.microsoft.com/office/drawing/2014/main" id="{8F3AF6DA-0135-4A2C-A17B-BC5963DAE40B}"/>
                </a:ext>
              </a:extLst>
            </p:cNvPr>
            <p:cNvSpPr>
              <a:spLocks/>
            </p:cNvSpPr>
            <p:nvPr/>
          </p:nvSpPr>
          <p:spPr bwMode="auto">
            <a:xfrm rot="10800000">
              <a:off x="11364231" y="45900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01" name="Freeform 54">
              <a:extLst>
                <a:ext uri="{FF2B5EF4-FFF2-40B4-BE49-F238E27FC236}">
                  <a16:creationId xmlns:a16="http://schemas.microsoft.com/office/drawing/2014/main" id="{3F8D52BF-8912-4F9E-AA9E-9CC9502B51FB}"/>
                </a:ext>
              </a:extLst>
            </p:cNvPr>
            <p:cNvSpPr>
              <a:spLocks/>
            </p:cNvSpPr>
            <p:nvPr/>
          </p:nvSpPr>
          <p:spPr bwMode="auto">
            <a:xfrm rot="10800000">
              <a:off x="11041946" y="459001"/>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02" name="Freeform 55">
              <a:extLst>
                <a:ext uri="{FF2B5EF4-FFF2-40B4-BE49-F238E27FC236}">
                  <a16:creationId xmlns:a16="http://schemas.microsoft.com/office/drawing/2014/main" id="{3B346FCE-3F95-474F-A34A-3BC6CC65D219}"/>
                </a:ext>
              </a:extLst>
            </p:cNvPr>
            <p:cNvSpPr>
              <a:spLocks/>
            </p:cNvSpPr>
            <p:nvPr/>
          </p:nvSpPr>
          <p:spPr bwMode="auto">
            <a:xfrm rot="10800000">
              <a:off x="10718679" y="459001"/>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03" name="Freeform 56">
              <a:extLst>
                <a:ext uri="{FF2B5EF4-FFF2-40B4-BE49-F238E27FC236}">
                  <a16:creationId xmlns:a16="http://schemas.microsoft.com/office/drawing/2014/main" id="{4DB8C4B0-6E4C-4534-9C25-E5C23949086B}"/>
                </a:ext>
              </a:extLst>
            </p:cNvPr>
            <p:cNvSpPr>
              <a:spLocks/>
            </p:cNvSpPr>
            <p:nvPr/>
          </p:nvSpPr>
          <p:spPr bwMode="auto">
            <a:xfrm rot="10800000">
              <a:off x="10396393" y="459001"/>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04" name="Freeform 22">
              <a:extLst>
                <a:ext uri="{FF2B5EF4-FFF2-40B4-BE49-F238E27FC236}">
                  <a16:creationId xmlns:a16="http://schemas.microsoft.com/office/drawing/2014/main" id="{10C350CB-76D1-4401-A374-93484BAC56E5}"/>
                </a:ext>
              </a:extLst>
            </p:cNvPr>
            <p:cNvSpPr>
              <a:spLocks/>
            </p:cNvSpPr>
            <p:nvPr/>
          </p:nvSpPr>
          <p:spPr bwMode="auto">
            <a:xfrm rot="10800000">
              <a:off x="12973554" y="789147"/>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05" name="Freeform 39">
              <a:extLst>
                <a:ext uri="{FF2B5EF4-FFF2-40B4-BE49-F238E27FC236}">
                  <a16:creationId xmlns:a16="http://schemas.microsoft.com/office/drawing/2014/main" id="{FCB44C85-1ED6-456E-A073-0B1B7BB32E53}"/>
                </a:ext>
              </a:extLst>
            </p:cNvPr>
            <p:cNvSpPr>
              <a:spLocks/>
            </p:cNvSpPr>
            <p:nvPr/>
          </p:nvSpPr>
          <p:spPr bwMode="auto">
            <a:xfrm rot="10800000">
              <a:off x="12973554" y="127872"/>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06" name="Freeform 56">
              <a:extLst>
                <a:ext uri="{FF2B5EF4-FFF2-40B4-BE49-F238E27FC236}">
                  <a16:creationId xmlns:a16="http://schemas.microsoft.com/office/drawing/2014/main" id="{14AC0ACE-0217-4448-88CB-6E033600515C}"/>
                </a:ext>
              </a:extLst>
            </p:cNvPr>
            <p:cNvSpPr>
              <a:spLocks/>
            </p:cNvSpPr>
            <p:nvPr/>
          </p:nvSpPr>
          <p:spPr bwMode="auto">
            <a:xfrm rot="10800000">
              <a:off x="12973554" y="459001"/>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507" name="Group 506">
              <a:extLst>
                <a:ext uri="{FF2B5EF4-FFF2-40B4-BE49-F238E27FC236}">
                  <a16:creationId xmlns:a16="http://schemas.microsoft.com/office/drawing/2014/main" id="{BBF9F29A-40D3-473E-870C-ED5FDCF147A3}"/>
                </a:ext>
              </a:extLst>
            </p:cNvPr>
            <p:cNvGrpSpPr/>
            <p:nvPr/>
          </p:nvGrpSpPr>
          <p:grpSpPr>
            <a:xfrm>
              <a:off x="84399" y="1137023"/>
              <a:ext cx="12987413" cy="98258"/>
              <a:chOff x="84399" y="1137023"/>
              <a:chExt cx="12987413" cy="98258"/>
            </a:xfrm>
            <a:solidFill>
              <a:srgbClr val="FFFF00"/>
            </a:solidFill>
          </p:grpSpPr>
          <p:sp>
            <p:nvSpPr>
              <p:cNvPr id="508" name="Freeform 32">
                <a:extLst>
                  <a:ext uri="{FF2B5EF4-FFF2-40B4-BE49-F238E27FC236}">
                    <a16:creationId xmlns:a16="http://schemas.microsoft.com/office/drawing/2014/main" id="{3D606EFE-748F-4A0B-8E80-D7B3AEA2DE2A}"/>
                  </a:ext>
                </a:extLst>
              </p:cNvPr>
              <p:cNvSpPr>
                <a:spLocks/>
              </p:cNvSpPr>
              <p:nvPr/>
            </p:nvSpPr>
            <p:spPr bwMode="auto">
              <a:xfrm rot="10800000">
                <a:off x="2664646" y="113702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09" name="Freeform 33">
                <a:extLst>
                  <a:ext uri="{FF2B5EF4-FFF2-40B4-BE49-F238E27FC236}">
                    <a16:creationId xmlns:a16="http://schemas.microsoft.com/office/drawing/2014/main" id="{D74D0836-C777-4FF1-A471-9912725E811A}"/>
                  </a:ext>
                </a:extLst>
              </p:cNvPr>
              <p:cNvSpPr>
                <a:spLocks/>
              </p:cNvSpPr>
              <p:nvPr/>
            </p:nvSpPr>
            <p:spPr bwMode="auto">
              <a:xfrm rot="10800000">
                <a:off x="2342360" y="113702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10" name="Freeform 34">
                <a:extLst>
                  <a:ext uri="{FF2B5EF4-FFF2-40B4-BE49-F238E27FC236}">
                    <a16:creationId xmlns:a16="http://schemas.microsoft.com/office/drawing/2014/main" id="{60F9AC84-80E1-4CB4-B5F7-4A22789C42F3}"/>
                  </a:ext>
                </a:extLst>
              </p:cNvPr>
              <p:cNvSpPr>
                <a:spLocks/>
              </p:cNvSpPr>
              <p:nvPr/>
            </p:nvSpPr>
            <p:spPr bwMode="auto">
              <a:xfrm rot="10800000">
                <a:off x="2021058" y="113702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11" name="Freeform 35">
                <a:extLst>
                  <a:ext uri="{FF2B5EF4-FFF2-40B4-BE49-F238E27FC236}">
                    <a16:creationId xmlns:a16="http://schemas.microsoft.com/office/drawing/2014/main" id="{E3AD8948-BEF8-45D0-A3FE-F947E8BD109F}"/>
                  </a:ext>
                </a:extLst>
              </p:cNvPr>
              <p:cNvSpPr>
                <a:spLocks/>
              </p:cNvSpPr>
              <p:nvPr/>
            </p:nvSpPr>
            <p:spPr bwMode="auto">
              <a:xfrm rot="10800000">
                <a:off x="1696808" y="113702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12" name="Freeform 36">
                <a:extLst>
                  <a:ext uri="{FF2B5EF4-FFF2-40B4-BE49-F238E27FC236}">
                    <a16:creationId xmlns:a16="http://schemas.microsoft.com/office/drawing/2014/main" id="{6DC313A0-8245-4967-8977-3E1E80BFB774}"/>
                  </a:ext>
                </a:extLst>
              </p:cNvPr>
              <p:cNvSpPr>
                <a:spLocks/>
              </p:cNvSpPr>
              <p:nvPr/>
            </p:nvSpPr>
            <p:spPr bwMode="auto">
              <a:xfrm rot="10800000">
                <a:off x="1374522" y="113702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13" name="Freeform 37">
                <a:extLst>
                  <a:ext uri="{FF2B5EF4-FFF2-40B4-BE49-F238E27FC236}">
                    <a16:creationId xmlns:a16="http://schemas.microsoft.com/office/drawing/2014/main" id="{C4A9EAC4-FA3B-4AD5-ADD6-97D85853BDBF}"/>
                  </a:ext>
                </a:extLst>
              </p:cNvPr>
              <p:cNvSpPr>
                <a:spLocks/>
              </p:cNvSpPr>
              <p:nvPr/>
            </p:nvSpPr>
            <p:spPr bwMode="auto">
              <a:xfrm rot="10800000">
                <a:off x="1052237" y="113702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14" name="Freeform 38">
                <a:extLst>
                  <a:ext uri="{FF2B5EF4-FFF2-40B4-BE49-F238E27FC236}">
                    <a16:creationId xmlns:a16="http://schemas.microsoft.com/office/drawing/2014/main" id="{0F8E1FAF-822B-47FE-98E5-6EC78970F377}"/>
                  </a:ext>
                </a:extLst>
              </p:cNvPr>
              <p:cNvSpPr>
                <a:spLocks/>
              </p:cNvSpPr>
              <p:nvPr/>
            </p:nvSpPr>
            <p:spPr bwMode="auto">
              <a:xfrm rot="10800000">
                <a:off x="728970" y="113702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15" name="Freeform 39">
                <a:extLst>
                  <a:ext uri="{FF2B5EF4-FFF2-40B4-BE49-F238E27FC236}">
                    <a16:creationId xmlns:a16="http://schemas.microsoft.com/office/drawing/2014/main" id="{1F7CEE39-B0FB-42B8-88AD-80E409A0ECC3}"/>
                  </a:ext>
                </a:extLst>
              </p:cNvPr>
              <p:cNvSpPr>
                <a:spLocks/>
              </p:cNvSpPr>
              <p:nvPr/>
            </p:nvSpPr>
            <p:spPr bwMode="auto">
              <a:xfrm rot="10800000">
                <a:off x="406684" y="1137023"/>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16" name="Freeform 40">
                <a:extLst>
                  <a:ext uri="{FF2B5EF4-FFF2-40B4-BE49-F238E27FC236}">
                    <a16:creationId xmlns:a16="http://schemas.microsoft.com/office/drawing/2014/main" id="{1E98A7A2-3488-42D7-9066-6C66D5BF87AD}"/>
                  </a:ext>
                </a:extLst>
              </p:cNvPr>
              <p:cNvSpPr>
                <a:spLocks/>
              </p:cNvSpPr>
              <p:nvPr/>
            </p:nvSpPr>
            <p:spPr bwMode="auto">
              <a:xfrm rot="10800000">
                <a:off x="84399" y="1137023"/>
                <a:ext cx="96293" cy="98258"/>
              </a:xfrm>
              <a:custGeom>
                <a:avLst/>
                <a:gdLst>
                  <a:gd name="T0" fmla="*/ 0 w 98"/>
                  <a:gd name="T1" fmla="*/ 69 h 100"/>
                  <a:gd name="T2" fmla="*/ 29 w 98"/>
                  <a:gd name="T3" fmla="*/ 100 h 100"/>
                  <a:gd name="T4" fmla="*/ 98 w 98"/>
                  <a:gd name="T5" fmla="*/ 28 h 100"/>
                  <a:gd name="T6" fmla="*/ 69 w 98"/>
                  <a:gd name="T7" fmla="*/ 0 h 100"/>
                  <a:gd name="T8" fmla="*/ 0 w 98"/>
                  <a:gd name="T9" fmla="*/ 69 h 100"/>
                </a:gdLst>
                <a:ahLst/>
                <a:cxnLst>
                  <a:cxn ang="0">
                    <a:pos x="T0" y="T1"/>
                  </a:cxn>
                  <a:cxn ang="0">
                    <a:pos x="T2" y="T3"/>
                  </a:cxn>
                  <a:cxn ang="0">
                    <a:pos x="T4" y="T5"/>
                  </a:cxn>
                  <a:cxn ang="0">
                    <a:pos x="T6" y="T7"/>
                  </a:cxn>
                  <a:cxn ang="0">
                    <a:pos x="T8" y="T9"/>
                  </a:cxn>
                </a:cxnLst>
                <a:rect l="0" t="0" r="r" b="b"/>
                <a:pathLst>
                  <a:path w="98" h="100">
                    <a:moveTo>
                      <a:pt x="0" y="69"/>
                    </a:moveTo>
                    <a:lnTo>
                      <a:pt x="29" y="100"/>
                    </a:lnTo>
                    <a:lnTo>
                      <a:pt x="98" y="28"/>
                    </a:lnTo>
                    <a:lnTo>
                      <a:pt x="69"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17" name="Freeform 32">
                <a:extLst>
                  <a:ext uri="{FF2B5EF4-FFF2-40B4-BE49-F238E27FC236}">
                    <a16:creationId xmlns:a16="http://schemas.microsoft.com/office/drawing/2014/main" id="{38E02F18-ACE1-4986-B4DB-945FDF3E9111}"/>
                  </a:ext>
                </a:extLst>
              </p:cNvPr>
              <p:cNvSpPr>
                <a:spLocks/>
              </p:cNvSpPr>
              <p:nvPr/>
            </p:nvSpPr>
            <p:spPr bwMode="auto">
              <a:xfrm rot="10800000">
                <a:off x="5241807" y="113702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18" name="Freeform 33">
                <a:extLst>
                  <a:ext uri="{FF2B5EF4-FFF2-40B4-BE49-F238E27FC236}">
                    <a16:creationId xmlns:a16="http://schemas.microsoft.com/office/drawing/2014/main" id="{708FD9CA-3C87-4963-A8DD-7F0BE536F6B7}"/>
                  </a:ext>
                </a:extLst>
              </p:cNvPr>
              <p:cNvSpPr>
                <a:spLocks/>
              </p:cNvSpPr>
              <p:nvPr/>
            </p:nvSpPr>
            <p:spPr bwMode="auto">
              <a:xfrm rot="10800000">
                <a:off x="4919521" y="113702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19" name="Freeform 34">
                <a:extLst>
                  <a:ext uri="{FF2B5EF4-FFF2-40B4-BE49-F238E27FC236}">
                    <a16:creationId xmlns:a16="http://schemas.microsoft.com/office/drawing/2014/main" id="{5F18311A-2768-4EFA-9231-91CCCF74FDB6}"/>
                  </a:ext>
                </a:extLst>
              </p:cNvPr>
              <p:cNvSpPr>
                <a:spLocks/>
              </p:cNvSpPr>
              <p:nvPr/>
            </p:nvSpPr>
            <p:spPr bwMode="auto">
              <a:xfrm rot="10800000">
                <a:off x="4598219" y="113702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20" name="Freeform 35">
                <a:extLst>
                  <a:ext uri="{FF2B5EF4-FFF2-40B4-BE49-F238E27FC236}">
                    <a16:creationId xmlns:a16="http://schemas.microsoft.com/office/drawing/2014/main" id="{99EF0722-240B-4A2A-9DFC-A40D0FD562A4}"/>
                  </a:ext>
                </a:extLst>
              </p:cNvPr>
              <p:cNvSpPr>
                <a:spLocks/>
              </p:cNvSpPr>
              <p:nvPr/>
            </p:nvSpPr>
            <p:spPr bwMode="auto">
              <a:xfrm rot="10800000">
                <a:off x="4273969" y="113702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21" name="Freeform 36">
                <a:extLst>
                  <a:ext uri="{FF2B5EF4-FFF2-40B4-BE49-F238E27FC236}">
                    <a16:creationId xmlns:a16="http://schemas.microsoft.com/office/drawing/2014/main" id="{F23601C1-4184-4DFA-9E6A-88C2A6CD9A35}"/>
                  </a:ext>
                </a:extLst>
              </p:cNvPr>
              <p:cNvSpPr>
                <a:spLocks/>
              </p:cNvSpPr>
              <p:nvPr/>
            </p:nvSpPr>
            <p:spPr bwMode="auto">
              <a:xfrm rot="10800000">
                <a:off x="3951683" y="113702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22" name="Freeform 37">
                <a:extLst>
                  <a:ext uri="{FF2B5EF4-FFF2-40B4-BE49-F238E27FC236}">
                    <a16:creationId xmlns:a16="http://schemas.microsoft.com/office/drawing/2014/main" id="{5038808B-3F86-49C2-9A0F-28BBA028E271}"/>
                  </a:ext>
                </a:extLst>
              </p:cNvPr>
              <p:cNvSpPr>
                <a:spLocks/>
              </p:cNvSpPr>
              <p:nvPr/>
            </p:nvSpPr>
            <p:spPr bwMode="auto">
              <a:xfrm rot="10800000">
                <a:off x="3629398" y="113702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23" name="Freeform 38">
                <a:extLst>
                  <a:ext uri="{FF2B5EF4-FFF2-40B4-BE49-F238E27FC236}">
                    <a16:creationId xmlns:a16="http://schemas.microsoft.com/office/drawing/2014/main" id="{E77AB0D8-DB9D-4465-B3DB-240BE1E9A608}"/>
                  </a:ext>
                </a:extLst>
              </p:cNvPr>
              <p:cNvSpPr>
                <a:spLocks/>
              </p:cNvSpPr>
              <p:nvPr/>
            </p:nvSpPr>
            <p:spPr bwMode="auto">
              <a:xfrm rot="10800000">
                <a:off x="3306131" y="113702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24" name="Freeform 39">
                <a:extLst>
                  <a:ext uri="{FF2B5EF4-FFF2-40B4-BE49-F238E27FC236}">
                    <a16:creationId xmlns:a16="http://schemas.microsoft.com/office/drawing/2014/main" id="{B3FA1953-0CFB-4EFE-98DD-5575799409A4}"/>
                  </a:ext>
                </a:extLst>
              </p:cNvPr>
              <p:cNvSpPr>
                <a:spLocks/>
              </p:cNvSpPr>
              <p:nvPr/>
            </p:nvSpPr>
            <p:spPr bwMode="auto">
              <a:xfrm rot="10800000">
                <a:off x="2983845" y="1137023"/>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25" name="Freeform 32">
                <a:extLst>
                  <a:ext uri="{FF2B5EF4-FFF2-40B4-BE49-F238E27FC236}">
                    <a16:creationId xmlns:a16="http://schemas.microsoft.com/office/drawing/2014/main" id="{C62C6E80-0992-4654-9AB1-E87EF10C7E04}"/>
                  </a:ext>
                </a:extLst>
              </p:cNvPr>
              <p:cNvSpPr>
                <a:spLocks/>
              </p:cNvSpPr>
              <p:nvPr/>
            </p:nvSpPr>
            <p:spPr bwMode="auto">
              <a:xfrm rot="10800000">
                <a:off x="7819535" y="113702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26" name="Freeform 33">
                <a:extLst>
                  <a:ext uri="{FF2B5EF4-FFF2-40B4-BE49-F238E27FC236}">
                    <a16:creationId xmlns:a16="http://schemas.microsoft.com/office/drawing/2014/main" id="{6006390B-C53D-4602-8053-BA4AD029D667}"/>
                  </a:ext>
                </a:extLst>
              </p:cNvPr>
              <p:cNvSpPr>
                <a:spLocks/>
              </p:cNvSpPr>
              <p:nvPr/>
            </p:nvSpPr>
            <p:spPr bwMode="auto">
              <a:xfrm rot="10800000">
                <a:off x="7497249" y="113702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27" name="Freeform 34">
                <a:extLst>
                  <a:ext uri="{FF2B5EF4-FFF2-40B4-BE49-F238E27FC236}">
                    <a16:creationId xmlns:a16="http://schemas.microsoft.com/office/drawing/2014/main" id="{06E60F42-F201-494F-A07B-7FA807FD5166}"/>
                  </a:ext>
                </a:extLst>
              </p:cNvPr>
              <p:cNvSpPr>
                <a:spLocks/>
              </p:cNvSpPr>
              <p:nvPr/>
            </p:nvSpPr>
            <p:spPr bwMode="auto">
              <a:xfrm rot="10800000">
                <a:off x="7175947" y="113702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28" name="Freeform 35">
                <a:extLst>
                  <a:ext uri="{FF2B5EF4-FFF2-40B4-BE49-F238E27FC236}">
                    <a16:creationId xmlns:a16="http://schemas.microsoft.com/office/drawing/2014/main" id="{FE63ECD5-3398-4069-8FB0-5FE74C038BC3}"/>
                  </a:ext>
                </a:extLst>
              </p:cNvPr>
              <p:cNvSpPr>
                <a:spLocks/>
              </p:cNvSpPr>
              <p:nvPr/>
            </p:nvSpPr>
            <p:spPr bwMode="auto">
              <a:xfrm rot="10800000">
                <a:off x="6851697" y="113702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29" name="Freeform 36">
                <a:extLst>
                  <a:ext uri="{FF2B5EF4-FFF2-40B4-BE49-F238E27FC236}">
                    <a16:creationId xmlns:a16="http://schemas.microsoft.com/office/drawing/2014/main" id="{F7DCC45C-E2E4-4D24-9337-2C6502DFE776}"/>
                  </a:ext>
                </a:extLst>
              </p:cNvPr>
              <p:cNvSpPr>
                <a:spLocks/>
              </p:cNvSpPr>
              <p:nvPr/>
            </p:nvSpPr>
            <p:spPr bwMode="auto">
              <a:xfrm rot="10800000">
                <a:off x="6529411" y="113702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30" name="Freeform 37">
                <a:extLst>
                  <a:ext uri="{FF2B5EF4-FFF2-40B4-BE49-F238E27FC236}">
                    <a16:creationId xmlns:a16="http://schemas.microsoft.com/office/drawing/2014/main" id="{39ADAA1C-2B30-4378-9926-21A25D3BC51A}"/>
                  </a:ext>
                </a:extLst>
              </p:cNvPr>
              <p:cNvSpPr>
                <a:spLocks/>
              </p:cNvSpPr>
              <p:nvPr/>
            </p:nvSpPr>
            <p:spPr bwMode="auto">
              <a:xfrm rot="10800000">
                <a:off x="6207126" y="113702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31" name="Freeform 38">
                <a:extLst>
                  <a:ext uri="{FF2B5EF4-FFF2-40B4-BE49-F238E27FC236}">
                    <a16:creationId xmlns:a16="http://schemas.microsoft.com/office/drawing/2014/main" id="{61185921-0273-4E0B-87E6-7B185E9E7990}"/>
                  </a:ext>
                </a:extLst>
              </p:cNvPr>
              <p:cNvSpPr>
                <a:spLocks/>
              </p:cNvSpPr>
              <p:nvPr/>
            </p:nvSpPr>
            <p:spPr bwMode="auto">
              <a:xfrm rot="10800000">
                <a:off x="5883859" y="113702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32" name="Freeform 39">
                <a:extLst>
                  <a:ext uri="{FF2B5EF4-FFF2-40B4-BE49-F238E27FC236}">
                    <a16:creationId xmlns:a16="http://schemas.microsoft.com/office/drawing/2014/main" id="{16812BA8-194C-4C5D-8CC0-7D06706FE0C9}"/>
                  </a:ext>
                </a:extLst>
              </p:cNvPr>
              <p:cNvSpPr>
                <a:spLocks/>
              </p:cNvSpPr>
              <p:nvPr/>
            </p:nvSpPr>
            <p:spPr bwMode="auto">
              <a:xfrm rot="10800000">
                <a:off x="5561573" y="1137023"/>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33" name="Freeform 32">
                <a:extLst>
                  <a:ext uri="{FF2B5EF4-FFF2-40B4-BE49-F238E27FC236}">
                    <a16:creationId xmlns:a16="http://schemas.microsoft.com/office/drawing/2014/main" id="{8E386221-2B24-4652-B4F2-88F8286A651D}"/>
                  </a:ext>
                </a:extLst>
              </p:cNvPr>
              <p:cNvSpPr>
                <a:spLocks/>
              </p:cNvSpPr>
              <p:nvPr/>
            </p:nvSpPr>
            <p:spPr bwMode="auto">
              <a:xfrm rot="10800000">
                <a:off x="10396696" y="113702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34" name="Freeform 33">
                <a:extLst>
                  <a:ext uri="{FF2B5EF4-FFF2-40B4-BE49-F238E27FC236}">
                    <a16:creationId xmlns:a16="http://schemas.microsoft.com/office/drawing/2014/main" id="{7CA5109F-830E-4BE9-8E4D-767306C2F1B5}"/>
                  </a:ext>
                </a:extLst>
              </p:cNvPr>
              <p:cNvSpPr>
                <a:spLocks/>
              </p:cNvSpPr>
              <p:nvPr/>
            </p:nvSpPr>
            <p:spPr bwMode="auto">
              <a:xfrm rot="10800000">
                <a:off x="10074410" y="113702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35" name="Freeform 34">
                <a:extLst>
                  <a:ext uri="{FF2B5EF4-FFF2-40B4-BE49-F238E27FC236}">
                    <a16:creationId xmlns:a16="http://schemas.microsoft.com/office/drawing/2014/main" id="{3463814B-846B-456E-B4D7-21040527E664}"/>
                  </a:ext>
                </a:extLst>
              </p:cNvPr>
              <p:cNvSpPr>
                <a:spLocks/>
              </p:cNvSpPr>
              <p:nvPr/>
            </p:nvSpPr>
            <p:spPr bwMode="auto">
              <a:xfrm rot="10800000">
                <a:off x="9753108" y="113702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36" name="Freeform 35">
                <a:extLst>
                  <a:ext uri="{FF2B5EF4-FFF2-40B4-BE49-F238E27FC236}">
                    <a16:creationId xmlns:a16="http://schemas.microsoft.com/office/drawing/2014/main" id="{9A1B72A4-2438-4EE9-9458-25913C2715A7}"/>
                  </a:ext>
                </a:extLst>
              </p:cNvPr>
              <p:cNvSpPr>
                <a:spLocks/>
              </p:cNvSpPr>
              <p:nvPr/>
            </p:nvSpPr>
            <p:spPr bwMode="auto">
              <a:xfrm rot="10800000">
                <a:off x="9428858" y="113702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37" name="Freeform 36">
                <a:extLst>
                  <a:ext uri="{FF2B5EF4-FFF2-40B4-BE49-F238E27FC236}">
                    <a16:creationId xmlns:a16="http://schemas.microsoft.com/office/drawing/2014/main" id="{4CD45ABF-81F4-4ED5-ACD4-75ED2C107C3F}"/>
                  </a:ext>
                </a:extLst>
              </p:cNvPr>
              <p:cNvSpPr>
                <a:spLocks/>
              </p:cNvSpPr>
              <p:nvPr/>
            </p:nvSpPr>
            <p:spPr bwMode="auto">
              <a:xfrm rot="10800000">
                <a:off x="9106572" y="113702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38" name="Freeform 37">
                <a:extLst>
                  <a:ext uri="{FF2B5EF4-FFF2-40B4-BE49-F238E27FC236}">
                    <a16:creationId xmlns:a16="http://schemas.microsoft.com/office/drawing/2014/main" id="{FACBA0FA-EF04-4756-854F-3DF6FA7E1B70}"/>
                  </a:ext>
                </a:extLst>
              </p:cNvPr>
              <p:cNvSpPr>
                <a:spLocks/>
              </p:cNvSpPr>
              <p:nvPr/>
            </p:nvSpPr>
            <p:spPr bwMode="auto">
              <a:xfrm rot="10800000">
                <a:off x="8784287" y="113702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39" name="Freeform 38">
                <a:extLst>
                  <a:ext uri="{FF2B5EF4-FFF2-40B4-BE49-F238E27FC236}">
                    <a16:creationId xmlns:a16="http://schemas.microsoft.com/office/drawing/2014/main" id="{8A111485-C668-48B8-A0F7-9771EC0D657D}"/>
                  </a:ext>
                </a:extLst>
              </p:cNvPr>
              <p:cNvSpPr>
                <a:spLocks/>
              </p:cNvSpPr>
              <p:nvPr/>
            </p:nvSpPr>
            <p:spPr bwMode="auto">
              <a:xfrm rot="10800000">
                <a:off x="8461020" y="113702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40" name="Freeform 39">
                <a:extLst>
                  <a:ext uri="{FF2B5EF4-FFF2-40B4-BE49-F238E27FC236}">
                    <a16:creationId xmlns:a16="http://schemas.microsoft.com/office/drawing/2014/main" id="{6E224BB2-4B7B-43D3-813C-520CFEA5B860}"/>
                  </a:ext>
                </a:extLst>
              </p:cNvPr>
              <p:cNvSpPr>
                <a:spLocks/>
              </p:cNvSpPr>
              <p:nvPr/>
            </p:nvSpPr>
            <p:spPr bwMode="auto">
              <a:xfrm rot="10800000">
                <a:off x="8138734" y="1137023"/>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41" name="Freeform 32">
                <a:extLst>
                  <a:ext uri="{FF2B5EF4-FFF2-40B4-BE49-F238E27FC236}">
                    <a16:creationId xmlns:a16="http://schemas.microsoft.com/office/drawing/2014/main" id="{2C47527D-6EEB-4D6C-8894-F03CE5F9ADED}"/>
                  </a:ext>
                </a:extLst>
              </p:cNvPr>
              <p:cNvSpPr>
                <a:spLocks/>
              </p:cNvSpPr>
              <p:nvPr/>
            </p:nvSpPr>
            <p:spPr bwMode="auto">
              <a:xfrm rot="10800000">
                <a:off x="12654355" y="113702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42" name="Freeform 33">
                <a:extLst>
                  <a:ext uri="{FF2B5EF4-FFF2-40B4-BE49-F238E27FC236}">
                    <a16:creationId xmlns:a16="http://schemas.microsoft.com/office/drawing/2014/main" id="{B7E9B222-A7E8-4A10-9CAF-FAA29B4C4839}"/>
                  </a:ext>
                </a:extLst>
              </p:cNvPr>
              <p:cNvSpPr>
                <a:spLocks/>
              </p:cNvSpPr>
              <p:nvPr/>
            </p:nvSpPr>
            <p:spPr bwMode="auto">
              <a:xfrm rot="10800000">
                <a:off x="12332069" y="113702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43" name="Freeform 34">
                <a:extLst>
                  <a:ext uri="{FF2B5EF4-FFF2-40B4-BE49-F238E27FC236}">
                    <a16:creationId xmlns:a16="http://schemas.microsoft.com/office/drawing/2014/main" id="{83B8A039-AA2D-4D26-A80C-AB8F9DD254F0}"/>
                  </a:ext>
                </a:extLst>
              </p:cNvPr>
              <p:cNvSpPr>
                <a:spLocks/>
              </p:cNvSpPr>
              <p:nvPr/>
            </p:nvSpPr>
            <p:spPr bwMode="auto">
              <a:xfrm rot="10800000">
                <a:off x="12010767" y="113702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44" name="Freeform 35">
                <a:extLst>
                  <a:ext uri="{FF2B5EF4-FFF2-40B4-BE49-F238E27FC236}">
                    <a16:creationId xmlns:a16="http://schemas.microsoft.com/office/drawing/2014/main" id="{585A8F59-8509-4027-8CDD-839CFB3B901B}"/>
                  </a:ext>
                </a:extLst>
              </p:cNvPr>
              <p:cNvSpPr>
                <a:spLocks/>
              </p:cNvSpPr>
              <p:nvPr/>
            </p:nvSpPr>
            <p:spPr bwMode="auto">
              <a:xfrm rot="10800000">
                <a:off x="11686517" y="113702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45" name="Freeform 36">
                <a:extLst>
                  <a:ext uri="{FF2B5EF4-FFF2-40B4-BE49-F238E27FC236}">
                    <a16:creationId xmlns:a16="http://schemas.microsoft.com/office/drawing/2014/main" id="{EE6F51A0-4507-4D78-8490-E048D384AFEB}"/>
                  </a:ext>
                </a:extLst>
              </p:cNvPr>
              <p:cNvSpPr>
                <a:spLocks/>
              </p:cNvSpPr>
              <p:nvPr/>
            </p:nvSpPr>
            <p:spPr bwMode="auto">
              <a:xfrm rot="10800000">
                <a:off x="11364231" y="113702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46" name="Freeform 37">
                <a:extLst>
                  <a:ext uri="{FF2B5EF4-FFF2-40B4-BE49-F238E27FC236}">
                    <a16:creationId xmlns:a16="http://schemas.microsoft.com/office/drawing/2014/main" id="{96A96769-B81C-48C7-8736-BFA9769F342E}"/>
                  </a:ext>
                </a:extLst>
              </p:cNvPr>
              <p:cNvSpPr>
                <a:spLocks/>
              </p:cNvSpPr>
              <p:nvPr/>
            </p:nvSpPr>
            <p:spPr bwMode="auto">
              <a:xfrm rot="10800000">
                <a:off x="11041946" y="113702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47" name="Freeform 38">
                <a:extLst>
                  <a:ext uri="{FF2B5EF4-FFF2-40B4-BE49-F238E27FC236}">
                    <a16:creationId xmlns:a16="http://schemas.microsoft.com/office/drawing/2014/main" id="{6483697C-9A25-49AB-A753-3005A376AC62}"/>
                  </a:ext>
                </a:extLst>
              </p:cNvPr>
              <p:cNvSpPr>
                <a:spLocks/>
              </p:cNvSpPr>
              <p:nvPr/>
            </p:nvSpPr>
            <p:spPr bwMode="auto">
              <a:xfrm rot="10800000">
                <a:off x="10718679" y="113702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48" name="Freeform 39">
                <a:extLst>
                  <a:ext uri="{FF2B5EF4-FFF2-40B4-BE49-F238E27FC236}">
                    <a16:creationId xmlns:a16="http://schemas.microsoft.com/office/drawing/2014/main" id="{F444702F-F96A-4566-BBEC-EC6971976F34}"/>
                  </a:ext>
                </a:extLst>
              </p:cNvPr>
              <p:cNvSpPr>
                <a:spLocks/>
              </p:cNvSpPr>
              <p:nvPr/>
            </p:nvSpPr>
            <p:spPr bwMode="auto">
              <a:xfrm rot="10800000">
                <a:off x="12973554" y="1137023"/>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grpSp>
        <p:nvGrpSpPr>
          <p:cNvPr id="549" name="Group 548">
            <a:extLst>
              <a:ext uri="{FF2B5EF4-FFF2-40B4-BE49-F238E27FC236}">
                <a16:creationId xmlns:a16="http://schemas.microsoft.com/office/drawing/2014/main" id="{F84A6E82-34C1-4255-8529-2389A8ED6287}"/>
              </a:ext>
            </a:extLst>
          </p:cNvPr>
          <p:cNvGrpSpPr/>
          <p:nvPr/>
        </p:nvGrpSpPr>
        <p:grpSpPr>
          <a:xfrm>
            <a:off x="84399" y="5272854"/>
            <a:ext cx="12987413" cy="1438538"/>
            <a:chOff x="84399" y="5272854"/>
            <a:chExt cx="12987413" cy="1438538"/>
          </a:xfrm>
        </p:grpSpPr>
        <p:sp>
          <p:nvSpPr>
            <p:cNvPr id="550" name="Freeform 15">
              <a:extLst>
                <a:ext uri="{FF2B5EF4-FFF2-40B4-BE49-F238E27FC236}">
                  <a16:creationId xmlns:a16="http://schemas.microsoft.com/office/drawing/2014/main" id="{8A72A251-74EB-4B68-9916-E42AE803598A}"/>
                </a:ext>
              </a:extLst>
            </p:cNvPr>
            <p:cNvSpPr>
              <a:spLocks/>
            </p:cNvSpPr>
            <p:nvPr/>
          </p:nvSpPr>
          <p:spPr bwMode="auto">
            <a:xfrm>
              <a:off x="10394290" y="5950877"/>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1" name="Freeform 16">
              <a:extLst>
                <a:ext uri="{FF2B5EF4-FFF2-40B4-BE49-F238E27FC236}">
                  <a16:creationId xmlns:a16="http://schemas.microsoft.com/office/drawing/2014/main" id="{7C826E4A-3953-4EA8-8785-7DF4206297F3}"/>
                </a:ext>
              </a:extLst>
            </p:cNvPr>
            <p:cNvSpPr>
              <a:spLocks/>
            </p:cNvSpPr>
            <p:nvPr/>
          </p:nvSpPr>
          <p:spPr bwMode="auto">
            <a:xfrm>
              <a:off x="10715593" y="595087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2" name="Freeform 17">
              <a:extLst>
                <a:ext uri="{FF2B5EF4-FFF2-40B4-BE49-F238E27FC236}">
                  <a16:creationId xmlns:a16="http://schemas.microsoft.com/office/drawing/2014/main" id="{ADA61809-94F5-4D54-B3F4-B8BED3EDBD0A}"/>
                </a:ext>
              </a:extLst>
            </p:cNvPr>
            <p:cNvSpPr>
              <a:spLocks/>
            </p:cNvSpPr>
            <p:nvPr/>
          </p:nvSpPr>
          <p:spPr bwMode="auto">
            <a:xfrm>
              <a:off x="11037878" y="5950877"/>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3" name="Freeform 18">
              <a:extLst>
                <a:ext uri="{FF2B5EF4-FFF2-40B4-BE49-F238E27FC236}">
                  <a16:creationId xmlns:a16="http://schemas.microsoft.com/office/drawing/2014/main" id="{4F2DCCBE-029A-48E4-8618-031C4BB059AB}"/>
                </a:ext>
              </a:extLst>
            </p:cNvPr>
            <p:cNvSpPr>
              <a:spLocks/>
            </p:cNvSpPr>
            <p:nvPr/>
          </p:nvSpPr>
          <p:spPr bwMode="auto">
            <a:xfrm>
              <a:off x="11362128" y="5950877"/>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4" name="Freeform 19">
              <a:extLst>
                <a:ext uri="{FF2B5EF4-FFF2-40B4-BE49-F238E27FC236}">
                  <a16:creationId xmlns:a16="http://schemas.microsoft.com/office/drawing/2014/main" id="{71459EF3-4170-435A-8CD8-2776AB04ABD5}"/>
                </a:ext>
              </a:extLst>
            </p:cNvPr>
            <p:cNvSpPr>
              <a:spLocks/>
            </p:cNvSpPr>
            <p:nvPr/>
          </p:nvSpPr>
          <p:spPr bwMode="auto">
            <a:xfrm>
              <a:off x="11683431" y="595087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5" name="Freeform 20">
              <a:extLst>
                <a:ext uri="{FF2B5EF4-FFF2-40B4-BE49-F238E27FC236}">
                  <a16:creationId xmlns:a16="http://schemas.microsoft.com/office/drawing/2014/main" id="{D70FCA80-EA77-4B80-ACBA-F08124488972}"/>
                </a:ext>
              </a:extLst>
            </p:cNvPr>
            <p:cNvSpPr>
              <a:spLocks/>
            </p:cNvSpPr>
            <p:nvPr/>
          </p:nvSpPr>
          <p:spPr bwMode="auto">
            <a:xfrm>
              <a:off x="12005716" y="5950877"/>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6" name="Freeform 21">
              <a:extLst>
                <a:ext uri="{FF2B5EF4-FFF2-40B4-BE49-F238E27FC236}">
                  <a16:creationId xmlns:a16="http://schemas.microsoft.com/office/drawing/2014/main" id="{4480AB68-E73C-45BD-882C-EC4A0DC148EA}"/>
                </a:ext>
              </a:extLst>
            </p:cNvPr>
            <p:cNvSpPr>
              <a:spLocks/>
            </p:cNvSpPr>
            <p:nvPr/>
          </p:nvSpPr>
          <p:spPr bwMode="auto">
            <a:xfrm>
              <a:off x="12329966" y="5950877"/>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7" name="Freeform 22">
              <a:extLst>
                <a:ext uri="{FF2B5EF4-FFF2-40B4-BE49-F238E27FC236}">
                  <a16:creationId xmlns:a16="http://schemas.microsoft.com/office/drawing/2014/main" id="{9E8FA6CE-3329-45CE-A48D-E85750980609}"/>
                </a:ext>
              </a:extLst>
            </p:cNvPr>
            <p:cNvSpPr>
              <a:spLocks/>
            </p:cNvSpPr>
            <p:nvPr/>
          </p:nvSpPr>
          <p:spPr bwMode="auto">
            <a:xfrm>
              <a:off x="12651269" y="5950877"/>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8" name="Freeform 23">
              <a:extLst>
                <a:ext uri="{FF2B5EF4-FFF2-40B4-BE49-F238E27FC236}">
                  <a16:creationId xmlns:a16="http://schemas.microsoft.com/office/drawing/2014/main" id="{1689E86C-38C8-4473-8375-7AEF7435ED17}"/>
                </a:ext>
              </a:extLst>
            </p:cNvPr>
            <p:cNvSpPr>
              <a:spLocks/>
            </p:cNvSpPr>
            <p:nvPr/>
          </p:nvSpPr>
          <p:spPr bwMode="auto">
            <a:xfrm>
              <a:off x="12975519" y="5950877"/>
              <a:ext cx="96293" cy="99240"/>
            </a:xfrm>
            <a:custGeom>
              <a:avLst/>
              <a:gdLst>
                <a:gd name="T0" fmla="*/ 0 w 98"/>
                <a:gd name="T1" fmla="*/ 72 h 101"/>
                <a:gd name="T2" fmla="*/ 29 w 98"/>
                <a:gd name="T3" fmla="*/ 101 h 101"/>
                <a:gd name="T4" fmla="*/ 98 w 98"/>
                <a:gd name="T5" fmla="*/ 29 h 101"/>
                <a:gd name="T6" fmla="*/ 69 w 98"/>
                <a:gd name="T7" fmla="*/ 0 h 101"/>
                <a:gd name="T8" fmla="*/ 0 w 98"/>
                <a:gd name="T9" fmla="*/ 72 h 101"/>
              </a:gdLst>
              <a:ahLst/>
              <a:cxnLst>
                <a:cxn ang="0">
                  <a:pos x="T0" y="T1"/>
                </a:cxn>
                <a:cxn ang="0">
                  <a:pos x="T2" y="T3"/>
                </a:cxn>
                <a:cxn ang="0">
                  <a:pos x="T4" y="T5"/>
                </a:cxn>
                <a:cxn ang="0">
                  <a:pos x="T6" y="T7"/>
                </a:cxn>
                <a:cxn ang="0">
                  <a:pos x="T8" y="T9"/>
                </a:cxn>
              </a:cxnLst>
              <a:rect l="0" t="0" r="r" b="b"/>
              <a:pathLst>
                <a:path w="98" h="101">
                  <a:moveTo>
                    <a:pt x="0" y="72"/>
                  </a:moveTo>
                  <a:lnTo>
                    <a:pt x="29" y="101"/>
                  </a:lnTo>
                  <a:lnTo>
                    <a:pt x="98" y="29"/>
                  </a:lnTo>
                  <a:lnTo>
                    <a:pt x="69"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9" name="Freeform 32">
              <a:extLst>
                <a:ext uri="{FF2B5EF4-FFF2-40B4-BE49-F238E27FC236}">
                  <a16:creationId xmlns:a16="http://schemas.microsoft.com/office/drawing/2014/main" id="{96DD3570-4D11-416D-879D-C3100B0294B3}"/>
                </a:ext>
              </a:extLst>
            </p:cNvPr>
            <p:cNvSpPr>
              <a:spLocks/>
            </p:cNvSpPr>
            <p:nvPr/>
          </p:nvSpPr>
          <p:spPr bwMode="auto">
            <a:xfrm>
              <a:off x="10394290" y="6613134"/>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0" name="Freeform 33">
              <a:extLst>
                <a:ext uri="{FF2B5EF4-FFF2-40B4-BE49-F238E27FC236}">
                  <a16:creationId xmlns:a16="http://schemas.microsoft.com/office/drawing/2014/main" id="{92A9B91E-98CD-4FED-9800-9405F215B970}"/>
                </a:ext>
              </a:extLst>
            </p:cNvPr>
            <p:cNvSpPr>
              <a:spLocks/>
            </p:cNvSpPr>
            <p:nvPr/>
          </p:nvSpPr>
          <p:spPr bwMode="auto">
            <a:xfrm>
              <a:off x="10715593" y="6613134"/>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1" name="Freeform 34">
              <a:extLst>
                <a:ext uri="{FF2B5EF4-FFF2-40B4-BE49-F238E27FC236}">
                  <a16:creationId xmlns:a16="http://schemas.microsoft.com/office/drawing/2014/main" id="{CD8632A2-401D-43D6-9805-83E6CD1FF4CF}"/>
                </a:ext>
              </a:extLst>
            </p:cNvPr>
            <p:cNvSpPr>
              <a:spLocks/>
            </p:cNvSpPr>
            <p:nvPr/>
          </p:nvSpPr>
          <p:spPr bwMode="auto">
            <a:xfrm>
              <a:off x="11037878" y="6613134"/>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2" name="Freeform 35">
              <a:extLst>
                <a:ext uri="{FF2B5EF4-FFF2-40B4-BE49-F238E27FC236}">
                  <a16:creationId xmlns:a16="http://schemas.microsoft.com/office/drawing/2014/main" id="{47023819-1AB4-4298-847A-BC1D33023C3C}"/>
                </a:ext>
              </a:extLst>
            </p:cNvPr>
            <p:cNvSpPr>
              <a:spLocks/>
            </p:cNvSpPr>
            <p:nvPr/>
          </p:nvSpPr>
          <p:spPr bwMode="auto">
            <a:xfrm>
              <a:off x="11362128" y="6613134"/>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3" name="Freeform 36">
              <a:extLst>
                <a:ext uri="{FF2B5EF4-FFF2-40B4-BE49-F238E27FC236}">
                  <a16:creationId xmlns:a16="http://schemas.microsoft.com/office/drawing/2014/main" id="{1AE2E1E7-9487-43A0-B323-35595E706EE0}"/>
                </a:ext>
              </a:extLst>
            </p:cNvPr>
            <p:cNvSpPr>
              <a:spLocks/>
            </p:cNvSpPr>
            <p:nvPr/>
          </p:nvSpPr>
          <p:spPr bwMode="auto">
            <a:xfrm>
              <a:off x="11683431" y="6613134"/>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4" name="Freeform 37">
              <a:extLst>
                <a:ext uri="{FF2B5EF4-FFF2-40B4-BE49-F238E27FC236}">
                  <a16:creationId xmlns:a16="http://schemas.microsoft.com/office/drawing/2014/main" id="{4351E979-708F-415C-AC3A-DEFF354F1120}"/>
                </a:ext>
              </a:extLst>
            </p:cNvPr>
            <p:cNvSpPr>
              <a:spLocks/>
            </p:cNvSpPr>
            <p:nvPr/>
          </p:nvSpPr>
          <p:spPr bwMode="auto">
            <a:xfrm>
              <a:off x="12005716" y="6613134"/>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5" name="Freeform 38">
              <a:extLst>
                <a:ext uri="{FF2B5EF4-FFF2-40B4-BE49-F238E27FC236}">
                  <a16:creationId xmlns:a16="http://schemas.microsoft.com/office/drawing/2014/main" id="{5A3A8BF7-34FA-41DA-A95A-C0605A01D10B}"/>
                </a:ext>
              </a:extLst>
            </p:cNvPr>
            <p:cNvSpPr>
              <a:spLocks/>
            </p:cNvSpPr>
            <p:nvPr/>
          </p:nvSpPr>
          <p:spPr bwMode="auto">
            <a:xfrm>
              <a:off x="12329966" y="6613134"/>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6" name="Freeform 39">
              <a:extLst>
                <a:ext uri="{FF2B5EF4-FFF2-40B4-BE49-F238E27FC236}">
                  <a16:creationId xmlns:a16="http://schemas.microsoft.com/office/drawing/2014/main" id="{5B4B59B6-C8FC-49D2-ADD3-C33C6A2F6060}"/>
                </a:ext>
              </a:extLst>
            </p:cNvPr>
            <p:cNvSpPr>
              <a:spLocks/>
            </p:cNvSpPr>
            <p:nvPr/>
          </p:nvSpPr>
          <p:spPr bwMode="auto">
            <a:xfrm>
              <a:off x="12651269" y="6613134"/>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7" name="Freeform 40">
              <a:extLst>
                <a:ext uri="{FF2B5EF4-FFF2-40B4-BE49-F238E27FC236}">
                  <a16:creationId xmlns:a16="http://schemas.microsoft.com/office/drawing/2014/main" id="{FF019DED-91E1-4299-8C5E-C962B5C6624D}"/>
                </a:ext>
              </a:extLst>
            </p:cNvPr>
            <p:cNvSpPr>
              <a:spLocks/>
            </p:cNvSpPr>
            <p:nvPr/>
          </p:nvSpPr>
          <p:spPr bwMode="auto">
            <a:xfrm>
              <a:off x="12975519" y="6613134"/>
              <a:ext cx="96293" cy="98258"/>
            </a:xfrm>
            <a:custGeom>
              <a:avLst/>
              <a:gdLst>
                <a:gd name="T0" fmla="*/ 0 w 98"/>
                <a:gd name="T1" fmla="*/ 69 h 100"/>
                <a:gd name="T2" fmla="*/ 29 w 98"/>
                <a:gd name="T3" fmla="*/ 100 h 100"/>
                <a:gd name="T4" fmla="*/ 98 w 98"/>
                <a:gd name="T5" fmla="*/ 28 h 100"/>
                <a:gd name="T6" fmla="*/ 69 w 98"/>
                <a:gd name="T7" fmla="*/ 0 h 100"/>
                <a:gd name="T8" fmla="*/ 0 w 98"/>
                <a:gd name="T9" fmla="*/ 69 h 100"/>
              </a:gdLst>
              <a:ahLst/>
              <a:cxnLst>
                <a:cxn ang="0">
                  <a:pos x="T0" y="T1"/>
                </a:cxn>
                <a:cxn ang="0">
                  <a:pos x="T2" y="T3"/>
                </a:cxn>
                <a:cxn ang="0">
                  <a:pos x="T4" y="T5"/>
                </a:cxn>
                <a:cxn ang="0">
                  <a:pos x="T6" y="T7"/>
                </a:cxn>
                <a:cxn ang="0">
                  <a:pos x="T8" y="T9"/>
                </a:cxn>
              </a:cxnLst>
              <a:rect l="0" t="0" r="r" b="b"/>
              <a:pathLst>
                <a:path w="98" h="100">
                  <a:moveTo>
                    <a:pt x="0" y="69"/>
                  </a:moveTo>
                  <a:lnTo>
                    <a:pt x="29" y="100"/>
                  </a:lnTo>
                  <a:lnTo>
                    <a:pt x="98" y="28"/>
                  </a:lnTo>
                  <a:lnTo>
                    <a:pt x="69"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8" name="Freeform 49">
              <a:extLst>
                <a:ext uri="{FF2B5EF4-FFF2-40B4-BE49-F238E27FC236}">
                  <a16:creationId xmlns:a16="http://schemas.microsoft.com/office/drawing/2014/main" id="{699938A8-DE5C-4C10-8865-C4E08296E5FB}"/>
                </a:ext>
              </a:extLst>
            </p:cNvPr>
            <p:cNvSpPr>
              <a:spLocks/>
            </p:cNvSpPr>
            <p:nvPr/>
          </p:nvSpPr>
          <p:spPr bwMode="auto">
            <a:xfrm>
              <a:off x="10394290" y="6282005"/>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569" name="Freeform 50">
              <a:extLst>
                <a:ext uri="{FF2B5EF4-FFF2-40B4-BE49-F238E27FC236}">
                  <a16:creationId xmlns:a16="http://schemas.microsoft.com/office/drawing/2014/main" id="{228E3596-89C3-4178-89FE-E4E75B994FE2}"/>
                </a:ext>
              </a:extLst>
            </p:cNvPr>
            <p:cNvSpPr>
              <a:spLocks/>
            </p:cNvSpPr>
            <p:nvPr/>
          </p:nvSpPr>
          <p:spPr bwMode="auto">
            <a:xfrm>
              <a:off x="10715593" y="6282005"/>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570" name="Freeform 51">
              <a:extLst>
                <a:ext uri="{FF2B5EF4-FFF2-40B4-BE49-F238E27FC236}">
                  <a16:creationId xmlns:a16="http://schemas.microsoft.com/office/drawing/2014/main" id="{1DF70003-A2C2-4D85-A0A3-273A28378F2B}"/>
                </a:ext>
              </a:extLst>
            </p:cNvPr>
            <p:cNvSpPr>
              <a:spLocks/>
            </p:cNvSpPr>
            <p:nvPr/>
          </p:nvSpPr>
          <p:spPr bwMode="auto">
            <a:xfrm>
              <a:off x="11037878" y="6282005"/>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571" name="Freeform 52">
              <a:extLst>
                <a:ext uri="{FF2B5EF4-FFF2-40B4-BE49-F238E27FC236}">
                  <a16:creationId xmlns:a16="http://schemas.microsoft.com/office/drawing/2014/main" id="{41767C99-7D7A-4C32-868C-267DC91D3438}"/>
                </a:ext>
              </a:extLst>
            </p:cNvPr>
            <p:cNvSpPr>
              <a:spLocks/>
            </p:cNvSpPr>
            <p:nvPr/>
          </p:nvSpPr>
          <p:spPr bwMode="auto">
            <a:xfrm>
              <a:off x="11362128" y="6282005"/>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572" name="Freeform 53">
              <a:extLst>
                <a:ext uri="{FF2B5EF4-FFF2-40B4-BE49-F238E27FC236}">
                  <a16:creationId xmlns:a16="http://schemas.microsoft.com/office/drawing/2014/main" id="{1A678C36-4E9B-4D5C-ABB6-7A551842C103}"/>
                </a:ext>
              </a:extLst>
            </p:cNvPr>
            <p:cNvSpPr>
              <a:spLocks/>
            </p:cNvSpPr>
            <p:nvPr/>
          </p:nvSpPr>
          <p:spPr bwMode="auto">
            <a:xfrm>
              <a:off x="11683431" y="6282005"/>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573" name="Freeform 54">
              <a:extLst>
                <a:ext uri="{FF2B5EF4-FFF2-40B4-BE49-F238E27FC236}">
                  <a16:creationId xmlns:a16="http://schemas.microsoft.com/office/drawing/2014/main" id="{79063566-1913-487B-8F5D-A6511239A2EF}"/>
                </a:ext>
              </a:extLst>
            </p:cNvPr>
            <p:cNvSpPr>
              <a:spLocks/>
            </p:cNvSpPr>
            <p:nvPr/>
          </p:nvSpPr>
          <p:spPr bwMode="auto">
            <a:xfrm>
              <a:off x="12005716" y="6282005"/>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574" name="Freeform 55">
              <a:extLst>
                <a:ext uri="{FF2B5EF4-FFF2-40B4-BE49-F238E27FC236}">
                  <a16:creationId xmlns:a16="http://schemas.microsoft.com/office/drawing/2014/main" id="{F8053D71-56CF-45D0-B78B-9334E8D8CB60}"/>
                </a:ext>
              </a:extLst>
            </p:cNvPr>
            <p:cNvSpPr>
              <a:spLocks/>
            </p:cNvSpPr>
            <p:nvPr/>
          </p:nvSpPr>
          <p:spPr bwMode="auto">
            <a:xfrm>
              <a:off x="12329966" y="6282005"/>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575" name="Freeform 56">
              <a:extLst>
                <a:ext uri="{FF2B5EF4-FFF2-40B4-BE49-F238E27FC236}">
                  <a16:creationId xmlns:a16="http://schemas.microsoft.com/office/drawing/2014/main" id="{EFE052B3-B22E-4228-AA07-BB7E752C3DC0}"/>
                </a:ext>
              </a:extLst>
            </p:cNvPr>
            <p:cNvSpPr>
              <a:spLocks/>
            </p:cNvSpPr>
            <p:nvPr/>
          </p:nvSpPr>
          <p:spPr bwMode="auto">
            <a:xfrm>
              <a:off x="12651269" y="6282005"/>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576" name="Freeform 57">
              <a:extLst>
                <a:ext uri="{FF2B5EF4-FFF2-40B4-BE49-F238E27FC236}">
                  <a16:creationId xmlns:a16="http://schemas.microsoft.com/office/drawing/2014/main" id="{218D6502-3991-4FF9-A741-7C3BF5B9B01A}"/>
                </a:ext>
              </a:extLst>
            </p:cNvPr>
            <p:cNvSpPr>
              <a:spLocks/>
            </p:cNvSpPr>
            <p:nvPr/>
          </p:nvSpPr>
          <p:spPr bwMode="auto">
            <a:xfrm>
              <a:off x="12975519" y="6282005"/>
              <a:ext cx="96293" cy="98258"/>
            </a:xfrm>
            <a:custGeom>
              <a:avLst/>
              <a:gdLst>
                <a:gd name="T0" fmla="*/ 0 w 98"/>
                <a:gd name="T1" fmla="*/ 72 h 100"/>
                <a:gd name="T2" fmla="*/ 29 w 98"/>
                <a:gd name="T3" fmla="*/ 100 h 100"/>
                <a:gd name="T4" fmla="*/ 98 w 98"/>
                <a:gd name="T5" fmla="*/ 29 h 100"/>
                <a:gd name="T6" fmla="*/ 69 w 98"/>
                <a:gd name="T7" fmla="*/ 0 h 100"/>
                <a:gd name="T8" fmla="*/ 0 w 98"/>
                <a:gd name="T9" fmla="*/ 72 h 100"/>
              </a:gdLst>
              <a:ahLst/>
              <a:cxnLst>
                <a:cxn ang="0">
                  <a:pos x="T0" y="T1"/>
                </a:cxn>
                <a:cxn ang="0">
                  <a:pos x="T2" y="T3"/>
                </a:cxn>
                <a:cxn ang="0">
                  <a:pos x="T4" y="T5"/>
                </a:cxn>
                <a:cxn ang="0">
                  <a:pos x="T6" y="T7"/>
                </a:cxn>
                <a:cxn ang="0">
                  <a:pos x="T8" y="T9"/>
                </a:cxn>
              </a:cxnLst>
              <a:rect l="0" t="0" r="r" b="b"/>
              <a:pathLst>
                <a:path w="98" h="100">
                  <a:moveTo>
                    <a:pt x="0" y="72"/>
                  </a:moveTo>
                  <a:lnTo>
                    <a:pt x="29" y="100"/>
                  </a:lnTo>
                  <a:lnTo>
                    <a:pt x="98" y="29"/>
                  </a:lnTo>
                  <a:lnTo>
                    <a:pt x="69"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577" name="Freeform 15">
              <a:extLst>
                <a:ext uri="{FF2B5EF4-FFF2-40B4-BE49-F238E27FC236}">
                  <a16:creationId xmlns:a16="http://schemas.microsoft.com/office/drawing/2014/main" id="{F9286AAF-9A55-4EA7-A93A-CC46F2CB6739}"/>
                </a:ext>
              </a:extLst>
            </p:cNvPr>
            <p:cNvSpPr>
              <a:spLocks/>
            </p:cNvSpPr>
            <p:nvPr/>
          </p:nvSpPr>
          <p:spPr bwMode="auto">
            <a:xfrm>
              <a:off x="7817129" y="5950877"/>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78" name="Freeform 16">
              <a:extLst>
                <a:ext uri="{FF2B5EF4-FFF2-40B4-BE49-F238E27FC236}">
                  <a16:creationId xmlns:a16="http://schemas.microsoft.com/office/drawing/2014/main" id="{7E6471F1-3008-4D98-B99F-9A1C1A60656B}"/>
                </a:ext>
              </a:extLst>
            </p:cNvPr>
            <p:cNvSpPr>
              <a:spLocks/>
            </p:cNvSpPr>
            <p:nvPr/>
          </p:nvSpPr>
          <p:spPr bwMode="auto">
            <a:xfrm>
              <a:off x="8138432" y="595087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79" name="Freeform 17">
              <a:extLst>
                <a:ext uri="{FF2B5EF4-FFF2-40B4-BE49-F238E27FC236}">
                  <a16:creationId xmlns:a16="http://schemas.microsoft.com/office/drawing/2014/main" id="{7121D1CA-47EB-4806-AE1B-BF50A3F25D05}"/>
                </a:ext>
              </a:extLst>
            </p:cNvPr>
            <p:cNvSpPr>
              <a:spLocks/>
            </p:cNvSpPr>
            <p:nvPr/>
          </p:nvSpPr>
          <p:spPr bwMode="auto">
            <a:xfrm>
              <a:off x="8460717" y="5950877"/>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0" name="Freeform 18">
              <a:extLst>
                <a:ext uri="{FF2B5EF4-FFF2-40B4-BE49-F238E27FC236}">
                  <a16:creationId xmlns:a16="http://schemas.microsoft.com/office/drawing/2014/main" id="{AA0237EE-63C9-4ADD-AEAF-801CA3E13572}"/>
                </a:ext>
              </a:extLst>
            </p:cNvPr>
            <p:cNvSpPr>
              <a:spLocks/>
            </p:cNvSpPr>
            <p:nvPr/>
          </p:nvSpPr>
          <p:spPr bwMode="auto">
            <a:xfrm>
              <a:off x="8784967" y="5950877"/>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1" name="Freeform 19">
              <a:extLst>
                <a:ext uri="{FF2B5EF4-FFF2-40B4-BE49-F238E27FC236}">
                  <a16:creationId xmlns:a16="http://schemas.microsoft.com/office/drawing/2014/main" id="{B88388D2-7C0B-4F26-9E2E-F6B8AF3629D1}"/>
                </a:ext>
              </a:extLst>
            </p:cNvPr>
            <p:cNvSpPr>
              <a:spLocks/>
            </p:cNvSpPr>
            <p:nvPr/>
          </p:nvSpPr>
          <p:spPr bwMode="auto">
            <a:xfrm>
              <a:off x="9106270" y="595087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2" name="Freeform 20">
              <a:extLst>
                <a:ext uri="{FF2B5EF4-FFF2-40B4-BE49-F238E27FC236}">
                  <a16:creationId xmlns:a16="http://schemas.microsoft.com/office/drawing/2014/main" id="{E025EFF4-EFAD-46F7-A772-9D5166F03E33}"/>
                </a:ext>
              </a:extLst>
            </p:cNvPr>
            <p:cNvSpPr>
              <a:spLocks/>
            </p:cNvSpPr>
            <p:nvPr/>
          </p:nvSpPr>
          <p:spPr bwMode="auto">
            <a:xfrm>
              <a:off x="9428555" y="5950877"/>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3" name="Freeform 21">
              <a:extLst>
                <a:ext uri="{FF2B5EF4-FFF2-40B4-BE49-F238E27FC236}">
                  <a16:creationId xmlns:a16="http://schemas.microsoft.com/office/drawing/2014/main" id="{FF3D8244-B264-4A8B-8592-83562B342087}"/>
                </a:ext>
              </a:extLst>
            </p:cNvPr>
            <p:cNvSpPr>
              <a:spLocks/>
            </p:cNvSpPr>
            <p:nvPr/>
          </p:nvSpPr>
          <p:spPr bwMode="auto">
            <a:xfrm>
              <a:off x="9752805" y="5950877"/>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4" name="Freeform 22">
              <a:extLst>
                <a:ext uri="{FF2B5EF4-FFF2-40B4-BE49-F238E27FC236}">
                  <a16:creationId xmlns:a16="http://schemas.microsoft.com/office/drawing/2014/main" id="{D77B82E2-8DE7-444F-8A45-70B95D800582}"/>
                </a:ext>
              </a:extLst>
            </p:cNvPr>
            <p:cNvSpPr>
              <a:spLocks/>
            </p:cNvSpPr>
            <p:nvPr/>
          </p:nvSpPr>
          <p:spPr bwMode="auto">
            <a:xfrm>
              <a:off x="10074108" y="5950877"/>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5" name="Freeform 32">
              <a:extLst>
                <a:ext uri="{FF2B5EF4-FFF2-40B4-BE49-F238E27FC236}">
                  <a16:creationId xmlns:a16="http://schemas.microsoft.com/office/drawing/2014/main" id="{9BBD1214-4460-47AF-94E8-72AE9BC15E07}"/>
                </a:ext>
              </a:extLst>
            </p:cNvPr>
            <p:cNvSpPr>
              <a:spLocks/>
            </p:cNvSpPr>
            <p:nvPr/>
          </p:nvSpPr>
          <p:spPr bwMode="auto">
            <a:xfrm>
              <a:off x="7817129" y="6613134"/>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6" name="Freeform 33">
              <a:extLst>
                <a:ext uri="{FF2B5EF4-FFF2-40B4-BE49-F238E27FC236}">
                  <a16:creationId xmlns:a16="http://schemas.microsoft.com/office/drawing/2014/main" id="{AC6A3E56-C989-4BFB-B44B-5C36C595F819}"/>
                </a:ext>
              </a:extLst>
            </p:cNvPr>
            <p:cNvSpPr>
              <a:spLocks/>
            </p:cNvSpPr>
            <p:nvPr/>
          </p:nvSpPr>
          <p:spPr bwMode="auto">
            <a:xfrm>
              <a:off x="8138432" y="6613134"/>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7" name="Freeform 34">
              <a:extLst>
                <a:ext uri="{FF2B5EF4-FFF2-40B4-BE49-F238E27FC236}">
                  <a16:creationId xmlns:a16="http://schemas.microsoft.com/office/drawing/2014/main" id="{B924FE22-7166-4D15-98A9-0A526E6A7EBD}"/>
                </a:ext>
              </a:extLst>
            </p:cNvPr>
            <p:cNvSpPr>
              <a:spLocks/>
            </p:cNvSpPr>
            <p:nvPr/>
          </p:nvSpPr>
          <p:spPr bwMode="auto">
            <a:xfrm>
              <a:off x="8460717" y="6613134"/>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8" name="Freeform 35">
              <a:extLst>
                <a:ext uri="{FF2B5EF4-FFF2-40B4-BE49-F238E27FC236}">
                  <a16:creationId xmlns:a16="http://schemas.microsoft.com/office/drawing/2014/main" id="{7FB19A3A-CDCF-4B58-A59B-A6B1768218DF}"/>
                </a:ext>
              </a:extLst>
            </p:cNvPr>
            <p:cNvSpPr>
              <a:spLocks/>
            </p:cNvSpPr>
            <p:nvPr/>
          </p:nvSpPr>
          <p:spPr bwMode="auto">
            <a:xfrm>
              <a:off x="8784967" y="6613134"/>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9" name="Freeform 36">
              <a:extLst>
                <a:ext uri="{FF2B5EF4-FFF2-40B4-BE49-F238E27FC236}">
                  <a16:creationId xmlns:a16="http://schemas.microsoft.com/office/drawing/2014/main" id="{EF7115C2-9D9E-4DED-B6C4-855F4299742E}"/>
                </a:ext>
              </a:extLst>
            </p:cNvPr>
            <p:cNvSpPr>
              <a:spLocks/>
            </p:cNvSpPr>
            <p:nvPr/>
          </p:nvSpPr>
          <p:spPr bwMode="auto">
            <a:xfrm>
              <a:off x="9106270" y="6613134"/>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90" name="Freeform 37">
              <a:extLst>
                <a:ext uri="{FF2B5EF4-FFF2-40B4-BE49-F238E27FC236}">
                  <a16:creationId xmlns:a16="http://schemas.microsoft.com/office/drawing/2014/main" id="{7A3FDC29-80CD-43C0-8781-62E6EA94E5C2}"/>
                </a:ext>
              </a:extLst>
            </p:cNvPr>
            <p:cNvSpPr>
              <a:spLocks/>
            </p:cNvSpPr>
            <p:nvPr/>
          </p:nvSpPr>
          <p:spPr bwMode="auto">
            <a:xfrm>
              <a:off x="9428555" y="6613134"/>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91" name="Freeform 38">
              <a:extLst>
                <a:ext uri="{FF2B5EF4-FFF2-40B4-BE49-F238E27FC236}">
                  <a16:creationId xmlns:a16="http://schemas.microsoft.com/office/drawing/2014/main" id="{1F76458B-C7CA-4F56-A3F1-0394B6FAA103}"/>
                </a:ext>
              </a:extLst>
            </p:cNvPr>
            <p:cNvSpPr>
              <a:spLocks/>
            </p:cNvSpPr>
            <p:nvPr/>
          </p:nvSpPr>
          <p:spPr bwMode="auto">
            <a:xfrm>
              <a:off x="9752805" y="6613134"/>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92" name="Freeform 39">
              <a:extLst>
                <a:ext uri="{FF2B5EF4-FFF2-40B4-BE49-F238E27FC236}">
                  <a16:creationId xmlns:a16="http://schemas.microsoft.com/office/drawing/2014/main" id="{281B2686-9C35-4169-AD52-03B0E5A3B665}"/>
                </a:ext>
              </a:extLst>
            </p:cNvPr>
            <p:cNvSpPr>
              <a:spLocks/>
            </p:cNvSpPr>
            <p:nvPr/>
          </p:nvSpPr>
          <p:spPr bwMode="auto">
            <a:xfrm>
              <a:off x="10074108" y="6613134"/>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93" name="Freeform 49">
              <a:extLst>
                <a:ext uri="{FF2B5EF4-FFF2-40B4-BE49-F238E27FC236}">
                  <a16:creationId xmlns:a16="http://schemas.microsoft.com/office/drawing/2014/main" id="{C4A062F4-7F22-4B9D-AF17-E08B303736AA}"/>
                </a:ext>
              </a:extLst>
            </p:cNvPr>
            <p:cNvSpPr>
              <a:spLocks/>
            </p:cNvSpPr>
            <p:nvPr/>
          </p:nvSpPr>
          <p:spPr bwMode="auto">
            <a:xfrm>
              <a:off x="7817129" y="6282005"/>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594" name="Freeform 50">
              <a:extLst>
                <a:ext uri="{FF2B5EF4-FFF2-40B4-BE49-F238E27FC236}">
                  <a16:creationId xmlns:a16="http://schemas.microsoft.com/office/drawing/2014/main" id="{07CE2458-0B83-4010-A59D-F205A5436DD1}"/>
                </a:ext>
              </a:extLst>
            </p:cNvPr>
            <p:cNvSpPr>
              <a:spLocks/>
            </p:cNvSpPr>
            <p:nvPr/>
          </p:nvSpPr>
          <p:spPr bwMode="auto">
            <a:xfrm>
              <a:off x="8138432" y="6282005"/>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595" name="Freeform 51">
              <a:extLst>
                <a:ext uri="{FF2B5EF4-FFF2-40B4-BE49-F238E27FC236}">
                  <a16:creationId xmlns:a16="http://schemas.microsoft.com/office/drawing/2014/main" id="{35D205F0-0434-4EEF-A487-EF7CCF7FD026}"/>
                </a:ext>
              </a:extLst>
            </p:cNvPr>
            <p:cNvSpPr>
              <a:spLocks/>
            </p:cNvSpPr>
            <p:nvPr/>
          </p:nvSpPr>
          <p:spPr bwMode="auto">
            <a:xfrm>
              <a:off x="8460717" y="6282005"/>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596" name="Freeform 52">
              <a:extLst>
                <a:ext uri="{FF2B5EF4-FFF2-40B4-BE49-F238E27FC236}">
                  <a16:creationId xmlns:a16="http://schemas.microsoft.com/office/drawing/2014/main" id="{18B8CB92-2F3C-4FE0-A76E-5087CEBD6F53}"/>
                </a:ext>
              </a:extLst>
            </p:cNvPr>
            <p:cNvSpPr>
              <a:spLocks/>
            </p:cNvSpPr>
            <p:nvPr/>
          </p:nvSpPr>
          <p:spPr bwMode="auto">
            <a:xfrm>
              <a:off x="8784967" y="6282005"/>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597" name="Freeform 53">
              <a:extLst>
                <a:ext uri="{FF2B5EF4-FFF2-40B4-BE49-F238E27FC236}">
                  <a16:creationId xmlns:a16="http://schemas.microsoft.com/office/drawing/2014/main" id="{8F7FF52D-5A76-465F-B029-589338EDE88C}"/>
                </a:ext>
              </a:extLst>
            </p:cNvPr>
            <p:cNvSpPr>
              <a:spLocks/>
            </p:cNvSpPr>
            <p:nvPr/>
          </p:nvSpPr>
          <p:spPr bwMode="auto">
            <a:xfrm>
              <a:off x="9106270" y="6282005"/>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598" name="Freeform 54">
              <a:extLst>
                <a:ext uri="{FF2B5EF4-FFF2-40B4-BE49-F238E27FC236}">
                  <a16:creationId xmlns:a16="http://schemas.microsoft.com/office/drawing/2014/main" id="{B18917A5-8806-4C77-839D-ED64B3E74F44}"/>
                </a:ext>
              </a:extLst>
            </p:cNvPr>
            <p:cNvSpPr>
              <a:spLocks/>
            </p:cNvSpPr>
            <p:nvPr/>
          </p:nvSpPr>
          <p:spPr bwMode="auto">
            <a:xfrm>
              <a:off x="9428555" y="6282005"/>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599" name="Freeform 55">
              <a:extLst>
                <a:ext uri="{FF2B5EF4-FFF2-40B4-BE49-F238E27FC236}">
                  <a16:creationId xmlns:a16="http://schemas.microsoft.com/office/drawing/2014/main" id="{729840B5-0813-48F2-A98E-1B542165EC94}"/>
                </a:ext>
              </a:extLst>
            </p:cNvPr>
            <p:cNvSpPr>
              <a:spLocks/>
            </p:cNvSpPr>
            <p:nvPr/>
          </p:nvSpPr>
          <p:spPr bwMode="auto">
            <a:xfrm>
              <a:off x="9752805" y="6282005"/>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600" name="Freeform 56">
              <a:extLst>
                <a:ext uri="{FF2B5EF4-FFF2-40B4-BE49-F238E27FC236}">
                  <a16:creationId xmlns:a16="http://schemas.microsoft.com/office/drawing/2014/main" id="{071A325C-FA86-4389-BAD9-8AECF238AF13}"/>
                </a:ext>
              </a:extLst>
            </p:cNvPr>
            <p:cNvSpPr>
              <a:spLocks/>
            </p:cNvSpPr>
            <p:nvPr/>
          </p:nvSpPr>
          <p:spPr bwMode="auto">
            <a:xfrm>
              <a:off x="10074108" y="6282005"/>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601" name="Freeform 15">
              <a:extLst>
                <a:ext uri="{FF2B5EF4-FFF2-40B4-BE49-F238E27FC236}">
                  <a16:creationId xmlns:a16="http://schemas.microsoft.com/office/drawing/2014/main" id="{0E102D0A-A3B9-4ACC-B6B7-BB69FF634E24}"/>
                </a:ext>
              </a:extLst>
            </p:cNvPr>
            <p:cNvSpPr>
              <a:spLocks/>
            </p:cNvSpPr>
            <p:nvPr/>
          </p:nvSpPr>
          <p:spPr bwMode="auto">
            <a:xfrm>
              <a:off x="5239401" y="5950877"/>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2" name="Freeform 16">
              <a:extLst>
                <a:ext uri="{FF2B5EF4-FFF2-40B4-BE49-F238E27FC236}">
                  <a16:creationId xmlns:a16="http://schemas.microsoft.com/office/drawing/2014/main" id="{6F5E6DBF-75F0-4614-BE0C-CB26E6F1529A}"/>
                </a:ext>
              </a:extLst>
            </p:cNvPr>
            <p:cNvSpPr>
              <a:spLocks/>
            </p:cNvSpPr>
            <p:nvPr/>
          </p:nvSpPr>
          <p:spPr bwMode="auto">
            <a:xfrm>
              <a:off x="5560704" y="595087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3" name="Freeform 17">
              <a:extLst>
                <a:ext uri="{FF2B5EF4-FFF2-40B4-BE49-F238E27FC236}">
                  <a16:creationId xmlns:a16="http://schemas.microsoft.com/office/drawing/2014/main" id="{6C0E304E-7A45-4C10-984D-ED0AD0790E60}"/>
                </a:ext>
              </a:extLst>
            </p:cNvPr>
            <p:cNvSpPr>
              <a:spLocks/>
            </p:cNvSpPr>
            <p:nvPr/>
          </p:nvSpPr>
          <p:spPr bwMode="auto">
            <a:xfrm>
              <a:off x="5882989" y="5950877"/>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4" name="Freeform 18">
              <a:extLst>
                <a:ext uri="{FF2B5EF4-FFF2-40B4-BE49-F238E27FC236}">
                  <a16:creationId xmlns:a16="http://schemas.microsoft.com/office/drawing/2014/main" id="{0A6BEECD-E1F5-4504-8BB5-8E690A08CBDA}"/>
                </a:ext>
              </a:extLst>
            </p:cNvPr>
            <p:cNvSpPr>
              <a:spLocks/>
            </p:cNvSpPr>
            <p:nvPr/>
          </p:nvSpPr>
          <p:spPr bwMode="auto">
            <a:xfrm>
              <a:off x="6207239" y="5950877"/>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5" name="Freeform 19">
              <a:extLst>
                <a:ext uri="{FF2B5EF4-FFF2-40B4-BE49-F238E27FC236}">
                  <a16:creationId xmlns:a16="http://schemas.microsoft.com/office/drawing/2014/main" id="{2D4D39F9-48A4-4D11-95EE-454DDEC57D37}"/>
                </a:ext>
              </a:extLst>
            </p:cNvPr>
            <p:cNvSpPr>
              <a:spLocks/>
            </p:cNvSpPr>
            <p:nvPr/>
          </p:nvSpPr>
          <p:spPr bwMode="auto">
            <a:xfrm>
              <a:off x="6528542" y="595087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6" name="Freeform 20">
              <a:extLst>
                <a:ext uri="{FF2B5EF4-FFF2-40B4-BE49-F238E27FC236}">
                  <a16:creationId xmlns:a16="http://schemas.microsoft.com/office/drawing/2014/main" id="{DC5D1692-78EC-4A8D-A0B9-4B76018DC345}"/>
                </a:ext>
              </a:extLst>
            </p:cNvPr>
            <p:cNvSpPr>
              <a:spLocks/>
            </p:cNvSpPr>
            <p:nvPr/>
          </p:nvSpPr>
          <p:spPr bwMode="auto">
            <a:xfrm>
              <a:off x="6850827" y="5950877"/>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7" name="Freeform 21">
              <a:extLst>
                <a:ext uri="{FF2B5EF4-FFF2-40B4-BE49-F238E27FC236}">
                  <a16:creationId xmlns:a16="http://schemas.microsoft.com/office/drawing/2014/main" id="{35A534FA-F04A-41DC-BEBE-5E182C16B56C}"/>
                </a:ext>
              </a:extLst>
            </p:cNvPr>
            <p:cNvSpPr>
              <a:spLocks/>
            </p:cNvSpPr>
            <p:nvPr/>
          </p:nvSpPr>
          <p:spPr bwMode="auto">
            <a:xfrm>
              <a:off x="7175077" y="5950877"/>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8" name="Freeform 22">
              <a:extLst>
                <a:ext uri="{FF2B5EF4-FFF2-40B4-BE49-F238E27FC236}">
                  <a16:creationId xmlns:a16="http://schemas.microsoft.com/office/drawing/2014/main" id="{019C9223-2D66-4D72-82DD-A1AED0D7783F}"/>
                </a:ext>
              </a:extLst>
            </p:cNvPr>
            <p:cNvSpPr>
              <a:spLocks/>
            </p:cNvSpPr>
            <p:nvPr/>
          </p:nvSpPr>
          <p:spPr bwMode="auto">
            <a:xfrm>
              <a:off x="7496380" y="5950877"/>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9" name="Freeform 32">
              <a:extLst>
                <a:ext uri="{FF2B5EF4-FFF2-40B4-BE49-F238E27FC236}">
                  <a16:creationId xmlns:a16="http://schemas.microsoft.com/office/drawing/2014/main" id="{5FA849E0-AF8F-4537-9B9B-0B928BFF906B}"/>
                </a:ext>
              </a:extLst>
            </p:cNvPr>
            <p:cNvSpPr>
              <a:spLocks/>
            </p:cNvSpPr>
            <p:nvPr/>
          </p:nvSpPr>
          <p:spPr bwMode="auto">
            <a:xfrm>
              <a:off x="5239401" y="6613134"/>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0" name="Freeform 33">
              <a:extLst>
                <a:ext uri="{FF2B5EF4-FFF2-40B4-BE49-F238E27FC236}">
                  <a16:creationId xmlns:a16="http://schemas.microsoft.com/office/drawing/2014/main" id="{E6830CB6-2436-4B6D-ADD9-4C0145B0288B}"/>
                </a:ext>
              </a:extLst>
            </p:cNvPr>
            <p:cNvSpPr>
              <a:spLocks/>
            </p:cNvSpPr>
            <p:nvPr/>
          </p:nvSpPr>
          <p:spPr bwMode="auto">
            <a:xfrm>
              <a:off x="5560704" y="6613134"/>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1" name="Freeform 34">
              <a:extLst>
                <a:ext uri="{FF2B5EF4-FFF2-40B4-BE49-F238E27FC236}">
                  <a16:creationId xmlns:a16="http://schemas.microsoft.com/office/drawing/2014/main" id="{90F23CA9-B46E-4483-A5B2-BD2271951A36}"/>
                </a:ext>
              </a:extLst>
            </p:cNvPr>
            <p:cNvSpPr>
              <a:spLocks/>
            </p:cNvSpPr>
            <p:nvPr/>
          </p:nvSpPr>
          <p:spPr bwMode="auto">
            <a:xfrm>
              <a:off x="5882989" y="6613134"/>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2" name="Freeform 35">
              <a:extLst>
                <a:ext uri="{FF2B5EF4-FFF2-40B4-BE49-F238E27FC236}">
                  <a16:creationId xmlns:a16="http://schemas.microsoft.com/office/drawing/2014/main" id="{B23ED669-E5AC-49AD-B048-34E0E8F39C04}"/>
                </a:ext>
              </a:extLst>
            </p:cNvPr>
            <p:cNvSpPr>
              <a:spLocks/>
            </p:cNvSpPr>
            <p:nvPr/>
          </p:nvSpPr>
          <p:spPr bwMode="auto">
            <a:xfrm>
              <a:off x="6207239" y="6613134"/>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3" name="Freeform 36">
              <a:extLst>
                <a:ext uri="{FF2B5EF4-FFF2-40B4-BE49-F238E27FC236}">
                  <a16:creationId xmlns:a16="http://schemas.microsoft.com/office/drawing/2014/main" id="{620A9E5F-565B-4905-8B9F-C987B2D266BB}"/>
                </a:ext>
              </a:extLst>
            </p:cNvPr>
            <p:cNvSpPr>
              <a:spLocks/>
            </p:cNvSpPr>
            <p:nvPr/>
          </p:nvSpPr>
          <p:spPr bwMode="auto">
            <a:xfrm>
              <a:off x="6528542" y="6613134"/>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4" name="Freeform 37">
              <a:extLst>
                <a:ext uri="{FF2B5EF4-FFF2-40B4-BE49-F238E27FC236}">
                  <a16:creationId xmlns:a16="http://schemas.microsoft.com/office/drawing/2014/main" id="{66E1022A-972A-4A57-ADFD-962B94155EF3}"/>
                </a:ext>
              </a:extLst>
            </p:cNvPr>
            <p:cNvSpPr>
              <a:spLocks/>
            </p:cNvSpPr>
            <p:nvPr/>
          </p:nvSpPr>
          <p:spPr bwMode="auto">
            <a:xfrm>
              <a:off x="6850827" y="6613134"/>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5" name="Freeform 38">
              <a:extLst>
                <a:ext uri="{FF2B5EF4-FFF2-40B4-BE49-F238E27FC236}">
                  <a16:creationId xmlns:a16="http://schemas.microsoft.com/office/drawing/2014/main" id="{8C695C97-7708-4D5B-B38B-60C63CCFE63F}"/>
                </a:ext>
              </a:extLst>
            </p:cNvPr>
            <p:cNvSpPr>
              <a:spLocks/>
            </p:cNvSpPr>
            <p:nvPr/>
          </p:nvSpPr>
          <p:spPr bwMode="auto">
            <a:xfrm>
              <a:off x="7175077" y="6613134"/>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6" name="Freeform 39">
              <a:extLst>
                <a:ext uri="{FF2B5EF4-FFF2-40B4-BE49-F238E27FC236}">
                  <a16:creationId xmlns:a16="http://schemas.microsoft.com/office/drawing/2014/main" id="{25AD032D-5E1D-4D63-A12C-DB0B34236D99}"/>
                </a:ext>
              </a:extLst>
            </p:cNvPr>
            <p:cNvSpPr>
              <a:spLocks/>
            </p:cNvSpPr>
            <p:nvPr/>
          </p:nvSpPr>
          <p:spPr bwMode="auto">
            <a:xfrm>
              <a:off x="7496380" y="6613134"/>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7" name="Freeform 49">
              <a:extLst>
                <a:ext uri="{FF2B5EF4-FFF2-40B4-BE49-F238E27FC236}">
                  <a16:creationId xmlns:a16="http://schemas.microsoft.com/office/drawing/2014/main" id="{9F4056DA-51B3-483E-85E8-B1C0D55894B1}"/>
                </a:ext>
              </a:extLst>
            </p:cNvPr>
            <p:cNvSpPr>
              <a:spLocks/>
            </p:cNvSpPr>
            <p:nvPr/>
          </p:nvSpPr>
          <p:spPr bwMode="auto">
            <a:xfrm>
              <a:off x="5239401" y="6282005"/>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618" name="Freeform 50">
              <a:extLst>
                <a:ext uri="{FF2B5EF4-FFF2-40B4-BE49-F238E27FC236}">
                  <a16:creationId xmlns:a16="http://schemas.microsoft.com/office/drawing/2014/main" id="{225C149E-4A60-4ED6-B652-6A995E22F122}"/>
                </a:ext>
              </a:extLst>
            </p:cNvPr>
            <p:cNvSpPr>
              <a:spLocks/>
            </p:cNvSpPr>
            <p:nvPr/>
          </p:nvSpPr>
          <p:spPr bwMode="auto">
            <a:xfrm>
              <a:off x="5560704" y="6282005"/>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619" name="Freeform 51">
              <a:extLst>
                <a:ext uri="{FF2B5EF4-FFF2-40B4-BE49-F238E27FC236}">
                  <a16:creationId xmlns:a16="http://schemas.microsoft.com/office/drawing/2014/main" id="{B2E548FF-1EE2-45FD-8915-CA7472E7AE23}"/>
                </a:ext>
              </a:extLst>
            </p:cNvPr>
            <p:cNvSpPr>
              <a:spLocks/>
            </p:cNvSpPr>
            <p:nvPr/>
          </p:nvSpPr>
          <p:spPr bwMode="auto">
            <a:xfrm>
              <a:off x="5882989" y="6282005"/>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620" name="Freeform 52">
              <a:extLst>
                <a:ext uri="{FF2B5EF4-FFF2-40B4-BE49-F238E27FC236}">
                  <a16:creationId xmlns:a16="http://schemas.microsoft.com/office/drawing/2014/main" id="{4E5D4FF5-AD1D-4447-B33E-55E4575EADC2}"/>
                </a:ext>
              </a:extLst>
            </p:cNvPr>
            <p:cNvSpPr>
              <a:spLocks/>
            </p:cNvSpPr>
            <p:nvPr/>
          </p:nvSpPr>
          <p:spPr bwMode="auto">
            <a:xfrm>
              <a:off x="6207239" y="6282005"/>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621" name="Freeform 53">
              <a:extLst>
                <a:ext uri="{FF2B5EF4-FFF2-40B4-BE49-F238E27FC236}">
                  <a16:creationId xmlns:a16="http://schemas.microsoft.com/office/drawing/2014/main" id="{4D98E18C-3FAE-4C3A-BD78-DA342FC04413}"/>
                </a:ext>
              </a:extLst>
            </p:cNvPr>
            <p:cNvSpPr>
              <a:spLocks/>
            </p:cNvSpPr>
            <p:nvPr/>
          </p:nvSpPr>
          <p:spPr bwMode="auto">
            <a:xfrm>
              <a:off x="6528542" y="6282005"/>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622" name="Freeform 54">
              <a:extLst>
                <a:ext uri="{FF2B5EF4-FFF2-40B4-BE49-F238E27FC236}">
                  <a16:creationId xmlns:a16="http://schemas.microsoft.com/office/drawing/2014/main" id="{8206D631-80D0-45CC-8213-E6C1830A929D}"/>
                </a:ext>
              </a:extLst>
            </p:cNvPr>
            <p:cNvSpPr>
              <a:spLocks/>
            </p:cNvSpPr>
            <p:nvPr/>
          </p:nvSpPr>
          <p:spPr bwMode="auto">
            <a:xfrm>
              <a:off x="6850827" y="6282005"/>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623" name="Freeform 55">
              <a:extLst>
                <a:ext uri="{FF2B5EF4-FFF2-40B4-BE49-F238E27FC236}">
                  <a16:creationId xmlns:a16="http://schemas.microsoft.com/office/drawing/2014/main" id="{A85985B2-0BDB-4909-A61C-FC75D1E99A1F}"/>
                </a:ext>
              </a:extLst>
            </p:cNvPr>
            <p:cNvSpPr>
              <a:spLocks/>
            </p:cNvSpPr>
            <p:nvPr/>
          </p:nvSpPr>
          <p:spPr bwMode="auto">
            <a:xfrm>
              <a:off x="7175077" y="6282005"/>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624" name="Freeform 56">
              <a:extLst>
                <a:ext uri="{FF2B5EF4-FFF2-40B4-BE49-F238E27FC236}">
                  <a16:creationId xmlns:a16="http://schemas.microsoft.com/office/drawing/2014/main" id="{1D8CE5AF-880C-4027-B4FF-856E4DA81829}"/>
                </a:ext>
              </a:extLst>
            </p:cNvPr>
            <p:cNvSpPr>
              <a:spLocks/>
            </p:cNvSpPr>
            <p:nvPr/>
          </p:nvSpPr>
          <p:spPr bwMode="auto">
            <a:xfrm>
              <a:off x="7496380" y="6282005"/>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625" name="Freeform 15">
              <a:extLst>
                <a:ext uri="{FF2B5EF4-FFF2-40B4-BE49-F238E27FC236}">
                  <a16:creationId xmlns:a16="http://schemas.microsoft.com/office/drawing/2014/main" id="{6BC5E6F4-E836-4125-86AE-16F2F3E5C8B7}"/>
                </a:ext>
              </a:extLst>
            </p:cNvPr>
            <p:cNvSpPr>
              <a:spLocks/>
            </p:cNvSpPr>
            <p:nvPr/>
          </p:nvSpPr>
          <p:spPr bwMode="auto">
            <a:xfrm>
              <a:off x="2662240" y="5950877"/>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26" name="Freeform 16">
              <a:extLst>
                <a:ext uri="{FF2B5EF4-FFF2-40B4-BE49-F238E27FC236}">
                  <a16:creationId xmlns:a16="http://schemas.microsoft.com/office/drawing/2014/main" id="{BF3AB452-E358-43E9-BF92-683519CA8BAD}"/>
                </a:ext>
              </a:extLst>
            </p:cNvPr>
            <p:cNvSpPr>
              <a:spLocks/>
            </p:cNvSpPr>
            <p:nvPr/>
          </p:nvSpPr>
          <p:spPr bwMode="auto">
            <a:xfrm>
              <a:off x="2983543" y="595087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27" name="Freeform 17">
              <a:extLst>
                <a:ext uri="{FF2B5EF4-FFF2-40B4-BE49-F238E27FC236}">
                  <a16:creationId xmlns:a16="http://schemas.microsoft.com/office/drawing/2014/main" id="{C33334BA-0C7D-48A5-AF6D-BF2AC680C080}"/>
                </a:ext>
              </a:extLst>
            </p:cNvPr>
            <p:cNvSpPr>
              <a:spLocks/>
            </p:cNvSpPr>
            <p:nvPr/>
          </p:nvSpPr>
          <p:spPr bwMode="auto">
            <a:xfrm>
              <a:off x="3305828" y="5950877"/>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28" name="Freeform 18">
              <a:extLst>
                <a:ext uri="{FF2B5EF4-FFF2-40B4-BE49-F238E27FC236}">
                  <a16:creationId xmlns:a16="http://schemas.microsoft.com/office/drawing/2014/main" id="{F1E765BF-C131-4D45-A3B8-2BE7B6FAB5FA}"/>
                </a:ext>
              </a:extLst>
            </p:cNvPr>
            <p:cNvSpPr>
              <a:spLocks/>
            </p:cNvSpPr>
            <p:nvPr/>
          </p:nvSpPr>
          <p:spPr bwMode="auto">
            <a:xfrm>
              <a:off x="3630078" y="5950877"/>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29" name="Freeform 19">
              <a:extLst>
                <a:ext uri="{FF2B5EF4-FFF2-40B4-BE49-F238E27FC236}">
                  <a16:creationId xmlns:a16="http://schemas.microsoft.com/office/drawing/2014/main" id="{CB6083A4-85F8-4EE1-B081-51678D47A257}"/>
                </a:ext>
              </a:extLst>
            </p:cNvPr>
            <p:cNvSpPr>
              <a:spLocks/>
            </p:cNvSpPr>
            <p:nvPr/>
          </p:nvSpPr>
          <p:spPr bwMode="auto">
            <a:xfrm>
              <a:off x="3951381" y="595087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0" name="Freeform 20">
              <a:extLst>
                <a:ext uri="{FF2B5EF4-FFF2-40B4-BE49-F238E27FC236}">
                  <a16:creationId xmlns:a16="http://schemas.microsoft.com/office/drawing/2014/main" id="{0063DF0A-933E-469F-A600-90F722A8AE11}"/>
                </a:ext>
              </a:extLst>
            </p:cNvPr>
            <p:cNvSpPr>
              <a:spLocks/>
            </p:cNvSpPr>
            <p:nvPr/>
          </p:nvSpPr>
          <p:spPr bwMode="auto">
            <a:xfrm>
              <a:off x="4273666" y="5950877"/>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1" name="Freeform 21">
              <a:extLst>
                <a:ext uri="{FF2B5EF4-FFF2-40B4-BE49-F238E27FC236}">
                  <a16:creationId xmlns:a16="http://schemas.microsoft.com/office/drawing/2014/main" id="{8C507C06-C1C1-4A30-A28B-FDBDB78B057D}"/>
                </a:ext>
              </a:extLst>
            </p:cNvPr>
            <p:cNvSpPr>
              <a:spLocks/>
            </p:cNvSpPr>
            <p:nvPr/>
          </p:nvSpPr>
          <p:spPr bwMode="auto">
            <a:xfrm>
              <a:off x="4597916" y="5950877"/>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2" name="Freeform 22">
              <a:extLst>
                <a:ext uri="{FF2B5EF4-FFF2-40B4-BE49-F238E27FC236}">
                  <a16:creationId xmlns:a16="http://schemas.microsoft.com/office/drawing/2014/main" id="{C3EBB0AE-558E-45F8-B42D-0D67DA454AC8}"/>
                </a:ext>
              </a:extLst>
            </p:cNvPr>
            <p:cNvSpPr>
              <a:spLocks/>
            </p:cNvSpPr>
            <p:nvPr/>
          </p:nvSpPr>
          <p:spPr bwMode="auto">
            <a:xfrm>
              <a:off x="4919219" y="5950877"/>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3" name="Freeform 32">
              <a:extLst>
                <a:ext uri="{FF2B5EF4-FFF2-40B4-BE49-F238E27FC236}">
                  <a16:creationId xmlns:a16="http://schemas.microsoft.com/office/drawing/2014/main" id="{227B89B0-2386-4539-84A9-A7A847F97183}"/>
                </a:ext>
              </a:extLst>
            </p:cNvPr>
            <p:cNvSpPr>
              <a:spLocks/>
            </p:cNvSpPr>
            <p:nvPr/>
          </p:nvSpPr>
          <p:spPr bwMode="auto">
            <a:xfrm>
              <a:off x="2662240" y="6613134"/>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4" name="Freeform 33">
              <a:extLst>
                <a:ext uri="{FF2B5EF4-FFF2-40B4-BE49-F238E27FC236}">
                  <a16:creationId xmlns:a16="http://schemas.microsoft.com/office/drawing/2014/main" id="{F1896E23-E1B8-4671-B5B1-6F9175EEAFA5}"/>
                </a:ext>
              </a:extLst>
            </p:cNvPr>
            <p:cNvSpPr>
              <a:spLocks/>
            </p:cNvSpPr>
            <p:nvPr/>
          </p:nvSpPr>
          <p:spPr bwMode="auto">
            <a:xfrm>
              <a:off x="2983543" y="6613134"/>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5" name="Freeform 34">
              <a:extLst>
                <a:ext uri="{FF2B5EF4-FFF2-40B4-BE49-F238E27FC236}">
                  <a16:creationId xmlns:a16="http://schemas.microsoft.com/office/drawing/2014/main" id="{B85B0668-0DAF-451E-A5B2-16AD219DDC00}"/>
                </a:ext>
              </a:extLst>
            </p:cNvPr>
            <p:cNvSpPr>
              <a:spLocks/>
            </p:cNvSpPr>
            <p:nvPr/>
          </p:nvSpPr>
          <p:spPr bwMode="auto">
            <a:xfrm>
              <a:off x="3305828" y="6613134"/>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6" name="Freeform 35">
              <a:extLst>
                <a:ext uri="{FF2B5EF4-FFF2-40B4-BE49-F238E27FC236}">
                  <a16:creationId xmlns:a16="http://schemas.microsoft.com/office/drawing/2014/main" id="{56A64A66-4BFC-417C-9970-40DCB8D7A30E}"/>
                </a:ext>
              </a:extLst>
            </p:cNvPr>
            <p:cNvSpPr>
              <a:spLocks/>
            </p:cNvSpPr>
            <p:nvPr/>
          </p:nvSpPr>
          <p:spPr bwMode="auto">
            <a:xfrm>
              <a:off x="3630078" y="6613134"/>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7" name="Freeform 36">
              <a:extLst>
                <a:ext uri="{FF2B5EF4-FFF2-40B4-BE49-F238E27FC236}">
                  <a16:creationId xmlns:a16="http://schemas.microsoft.com/office/drawing/2014/main" id="{1AF12E91-C475-4434-AD73-4D8318D779D9}"/>
                </a:ext>
              </a:extLst>
            </p:cNvPr>
            <p:cNvSpPr>
              <a:spLocks/>
            </p:cNvSpPr>
            <p:nvPr/>
          </p:nvSpPr>
          <p:spPr bwMode="auto">
            <a:xfrm>
              <a:off x="3951381" y="6613134"/>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8" name="Freeform 37">
              <a:extLst>
                <a:ext uri="{FF2B5EF4-FFF2-40B4-BE49-F238E27FC236}">
                  <a16:creationId xmlns:a16="http://schemas.microsoft.com/office/drawing/2014/main" id="{4E6AF518-18D4-409F-86D6-8695DB7975C6}"/>
                </a:ext>
              </a:extLst>
            </p:cNvPr>
            <p:cNvSpPr>
              <a:spLocks/>
            </p:cNvSpPr>
            <p:nvPr/>
          </p:nvSpPr>
          <p:spPr bwMode="auto">
            <a:xfrm>
              <a:off x="4273666" y="6613134"/>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9" name="Freeform 38">
              <a:extLst>
                <a:ext uri="{FF2B5EF4-FFF2-40B4-BE49-F238E27FC236}">
                  <a16:creationId xmlns:a16="http://schemas.microsoft.com/office/drawing/2014/main" id="{57FEF600-C5F3-4368-8746-22902D45E5E7}"/>
                </a:ext>
              </a:extLst>
            </p:cNvPr>
            <p:cNvSpPr>
              <a:spLocks/>
            </p:cNvSpPr>
            <p:nvPr/>
          </p:nvSpPr>
          <p:spPr bwMode="auto">
            <a:xfrm>
              <a:off x="4597916" y="6613134"/>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0" name="Freeform 39">
              <a:extLst>
                <a:ext uri="{FF2B5EF4-FFF2-40B4-BE49-F238E27FC236}">
                  <a16:creationId xmlns:a16="http://schemas.microsoft.com/office/drawing/2014/main" id="{6DB6F839-06ED-48A6-9230-979BA55EFAEB}"/>
                </a:ext>
              </a:extLst>
            </p:cNvPr>
            <p:cNvSpPr>
              <a:spLocks/>
            </p:cNvSpPr>
            <p:nvPr/>
          </p:nvSpPr>
          <p:spPr bwMode="auto">
            <a:xfrm>
              <a:off x="4919219" y="6613134"/>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1" name="Freeform 49">
              <a:extLst>
                <a:ext uri="{FF2B5EF4-FFF2-40B4-BE49-F238E27FC236}">
                  <a16:creationId xmlns:a16="http://schemas.microsoft.com/office/drawing/2014/main" id="{C8F52723-BCB6-4D45-A8C0-EFDBB6BEA136}"/>
                </a:ext>
              </a:extLst>
            </p:cNvPr>
            <p:cNvSpPr>
              <a:spLocks/>
            </p:cNvSpPr>
            <p:nvPr/>
          </p:nvSpPr>
          <p:spPr bwMode="auto">
            <a:xfrm>
              <a:off x="2662240" y="6282005"/>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642" name="Freeform 50">
              <a:extLst>
                <a:ext uri="{FF2B5EF4-FFF2-40B4-BE49-F238E27FC236}">
                  <a16:creationId xmlns:a16="http://schemas.microsoft.com/office/drawing/2014/main" id="{DFA71232-9E34-4BAB-BBF4-E707FE493FD4}"/>
                </a:ext>
              </a:extLst>
            </p:cNvPr>
            <p:cNvSpPr>
              <a:spLocks/>
            </p:cNvSpPr>
            <p:nvPr/>
          </p:nvSpPr>
          <p:spPr bwMode="auto">
            <a:xfrm>
              <a:off x="2983543" y="6282005"/>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643" name="Freeform 51">
              <a:extLst>
                <a:ext uri="{FF2B5EF4-FFF2-40B4-BE49-F238E27FC236}">
                  <a16:creationId xmlns:a16="http://schemas.microsoft.com/office/drawing/2014/main" id="{3566362A-7506-4F3D-ADAC-81BAF3B0D9BC}"/>
                </a:ext>
              </a:extLst>
            </p:cNvPr>
            <p:cNvSpPr>
              <a:spLocks/>
            </p:cNvSpPr>
            <p:nvPr/>
          </p:nvSpPr>
          <p:spPr bwMode="auto">
            <a:xfrm>
              <a:off x="3305828" y="6282005"/>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644" name="Freeform 52">
              <a:extLst>
                <a:ext uri="{FF2B5EF4-FFF2-40B4-BE49-F238E27FC236}">
                  <a16:creationId xmlns:a16="http://schemas.microsoft.com/office/drawing/2014/main" id="{8A3783B9-D2A3-472B-B8FB-80E535C2C5D9}"/>
                </a:ext>
              </a:extLst>
            </p:cNvPr>
            <p:cNvSpPr>
              <a:spLocks/>
            </p:cNvSpPr>
            <p:nvPr/>
          </p:nvSpPr>
          <p:spPr bwMode="auto">
            <a:xfrm>
              <a:off x="3630078" y="6282005"/>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645" name="Freeform 53">
              <a:extLst>
                <a:ext uri="{FF2B5EF4-FFF2-40B4-BE49-F238E27FC236}">
                  <a16:creationId xmlns:a16="http://schemas.microsoft.com/office/drawing/2014/main" id="{C1327B81-C991-4324-9162-3DDA6DC789B4}"/>
                </a:ext>
              </a:extLst>
            </p:cNvPr>
            <p:cNvSpPr>
              <a:spLocks/>
            </p:cNvSpPr>
            <p:nvPr/>
          </p:nvSpPr>
          <p:spPr bwMode="auto">
            <a:xfrm>
              <a:off x="3951381" y="6282005"/>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646" name="Freeform 54">
              <a:extLst>
                <a:ext uri="{FF2B5EF4-FFF2-40B4-BE49-F238E27FC236}">
                  <a16:creationId xmlns:a16="http://schemas.microsoft.com/office/drawing/2014/main" id="{FE29F835-210D-4470-A4C8-B6A336F15072}"/>
                </a:ext>
              </a:extLst>
            </p:cNvPr>
            <p:cNvSpPr>
              <a:spLocks/>
            </p:cNvSpPr>
            <p:nvPr/>
          </p:nvSpPr>
          <p:spPr bwMode="auto">
            <a:xfrm>
              <a:off x="4273666" y="6282005"/>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647" name="Freeform 55">
              <a:extLst>
                <a:ext uri="{FF2B5EF4-FFF2-40B4-BE49-F238E27FC236}">
                  <a16:creationId xmlns:a16="http://schemas.microsoft.com/office/drawing/2014/main" id="{7888FE1A-3DAF-4A10-BA56-CF0F4059B41B}"/>
                </a:ext>
              </a:extLst>
            </p:cNvPr>
            <p:cNvSpPr>
              <a:spLocks/>
            </p:cNvSpPr>
            <p:nvPr/>
          </p:nvSpPr>
          <p:spPr bwMode="auto">
            <a:xfrm>
              <a:off x="4597916" y="6282005"/>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648" name="Freeform 56">
              <a:extLst>
                <a:ext uri="{FF2B5EF4-FFF2-40B4-BE49-F238E27FC236}">
                  <a16:creationId xmlns:a16="http://schemas.microsoft.com/office/drawing/2014/main" id="{02A4E87F-53FD-4760-B20B-F2C40CFC840B}"/>
                </a:ext>
              </a:extLst>
            </p:cNvPr>
            <p:cNvSpPr>
              <a:spLocks/>
            </p:cNvSpPr>
            <p:nvPr/>
          </p:nvSpPr>
          <p:spPr bwMode="auto">
            <a:xfrm>
              <a:off x="4919219" y="6282005"/>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649" name="Freeform 15">
              <a:extLst>
                <a:ext uri="{FF2B5EF4-FFF2-40B4-BE49-F238E27FC236}">
                  <a16:creationId xmlns:a16="http://schemas.microsoft.com/office/drawing/2014/main" id="{C14830C6-DF88-463F-8BCF-DB7519717821}"/>
                </a:ext>
              </a:extLst>
            </p:cNvPr>
            <p:cNvSpPr>
              <a:spLocks/>
            </p:cNvSpPr>
            <p:nvPr/>
          </p:nvSpPr>
          <p:spPr bwMode="auto">
            <a:xfrm>
              <a:off x="404581" y="5950877"/>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0" name="Freeform 16">
              <a:extLst>
                <a:ext uri="{FF2B5EF4-FFF2-40B4-BE49-F238E27FC236}">
                  <a16:creationId xmlns:a16="http://schemas.microsoft.com/office/drawing/2014/main" id="{A9CB9172-E898-42B7-9DAE-9276CBB35C7B}"/>
                </a:ext>
              </a:extLst>
            </p:cNvPr>
            <p:cNvSpPr>
              <a:spLocks/>
            </p:cNvSpPr>
            <p:nvPr/>
          </p:nvSpPr>
          <p:spPr bwMode="auto">
            <a:xfrm>
              <a:off x="725884" y="595087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1" name="Freeform 17">
              <a:extLst>
                <a:ext uri="{FF2B5EF4-FFF2-40B4-BE49-F238E27FC236}">
                  <a16:creationId xmlns:a16="http://schemas.microsoft.com/office/drawing/2014/main" id="{FB7A2083-9C77-4FBC-81DE-B82F9C2B2F93}"/>
                </a:ext>
              </a:extLst>
            </p:cNvPr>
            <p:cNvSpPr>
              <a:spLocks/>
            </p:cNvSpPr>
            <p:nvPr/>
          </p:nvSpPr>
          <p:spPr bwMode="auto">
            <a:xfrm>
              <a:off x="1048169" y="5950877"/>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2" name="Freeform 18">
              <a:extLst>
                <a:ext uri="{FF2B5EF4-FFF2-40B4-BE49-F238E27FC236}">
                  <a16:creationId xmlns:a16="http://schemas.microsoft.com/office/drawing/2014/main" id="{CA8502F5-7A9C-4150-B13D-8F8950A36233}"/>
                </a:ext>
              </a:extLst>
            </p:cNvPr>
            <p:cNvSpPr>
              <a:spLocks/>
            </p:cNvSpPr>
            <p:nvPr/>
          </p:nvSpPr>
          <p:spPr bwMode="auto">
            <a:xfrm>
              <a:off x="1372419" y="5950877"/>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3" name="Freeform 19">
              <a:extLst>
                <a:ext uri="{FF2B5EF4-FFF2-40B4-BE49-F238E27FC236}">
                  <a16:creationId xmlns:a16="http://schemas.microsoft.com/office/drawing/2014/main" id="{937A7D90-BC43-4695-8A35-259E417EB6A1}"/>
                </a:ext>
              </a:extLst>
            </p:cNvPr>
            <p:cNvSpPr>
              <a:spLocks/>
            </p:cNvSpPr>
            <p:nvPr/>
          </p:nvSpPr>
          <p:spPr bwMode="auto">
            <a:xfrm>
              <a:off x="1693722" y="595087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4" name="Freeform 20">
              <a:extLst>
                <a:ext uri="{FF2B5EF4-FFF2-40B4-BE49-F238E27FC236}">
                  <a16:creationId xmlns:a16="http://schemas.microsoft.com/office/drawing/2014/main" id="{E92CBB2A-40B8-4462-9114-FC704F025C33}"/>
                </a:ext>
              </a:extLst>
            </p:cNvPr>
            <p:cNvSpPr>
              <a:spLocks/>
            </p:cNvSpPr>
            <p:nvPr/>
          </p:nvSpPr>
          <p:spPr bwMode="auto">
            <a:xfrm>
              <a:off x="2016007" y="5950877"/>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5" name="Freeform 21">
              <a:extLst>
                <a:ext uri="{FF2B5EF4-FFF2-40B4-BE49-F238E27FC236}">
                  <a16:creationId xmlns:a16="http://schemas.microsoft.com/office/drawing/2014/main" id="{4438B443-A435-48B9-B3ED-A2971A3A7688}"/>
                </a:ext>
              </a:extLst>
            </p:cNvPr>
            <p:cNvSpPr>
              <a:spLocks/>
            </p:cNvSpPr>
            <p:nvPr/>
          </p:nvSpPr>
          <p:spPr bwMode="auto">
            <a:xfrm>
              <a:off x="2340257" y="5950877"/>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6" name="Freeform 32">
              <a:extLst>
                <a:ext uri="{FF2B5EF4-FFF2-40B4-BE49-F238E27FC236}">
                  <a16:creationId xmlns:a16="http://schemas.microsoft.com/office/drawing/2014/main" id="{F9A5067E-F327-4414-BBC7-34A2DE1921D6}"/>
                </a:ext>
              </a:extLst>
            </p:cNvPr>
            <p:cNvSpPr>
              <a:spLocks/>
            </p:cNvSpPr>
            <p:nvPr/>
          </p:nvSpPr>
          <p:spPr bwMode="auto">
            <a:xfrm>
              <a:off x="404581" y="6613134"/>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7" name="Freeform 33">
              <a:extLst>
                <a:ext uri="{FF2B5EF4-FFF2-40B4-BE49-F238E27FC236}">
                  <a16:creationId xmlns:a16="http://schemas.microsoft.com/office/drawing/2014/main" id="{54F58520-000E-4862-98FD-B6819BD22B40}"/>
                </a:ext>
              </a:extLst>
            </p:cNvPr>
            <p:cNvSpPr>
              <a:spLocks/>
            </p:cNvSpPr>
            <p:nvPr/>
          </p:nvSpPr>
          <p:spPr bwMode="auto">
            <a:xfrm>
              <a:off x="725884" y="6613134"/>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8" name="Freeform 34">
              <a:extLst>
                <a:ext uri="{FF2B5EF4-FFF2-40B4-BE49-F238E27FC236}">
                  <a16:creationId xmlns:a16="http://schemas.microsoft.com/office/drawing/2014/main" id="{ECFABFBB-BF97-4C4A-9589-EBD3C232B87E}"/>
                </a:ext>
              </a:extLst>
            </p:cNvPr>
            <p:cNvSpPr>
              <a:spLocks/>
            </p:cNvSpPr>
            <p:nvPr/>
          </p:nvSpPr>
          <p:spPr bwMode="auto">
            <a:xfrm>
              <a:off x="1048169" y="6613134"/>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9" name="Freeform 35">
              <a:extLst>
                <a:ext uri="{FF2B5EF4-FFF2-40B4-BE49-F238E27FC236}">
                  <a16:creationId xmlns:a16="http://schemas.microsoft.com/office/drawing/2014/main" id="{82FDAB90-991A-469E-8B2C-93FDF9698649}"/>
                </a:ext>
              </a:extLst>
            </p:cNvPr>
            <p:cNvSpPr>
              <a:spLocks/>
            </p:cNvSpPr>
            <p:nvPr/>
          </p:nvSpPr>
          <p:spPr bwMode="auto">
            <a:xfrm>
              <a:off x="1372419" y="6613134"/>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0" name="Freeform 36">
              <a:extLst>
                <a:ext uri="{FF2B5EF4-FFF2-40B4-BE49-F238E27FC236}">
                  <a16:creationId xmlns:a16="http://schemas.microsoft.com/office/drawing/2014/main" id="{82C3A025-9FC4-4EC4-A867-52A497E956DA}"/>
                </a:ext>
              </a:extLst>
            </p:cNvPr>
            <p:cNvSpPr>
              <a:spLocks/>
            </p:cNvSpPr>
            <p:nvPr/>
          </p:nvSpPr>
          <p:spPr bwMode="auto">
            <a:xfrm>
              <a:off x="1693722" y="6613134"/>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1" name="Freeform 37">
              <a:extLst>
                <a:ext uri="{FF2B5EF4-FFF2-40B4-BE49-F238E27FC236}">
                  <a16:creationId xmlns:a16="http://schemas.microsoft.com/office/drawing/2014/main" id="{775D8DEE-6421-40A9-831F-A5B7B7F0EFDE}"/>
                </a:ext>
              </a:extLst>
            </p:cNvPr>
            <p:cNvSpPr>
              <a:spLocks/>
            </p:cNvSpPr>
            <p:nvPr/>
          </p:nvSpPr>
          <p:spPr bwMode="auto">
            <a:xfrm>
              <a:off x="2016007" y="6613134"/>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2" name="Freeform 38">
              <a:extLst>
                <a:ext uri="{FF2B5EF4-FFF2-40B4-BE49-F238E27FC236}">
                  <a16:creationId xmlns:a16="http://schemas.microsoft.com/office/drawing/2014/main" id="{0C9B9DE0-DF1E-4FBC-B234-2C333495130A}"/>
                </a:ext>
              </a:extLst>
            </p:cNvPr>
            <p:cNvSpPr>
              <a:spLocks/>
            </p:cNvSpPr>
            <p:nvPr/>
          </p:nvSpPr>
          <p:spPr bwMode="auto">
            <a:xfrm>
              <a:off x="2340257" y="6613134"/>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3" name="Freeform 49">
              <a:extLst>
                <a:ext uri="{FF2B5EF4-FFF2-40B4-BE49-F238E27FC236}">
                  <a16:creationId xmlns:a16="http://schemas.microsoft.com/office/drawing/2014/main" id="{E503E15F-52A0-4DAF-B1C2-5CF2035545A8}"/>
                </a:ext>
              </a:extLst>
            </p:cNvPr>
            <p:cNvSpPr>
              <a:spLocks/>
            </p:cNvSpPr>
            <p:nvPr/>
          </p:nvSpPr>
          <p:spPr bwMode="auto">
            <a:xfrm>
              <a:off x="404581" y="6282005"/>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664" name="Freeform 50">
              <a:extLst>
                <a:ext uri="{FF2B5EF4-FFF2-40B4-BE49-F238E27FC236}">
                  <a16:creationId xmlns:a16="http://schemas.microsoft.com/office/drawing/2014/main" id="{A4071767-0265-47C0-94DB-213900AD4DBF}"/>
                </a:ext>
              </a:extLst>
            </p:cNvPr>
            <p:cNvSpPr>
              <a:spLocks/>
            </p:cNvSpPr>
            <p:nvPr/>
          </p:nvSpPr>
          <p:spPr bwMode="auto">
            <a:xfrm>
              <a:off x="725884" y="6282005"/>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665" name="Freeform 51">
              <a:extLst>
                <a:ext uri="{FF2B5EF4-FFF2-40B4-BE49-F238E27FC236}">
                  <a16:creationId xmlns:a16="http://schemas.microsoft.com/office/drawing/2014/main" id="{E0BB080D-4039-4ED8-98AE-88851928C0B0}"/>
                </a:ext>
              </a:extLst>
            </p:cNvPr>
            <p:cNvSpPr>
              <a:spLocks/>
            </p:cNvSpPr>
            <p:nvPr/>
          </p:nvSpPr>
          <p:spPr bwMode="auto">
            <a:xfrm>
              <a:off x="1048169" y="6282005"/>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666" name="Freeform 52">
              <a:extLst>
                <a:ext uri="{FF2B5EF4-FFF2-40B4-BE49-F238E27FC236}">
                  <a16:creationId xmlns:a16="http://schemas.microsoft.com/office/drawing/2014/main" id="{9F6154F8-D886-442C-A5EC-838BFECAA2C1}"/>
                </a:ext>
              </a:extLst>
            </p:cNvPr>
            <p:cNvSpPr>
              <a:spLocks/>
            </p:cNvSpPr>
            <p:nvPr/>
          </p:nvSpPr>
          <p:spPr bwMode="auto">
            <a:xfrm>
              <a:off x="1372419" y="6282005"/>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667" name="Freeform 53">
              <a:extLst>
                <a:ext uri="{FF2B5EF4-FFF2-40B4-BE49-F238E27FC236}">
                  <a16:creationId xmlns:a16="http://schemas.microsoft.com/office/drawing/2014/main" id="{ADC89787-51DC-4CB3-9CDD-5B1099950982}"/>
                </a:ext>
              </a:extLst>
            </p:cNvPr>
            <p:cNvSpPr>
              <a:spLocks/>
            </p:cNvSpPr>
            <p:nvPr/>
          </p:nvSpPr>
          <p:spPr bwMode="auto">
            <a:xfrm>
              <a:off x="1693722" y="6282005"/>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668" name="Freeform 54">
              <a:extLst>
                <a:ext uri="{FF2B5EF4-FFF2-40B4-BE49-F238E27FC236}">
                  <a16:creationId xmlns:a16="http://schemas.microsoft.com/office/drawing/2014/main" id="{D30EB03D-7A6F-4F5A-BE63-94C7271FCED7}"/>
                </a:ext>
              </a:extLst>
            </p:cNvPr>
            <p:cNvSpPr>
              <a:spLocks/>
            </p:cNvSpPr>
            <p:nvPr/>
          </p:nvSpPr>
          <p:spPr bwMode="auto">
            <a:xfrm>
              <a:off x="2016007" y="6282005"/>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669" name="Freeform 55">
              <a:extLst>
                <a:ext uri="{FF2B5EF4-FFF2-40B4-BE49-F238E27FC236}">
                  <a16:creationId xmlns:a16="http://schemas.microsoft.com/office/drawing/2014/main" id="{81F05997-CE74-4F85-B645-4F8F0DE7186F}"/>
                </a:ext>
              </a:extLst>
            </p:cNvPr>
            <p:cNvSpPr>
              <a:spLocks/>
            </p:cNvSpPr>
            <p:nvPr/>
          </p:nvSpPr>
          <p:spPr bwMode="auto">
            <a:xfrm>
              <a:off x="2340257" y="6282005"/>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670" name="Freeform 56">
              <a:extLst>
                <a:ext uri="{FF2B5EF4-FFF2-40B4-BE49-F238E27FC236}">
                  <a16:creationId xmlns:a16="http://schemas.microsoft.com/office/drawing/2014/main" id="{E709CD9E-24C3-4379-A4A7-60D0A74A7886}"/>
                </a:ext>
              </a:extLst>
            </p:cNvPr>
            <p:cNvSpPr>
              <a:spLocks/>
            </p:cNvSpPr>
            <p:nvPr/>
          </p:nvSpPr>
          <p:spPr bwMode="auto">
            <a:xfrm>
              <a:off x="2661560" y="6282005"/>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671" name="Freeform 22">
              <a:extLst>
                <a:ext uri="{FF2B5EF4-FFF2-40B4-BE49-F238E27FC236}">
                  <a16:creationId xmlns:a16="http://schemas.microsoft.com/office/drawing/2014/main" id="{98317763-2D4A-48B1-8644-418A28C81BEF}"/>
                </a:ext>
              </a:extLst>
            </p:cNvPr>
            <p:cNvSpPr>
              <a:spLocks/>
            </p:cNvSpPr>
            <p:nvPr/>
          </p:nvSpPr>
          <p:spPr bwMode="auto">
            <a:xfrm>
              <a:off x="84399" y="5950877"/>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2" name="Freeform 39">
              <a:extLst>
                <a:ext uri="{FF2B5EF4-FFF2-40B4-BE49-F238E27FC236}">
                  <a16:creationId xmlns:a16="http://schemas.microsoft.com/office/drawing/2014/main" id="{A04BEF1E-01B7-4BA5-9A53-576B260052F9}"/>
                </a:ext>
              </a:extLst>
            </p:cNvPr>
            <p:cNvSpPr>
              <a:spLocks/>
            </p:cNvSpPr>
            <p:nvPr/>
          </p:nvSpPr>
          <p:spPr bwMode="auto">
            <a:xfrm>
              <a:off x="84399" y="6613134"/>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3" name="Freeform 56">
              <a:extLst>
                <a:ext uri="{FF2B5EF4-FFF2-40B4-BE49-F238E27FC236}">
                  <a16:creationId xmlns:a16="http://schemas.microsoft.com/office/drawing/2014/main" id="{865E2784-79F8-48BA-8090-9D958FB14BDA}"/>
                </a:ext>
              </a:extLst>
            </p:cNvPr>
            <p:cNvSpPr>
              <a:spLocks/>
            </p:cNvSpPr>
            <p:nvPr/>
          </p:nvSpPr>
          <p:spPr bwMode="auto">
            <a:xfrm>
              <a:off x="84399" y="6282005"/>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674" name="Freeform 32">
              <a:extLst>
                <a:ext uri="{FF2B5EF4-FFF2-40B4-BE49-F238E27FC236}">
                  <a16:creationId xmlns:a16="http://schemas.microsoft.com/office/drawing/2014/main" id="{4648787A-9B76-4C57-95DF-F7DC2504C4BF}"/>
                </a:ext>
              </a:extLst>
            </p:cNvPr>
            <p:cNvSpPr>
              <a:spLocks/>
            </p:cNvSpPr>
            <p:nvPr/>
          </p:nvSpPr>
          <p:spPr bwMode="auto">
            <a:xfrm>
              <a:off x="10394290" y="560398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5" name="Freeform 33">
              <a:extLst>
                <a:ext uri="{FF2B5EF4-FFF2-40B4-BE49-F238E27FC236}">
                  <a16:creationId xmlns:a16="http://schemas.microsoft.com/office/drawing/2014/main" id="{F87B662A-C553-43DF-BCAE-801847D0AF1C}"/>
                </a:ext>
              </a:extLst>
            </p:cNvPr>
            <p:cNvSpPr>
              <a:spLocks/>
            </p:cNvSpPr>
            <p:nvPr/>
          </p:nvSpPr>
          <p:spPr bwMode="auto">
            <a:xfrm>
              <a:off x="10715593" y="560398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6" name="Freeform 34">
              <a:extLst>
                <a:ext uri="{FF2B5EF4-FFF2-40B4-BE49-F238E27FC236}">
                  <a16:creationId xmlns:a16="http://schemas.microsoft.com/office/drawing/2014/main" id="{FB5A1C84-0CF5-4C54-964C-DE9AA6E0DF50}"/>
                </a:ext>
              </a:extLst>
            </p:cNvPr>
            <p:cNvSpPr>
              <a:spLocks/>
            </p:cNvSpPr>
            <p:nvPr/>
          </p:nvSpPr>
          <p:spPr bwMode="auto">
            <a:xfrm>
              <a:off x="11037878" y="560398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7" name="Freeform 35">
              <a:extLst>
                <a:ext uri="{FF2B5EF4-FFF2-40B4-BE49-F238E27FC236}">
                  <a16:creationId xmlns:a16="http://schemas.microsoft.com/office/drawing/2014/main" id="{3910B7EC-622B-4379-9548-7DE603FF68E4}"/>
                </a:ext>
              </a:extLst>
            </p:cNvPr>
            <p:cNvSpPr>
              <a:spLocks/>
            </p:cNvSpPr>
            <p:nvPr/>
          </p:nvSpPr>
          <p:spPr bwMode="auto">
            <a:xfrm>
              <a:off x="11362128" y="560398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8" name="Freeform 36">
              <a:extLst>
                <a:ext uri="{FF2B5EF4-FFF2-40B4-BE49-F238E27FC236}">
                  <a16:creationId xmlns:a16="http://schemas.microsoft.com/office/drawing/2014/main" id="{C45538F0-1371-4CFB-8E50-97038902BF5F}"/>
                </a:ext>
              </a:extLst>
            </p:cNvPr>
            <p:cNvSpPr>
              <a:spLocks/>
            </p:cNvSpPr>
            <p:nvPr/>
          </p:nvSpPr>
          <p:spPr bwMode="auto">
            <a:xfrm>
              <a:off x="11683431" y="560398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9" name="Freeform 37">
              <a:extLst>
                <a:ext uri="{FF2B5EF4-FFF2-40B4-BE49-F238E27FC236}">
                  <a16:creationId xmlns:a16="http://schemas.microsoft.com/office/drawing/2014/main" id="{97004B1B-647D-4B9F-A696-7FE7FFB84972}"/>
                </a:ext>
              </a:extLst>
            </p:cNvPr>
            <p:cNvSpPr>
              <a:spLocks/>
            </p:cNvSpPr>
            <p:nvPr/>
          </p:nvSpPr>
          <p:spPr bwMode="auto">
            <a:xfrm>
              <a:off x="12005716" y="560398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0" name="Freeform 38">
              <a:extLst>
                <a:ext uri="{FF2B5EF4-FFF2-40B4-BE49-F238E27FC236}">
                  <a16:creationId xmlns:a16="http://schemas.microsoft.com/office/drawing/2014/main" id="{98FE03D6-1DB9-4950-B6BD-1DEC59084773}"/>
                </a:ext>
              </a:extLst>
            </p:cNvPr>
            <p:cNvSpPr>
              <a:spLocks/>
            </p:cNvSpPr>
            <p:nvPr/>
          </p:nvSpPr>
          <p:spPr bwMode="auto">
            <a:xfrm>
              <a:off x="12329966" y="560398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1" name="Freeform 39">
              <a:extLst>
                <a:ext uri="{FF2B5EF4-FFF2-40B4-BE49-F238E27FC236}">
                  <a16:creationId xmlns:a16="http://schemas.microsoft.com/office/drawing/2014/main" id="{BA2913E7-A2C3-4EFD-911A-40D4E04363EE}"/>
                </a:ext>
              </a:extLst>
            </p:cNvPr>
            <p:cNvSpPr>
              <a:spLocks/>
            </p:cNvSpPr>
            <p:nvPr/>
          </p:nvSpPr>
          <p:spPr bwMode="auto">
            <a:xfrm>
              <a:off x="12651269" y="5603983"/>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2" name="Freeform 40">
              <a:extLst>
                <a:ext uri="{FF2B5EF4-FFF2-40B4-BE49-F238E27FC236}">
                  <a16:creationId xmlns:a16="http://schemas.microsoft.com/office/drawing/2014/main" id="{5D4453C6-AE92-4B77-B904-EF1518315ABB}"/>
                </a:ext>
              </a:extLst>
            </p:cNvPr>
            <p:cNvSpPr>
              <a:spLocks/>
            </p:cNvSpPr>
            <p:nvPr/>
          </p:nvSpPr>
          <p:spPr bwMode="auto">
            <a:xfrm>
              <a:off x="12975519" y="5603983"/>
              <a:ext cx="96293" cy="98258"/>
            </a:xfrm>
            <a:custGeom>
              <a:avLst/>
              <a:gdLst>
                <a:gd name="T0" fmla="*/ 0 w 98"/>
                <a:gd name="T1" fmla="*/ 69 h 100"/>
                <a:gd name="T2" fmla="*/ 29 w 98"/>
                <a:gd name="T3" fmla="*/ 100 h 100"/>
                <a:gd name="T4" fmla="*/ 98 w 98"/>
                <a:gd name="T5" fmla="*/ 28 h 100"/>
                <a:gd name="T6" fmla="*/ 69 w 98"/>
                <a:gd name="T7" fmla="*/ 0 h 100"/>
                <a:gd name="T8" fmla="*/ 0 w 98"/>
                <a:gd name="T9" fmla="*/ 69 h 100"/>
              </a:gdLst>
              <a:ahLst/>
              <a:cxnLst>
                <a:cxn ang="0">
                  <a:pos x="T0" y="T1"/>
                </a:cxn>
                <a:cxn ang="0">
                  <a:pos x="T2" y="T3"/>
                </a:cxn>
                <a:cxn ang="0">
                  <a:pos x="T4" y="T5"/>
                </a:cxn>
                <a:cxn ang="0">
                  <a:pos x="T6" y="T7"/>
                </a:cxn>
                <a:cxn ang="0">
                  <a:pos x="T8" y="T9"/>
                </a:cxn>
              </a:cxnLst>
              <a:rect l="0" t="0" r="r" b="b"/>
              <a:pathLst>
                <a:path w="98" h="100">
                  <a:moveTo>
                    <a:pt x="0" y="69"/>
                  </a:moveTo>
                  <a:lnTo>
                    <a:pt x="29" y="100"/>
                  </a:lnTo>
                  <a:lnTo>
                    <a:pt x="98" y="28"/>
                  </a:lnTo>
                  <a:lnTo>
                    <a:pt x="69"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3" name="Freeform 56">
              <a:extLst>
                <a:ext uri="{FF2B5EF4-FFF2-40B4-BE49-F238E27FC236}">
                  <a16:creationId xmlns:a16="http://schemas.microsoft.com/office/drawing/2014/main" id="{0C074A04-CF68-49BC-B613-F20F64140225}"/>
                </a:ext>
              </a:extLst>
            </p:cNvPr>
            <p:cNvSpPr>
              <a:spLocks/>
            </p:cNvSpPr>
            <p:nvPr/>
          </p:nvSpPr>
          <p:spPr bwMode="auto">
            <a:xfrm>
              <a:off x="12651269" y="5272854"/>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4" name="Freeform 57">
              <a:extLst>
                <a:ext uri="{FF2B5EF4-FFF2-40B4-BE49-F238E27FC236}">
                  <a16:creationId xmlns:a16="http://schemas.microsoft.com/office/drawing/2014/main" id="{BA24A74C-287D-4EA7-942B-E55166368732}"/>
                </a:ext>
              </a:extLst>
            </p:cNvPr>
            <p:cNvSpPr>
              <a:spLocks/>
            </p:cNvSpPr>
            <p:nvPr/>
          </p:nvSpPr>
          <p:spPr bwMode="auto">
            <a:xfrm>
              <a:off x="12975519" y="5272854"/>
              <a:ext cx="96293" cy="98258"/>
            </a:xfrm>
            <a:custGeom>
              <a:avLst/>
              <a:gdLst>
                <a:gd name="T0" fmla="*/ 0 w 98"/>
                <a:gd name="T1" fmla="*/ 72 h 100"/>
                <a:gd name="T2" fmla="*/ 29 w 98"/>
                <a:gd name="T3" fmla="*/ 100 h 100"/>
                <a:gd name="T4" fmla="*/ 98 w 98"/>
                <a:gd name="T5" fmla="*/ 29 h 100"/>
                <a:gd name="T6" fmla="*/ 69 w 98"/>
                <a:gd name="T7" fmla="*/ 0 h 100"/>
                <a:gd name="T8" fmla="*/ 0 w 98"/>
                <a:gd name="T9" fmla="*/ 72 h 100"/>
              </a:gdLst>
              <a:ahLst/>
              <a:cxnLst>
                <a:cxn ang="0">
                  <a:pos x="T0" y="T1"/>
                </a:cxn>
                <a:cxn ang="0">
                  <a:pos x="T2" y="T3"/>
                </a:cxn>
                <a:cxn ang="0">
                  <a:pos x="T4" y="T5"/>
                </a:cxn>
                <a:cxn ang="0">
                  <a:pos x="T6" y="T7"/>
                </a:cxn>
                <a:cxn ang="0">
                  <a:pos x="T8" y="T9"/>
                </a:cxn>
              </a:cxnLst>
              <a:rect l="0" t="0" r="r" b="b"/>
              <a:pathLst>
                <a:path w="98" h="100">
                  <a:moveTo>
                    <a:pt x="0" y="72"/>
                  </a:moveTo>
                  <a:lnTo>
                    <a:pt x="29" y="100"/>
                  </a:lnTo>
                  <a:lnTo>
                    <a:pt x="98" y="29"/>
                  </a:lnTo>
                  <a:lnTo>
                    <a:pt x="69"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5" name="Freeform 32">
              <a:extLst>
                <a:ext uri="{FF2B5EF4-FFF2-40B4-BE49-F238E27FC236}">
                  <a16:creationId xmlns:a16="http://schemas.microsoft.com/office/drawing/2014/main" id="{8955D962-60EC-4AD8-823C-86743D685B3B}"/>
                </a:ext>
              </a:extLst>
            </p:cNvPr>
            <p:cNvSpPr>
              <a:spLocks/>
            </p:cNvSpPr>
            <p:nvPr/>
          </p:nvSpPr>
          <p:spPr bwMode="auto">
            <a:xfrm>
              <a:off x="7817129" y="560398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6" name="Freeform 33">
              <a:extLst>
                <a:ext uri="{FF2B5EF4-FFF2-40B4-BE49-F238E27FC236}">
                  <a16:creationId xmlns:a16="http://schemas.microsoft.com/office/drawing/2014/main" id="{EE633B74-E54E-4A28-817B-4641E9CE19A7}"/>
                </a:ext>
              </a:extLst>
            </p:cNvPr>
            <p:cNvSpPr>
              <a:spLocks/>
            </p:cNvSpPr>
            <p:nvPr/>
          </p:nvSpPr>
          <p:spPr bwMode="auto">
            <a:xfrm>
              <a:off x="8138432" y="560398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7" name="Freeform 34">
              <a:extLst>
                <a:ext uri="{FF2B5EF4-FFF2-40B4-BE49-F238E27FC236}">
                  <a16:creationId xmlns:a16="http://schemas.microsoft.com/office/drawing/2014/main" id="{4E04F113-2D97-45B0-B981-F855363C4863}"/>
                </a:ext>
              </a:extLst>
            </p:cNvPr>
            <p:cNvSpPr>
              <a:spLocks/>
            </p:cNvSpPr>
            <p:nvPr/>
          </p:nvSpPr>
          <p:spPr bwMode="auto">
            <a:xfrm>
              <a:off x="8460717" y="560398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8" name="Freeform 35">
              <a:extLst>
                <a:ext uri="{FF2B5EF4-FFF2-40B4-BE49-F238E27FC236}">
                  <a16:creationId xmlns:a16="http://schemas.microsoft.com/office/drawing/2014/main" id="{047776FC-646D-48D6-8096-CF85654E9492}"/>
                </a:ext>
              </a:extLst>
            </p:cNvPr>
            <p:cNvSpPr>
              <a:spLocks/>
            </p:cNvSpPr>
            <p:nvPr/>
          </p:nvSpPr>
          <p:spPr bwMode="auto">
            <a:xfrm>
              <a:off x="8784967" y="560398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9" name="Freeform 36">
              <a:extLst>
                <a:ext uri="{FF2B5EF4-FFF2-40B4-BE49-F238E27FC236}">
                  <a16:creationId xmlns:a16="http://schemas.microsoft.com/office/drawing/2014/main" id="{77430C14-17A2-41D0-98B2-79D098EEAA38}"/>
                </a:ext>
              </a:extLst>
            </p:cNvPr>
            <p:cNvSpPr>
              <a:spLocks/>
            </p:cNvSpPr>
            <p:nvPr/>
          </p:nvSpPr>
          <p:spPr bwMode="auto">
            <a:xfrm>
              <a:off x="9106270" y="560398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0" name="Freeform 37">
              <a:extLst>
                <a:ext uri="{FF2B5EF4-FFF2-40B4-BE49-F238E27FC236}">
                  <a16:creationId xmlns:a16="http://schemas.microsoft.com/office/drawing/2014/main" id="{13A66759-9E8E-4BC9-8F84-67A54ED7CA8B}"/>
                </a:ext>
              </a:extLst>
            </p:cNvPr>
            <p:cNvSpPr>
              <a:spLocks/>
            </p:cNvSpPr>
            <p:nvPr/>
          </p:nvSpPr>
          <p:spPr bwMode="auto">
            <a:xfrm>
              <a:off x="9428555" y="560398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1" name="Freeform 38">
              <a:extLst>
                <a:ext uri="{FF2B5EF4-FFF2-40B4-BE49-F238E27FC236}">
                  <a16:creationId xmlns:a16="http://schemas.microsoft.com/office/drawing/2014/main" id="{65FF7C01-5E51-4F69-A980-78D32BAE916B}"/>
                </a:ext>
              </a:extLst>
            </p:cNvPr>
            <p:cNvSpPr>
              <a:spLocks/>
            </p:cNvSpPr>
            <p:nvPr/>
          </p:nvSpPr>
          <p:spPr bwMode="auto">
            <a:xfrm>
              <a:off x="9752805" y="560398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2" name="Freeform 39">
              <a:extLst>
                <a:ext uri="{FF2B5EF4-FFF2-40B4-BE49-F238E27FC236}">
                  <a16:creationId xmlns:a16="http://schemas.microsoft.com/office/drawing/2014/main" id="{7C6F6AB6-16BE-4338-A447-703D2F14AFF1}"/>
                </a:ext>
              </a:extLst>
            </p:cNvPr>
            <p:cNvSpPr>
              <a:spLocks/>
            </p:cNvSpPr>
            <p:nvPr/>
          </p:nvSpPr>
          <p:spPr bwMode="auto">
            <a:xfrm>
              <a:off x="10074108" y="5603983"/>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3" name="Freeform 32">
              <a:extLst>
                <a:ext uri="{FF2B5EF4-FFF2-40B4-BE49-F238E27FC236}">
                  <a16:creationId xmlns:a16="http://schemas.microsoft.com/office/drawing/2014/main" id="{EEB6464D-5978-4AE0-99A6-BB768BDF0BFE}"/>
                </a:ext>
              </a:extLst>
            </p:cNvPr>
            <p:cNvSpPr>
              <a:spLocks/>
            </p:cNvSpPr>
            <p:nvPr/>
          </p:nvSpPr>
          <p:spPr bwMode="auto">
            <a:xfrm>
              <a:off x="5239401" y="560398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4" name="Freeform 33">
              <a:extLst>
                <a:ext uri="{FF2B5EF4-FFF2-40B4-BE49-F238E27FC236}">
                  <a16:creationId xmlns:a16="http://schemas.microsoft.com/office/drawing/2014/main" id="{01F8AA28-E9BA-4862-A67C-A7848E05A68D}"/>
                </a:ext>
              </a:extLst>
            </p:cNvPr>
            <p:cNvSpPr>
              <a:spLocks/>
            </p:cNvSpPr>
            <p:nvPr/>
          </p:nvSpPr>
          <p:spPr bwMode="auto">
            <a:xfrm>
              <a:off x="5560704" y="560398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5" name="Freeform 34">
              <a:extLst>
                <a:ext uri="{FF2B5EF4-FFF2-40B4-BE49-F238E27FC236}">
                  <a16:creationId xmlns:a16="http://schemas.microsoft.com/office/drawing/2014/main" id="{081FE365-C875-48E6-90EC-246F10A63AAD}"/>
                </a:ext>
              </a:extLst>
            </p:cNvPr>
            <p:cNvSpPr>
              <a:spLocks/>
            </p:cNvSpPr>
            <p:nvPr/>
          </p:nvSpPr>
          <p:spPr bwMode="auto">
            <a:xfrm>
              <a:off x="5882989" y="560398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6" name="Freeform 35">
              <a:extLst>
                <a:ext uri="{FF2B5EF4-FFF2-40B4-BE49-F238E27FC236}">
                  <a16:creationId xmlns:a16="http://schemas.microsoft.com/office/drawing/2014/main" id="{F27D51D7-9D3B-454D-8591-8B0F210416BF}"/>
                </a:ext>
              </a:extLst>
            </p:cNvPr>
            <p:cNvSpPr>
              <a:spLocks/>
            </p:cNvSpPr>
            <p:nvPr/>
          </p:nvSpPr>
          <p:spPr bwMode="auto">
            <a:xfrm>
              <a:off x="6207239" y="560398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7" name="Freeform 36">
              <a:extLst>
                <a:ext uri="{FF2B5EF4-FFF2-40B4-BE49-F238E27FC236}">
                  <a16:creationId xmlns:a16="http://schemas.microsoft.com/office/drawing/2014/main" id="{48173342-85EF-49BA-BFA0-2DF47CA06E0E}"/>
                </a:ext>
              </a:extLst>
            </p:cNvPr>
            <p:cNvSpPr>
              <a:spLocks/>
            </p:cNvSpPr>
            <p:nvPr/>
          </p:nvSpPr>
          <p:spPr bwMode="auto">
            <a:xfrm>
              <a:off x="6528542" y="560398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8" name="Freeform 37">
              <a:extLst>
                <a:ext uri="{FF2B5EF4-FFF2-40B4-BE49-F238E27FC236}">
                  <a16:creationId xmlns:a16="http://schemas.microsoft.com/office/drawing/2014/main" id="{5BBCAA19-2AFA-4195-83C4-CC9E64B7A466}"/>
                </a:ext>
              </a:extLst>
            </p:cNvPr>
            <p:cNvSpPr>
              <a:spLocks/>
            </p:cNvSpPr>
            <p:nvPr/>
          </p:nvSpPr>
          <p:spPr bwMode="auto">
            <a:xfrm>
              <a:off x="6850827" y="560398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9" name="Freeform 38">
              <a:extLst>
                <a:ext uri="{FF2B5EF4-FFF2-40B4-BE49-F238E27FC236}">
                  <a16:creationId xmlns:a16="http://schemas.microsoft.com/office/drawing/2014/main" id="{2C7709AC-75F5-488F-A926-2E7902E807DC}"/>
                </a:ext>
              </a:extLst>
            </p:cNvPr>
            <p:cNvSpPr>
              <a:spLocks/>
            </p:cNvSpPr>
            <p:nvPr/>
          </p:nvSpPr>
          <p:spPr bwMode="auto">
            <a:xfrm>
              <a:off x="7175077" y="560398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0" name="Freeform 39">
              <a:extLst>
                <a:ext uri="{FF2B5EF4-FFF2-40B4-BE49-F238E27FC236}">
                  <a16:creationId xmlns:a16="http://schemas.microsoft.com/office/drawing/2014/main" id="{5A8F4BAE-DD8E-4ACD-940B-07974CD3262D}"/>
                </a:ext>
              </a:extLst>
            </p:cNvPr>
            <p:cNvSpPr>
              <a:spLocks/>
            </p:cNvSpPr>
            <p:nvPr/>
          </p:nvSpPr>
          <p:spPr bwMode="auto">
            <a:xfrm>
              <a:off x="7496380" y="5603983"/>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1" name="Freeform 32">
              <a:extLst>
                <a:ext uri="{FF2B5EF4-FFF2-40B4-BE49-F238E27FC236}">
                  <a16:creationId xmlns:a16="http://schemas.microsoft.com/office/drawing/2014/main" id="{5C8B99F0-5D2C-4615-B50C-11D959FD7132}"/>
                </a:ext>
              </a:extLst>
            </p:cNvPr>
            <p:cNvSpPr>
              <a:spLocks/>
            </p:cNvSpPr>
            <p:nvPr/>
          </p:nvSpPr>
          <p:spPr bwMode="auto">
            <a:xfrm>
              <a:off x="2662240" y="560398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2" name="Freeform 33">
              <a:extLst>
                <a:ext uri="{FF2B5EF4-FFF2-40B4-BE49-F238E27FC236}">
                  <a16:creationId xmlns:a16="http://schemas.microsoft.com/office/drawing/2014/main" id="{0511E3E9-E2AE-41EA-A6ED-3E6A7ED5DDA6}"/>
                </a:ext>
              </a:extLst>
            </p:cNvPr>
            <p:cNvSpPr>
              <a:spLocks/>
            </p:cNvSpPr>
            <p:nvPr/>
          </p:nvSpPr>
          <p:spPr bwMode="auto">
            <a:xfrm>
              <a:off x="2983543" y="560398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3" name="Freeform 34">
              <a:extLst>
                <a:ext uri="{FF2B5EF4-FFF2-40B4-BE49-F238E27FC236}">
                  <a16:creationId xmlns:a16="http://schemas.microsoft.com/office/drawing/2014/main" id="{1FEA3EB0-6417-4D6B-983E-F59A50C6947B}"/>
                </a:ext>
              </a:extLst>
            </p:cNvPr>
            <p:cNvSpPr>
              <a:spLocks/>
            </p:cNvSpPr>
            <p:nvPr/>
          </p:nvSpPr>
          <p:spPr bwMode="auto">
            <a:xfrm>
              <a:off x="3305828" y="560398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4" name="Freeform 35">
              <a:extLst>
                <a:ext uri="{FF2B5EF4-FFF2-40B4-BE49-F238E27FC236}">
                  <a16:creationId xmlns:a16="http://schemas.microsoft.com/office/drawing/2014/main" id="{316BD266-9805-4CBE-B120-E6C5385F17E7}"/>
                </a:ext>
              </a:extLst>
            </p:cNvPr>
            <p:cNvSpPr>
              <a:spLocks/>
            </p:cNvSpPr>
            <p:nvPr/>
          </p:nvSpPr>
          <p:spPr bwMode="auto">
            <a:xfrm>
              <a:off x="3630078" y="560398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5" name="Freeform 36">
              <a:extLst>
                <a:ext uri="{FF2B5EF4-FFF2-40B4-BE49-F238E27FC236}">
                  <a16:creationId xmlns:a16="http://schemas.microsoft.com/office/drawing/2014/main" id="{FD91022F-C033-420A-8262-D4A5443833D1}"/>
                </a:ext>
              </a:extLst>
            </p:cNvPr>
            <p:cNvSpPr>
              <a:spLocks/>
            </p:cNvSpPr>
            <p:nvPr/>
          </p:nvSpPr>
          <p:spPr bwMode="auto">
            <a:xfrm>
              <a:off x="3951381" y="560398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6" name="Freeform 37">
              <a:extLst>
                <a:ext uri="{FF2B5EF4-FFF2-40B4-BE49-F238E27FC236}">
                  <a16:creationId xmlns:a16="http://schemas.microsoft.com/office/drawing/2014/main" id="{2B432E1F-8FDB-436B-B25C-EFC9F17B382C}"/>
                </a:ext>
              </a:extLst>
            </p:cNvPr>
            <p:cNvSpPr>
              <a:spLocks/>
            </p:cNvSpPr>
            <p:nvPr/>
          </p:nvSpPr>
          <p:spPr bwMode="auto">
            <a:xfrm>
              <a:off x="4273666" y="560398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7" name="Freeform 38">
              <a:extLst>
                <a:ext uri="{FF2B5EF4-FFF2-40B4-BE49-F238E27FC236}">
                  <a16:creationId xmlns:a16="http://schemas.microsoft.com/office/drawing/2014/main" id="{D85DCF42-3B7F-46FF-A461-DF5D46F03F25}"/>
                </a:ext>
              </a:extLst>
            </p:cNvPr>
            <p:cNvSpPr>
              <a:spLocks/>
            </p:cNvSpPr>
            <p:nvPr/>
          </p:nvSpPr>
          <p:spPr bwMode="auto">
            <a:xfrm>
              <a:off x="4597916" y="560398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8" name="Freeform 39">
              <a:extLst>
                <a:ext uri="{FF2B5EF4-FFF2-40B4-BE49-F238E27FC236}">
                  <a16:creationId xmlns:a16="http://schemas.microsoft.com/office/drawing/2014/main" id="{1FC17A2B-B914-468E-906A-62814176C162}"/>
                </a:ext>
              </a:extLst>
            </p:cNvPr>
            <p:cNvSpPr>
              <a:spLocks/>
            </p:cNvSpPr>
            <p:nvPr/>
          </p:nvSpPr>
          <p:spPr bwMode="auto">
            <a:xfrm>
              <a:off x="4919219" y="5603983"/>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9" name="Freeform 32">
              <a:extLst>
                <a:ext uri="{FF2B5EF4-FFF2-40B4-BE49-F238E27FC236}">
                  <a16:creationId xmlns:a16="http://schemas.microsoft.com/office/drawing/2014/main" id="{EAD154A0-C027-48C7-B42F-C60D119D81B8}"/>
                </a:ext>
              </a:extLst>
            </p:cNvPr>
            <p:cNvSpPr>
              <a:spLocks/>
            </p:cNvSpPr>
            <p:nvPr/>
          </p:nvSpPr>
          <p:spPr bwMode="auto">
            <a:xfrm>
              <a:off x="404581" y="560398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0" name="Freeform 33">
              <a:extLst>
                <a:ext uri="{FF2B5EF4-FFF2-40B4-BE49-F238E27FC236}">
                  <a16:creationId xmlns:a16="http://schemas.microsoft.com/office/drawing/2014/main" id="{196D47FD-F4CC-4438-8E8C-77AD74DB29D0}"/>
                </a:ext>
              </a:extLst>
            </p:cNvPr>
            <p:cNvSpPr>
              <a:spLocks/>
            </p:cNvSpPr>
            <p:nvPr/>
          </p:nvSpPr>
          <p:spPr bwMode="auto">
            <a:xfrm>
              <a:off x="725884" y="560398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1" name="Freeform 34">
              <a:extLst>
                <a:ext uri="{FF2B5EF4-FFF2-40B4-BE49-F238E27FC236}">
                  <a16:creationId xmlns:a16="http://schemas.microsoft.com/office/drawing/2014/main" id="{E50E4686-1507-4F3A-8BA7-1A50DBC3CCEF}"/>
                </a:ext>
              </a:extLst>
            </p:cNvPr>
            <p:cNvSpPr>
              <a:spLocks/>
            </p:cNvSpPr>
            <p:nvPr/>
          </p:nvSpPr>
          <p:spPr bwMode="auto">
            <a:xfrm>
              <a:off x="1048169" y="560398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2" name="Freeform 35">
              <a:extLst>
                <a:ext uri="{FF2B5EF4-FFF2-40B4-BE49-F238E27FC236}">
                  <a16:creationId xmlns:a16="http://schemas.microsoft.com/office/drawing/2014/main" id="{CE79F1AC-374F-40E1-923B-E1A06C5C8B23}"/>
                </a:ext>
              </a:extLst>
            </p:cNvPr>
            <p:cNvSpPr>
              <a:spLocks/>
            </p:cNvSpPr>
            <p:nvPr/>
          </p:nvSpPr>
          <p:spPr bwMode="auto">
            <a:xfrm>
              <a:off x="1372419" y="560398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3" name="Freeform 36">
              <a:extLst>
                <a:ext uri="{FF2B5EF4-FFF2-40B4-BE49-F238E27FC236}">
                  <a16:creationId xmlns:a16="http://schemas.microsoft.com/office/drawing/2014/main" id="{AE865C99-F070-484C-8E0D-2E2B5283EF29}"/>
                </a:ext>
              </a:extLst>
            </p:cNvPr>
            <p:cNvSpPr>
              <a:spLocks/>
            </p:cNvSpPr>
            <p:nvPr/>
          </p:nvSpPr>
          <p:spPr bwMode="auto">
            <a:xfrm>
              <a:off x="1693722" y="560398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4" name="Freeform 37">
              <a:extLst>
                <a:ext uri="{FF2B5EF4-FFF2-40B4-BE49-F238E27FC236}">
                  <a16:creationId xmlns:a16="http://schemas.microsoft.com/office/drawing/2014/main" id="{73250104-DB38-4B2A-AEF4-0CD3F6A02C5B}"/>
                </a:ext>
              </a:extLst>
            </p:cNvPr>
            <p:cNvSpPr>
              <a:spLocks/>
            </p:cNvSpPr>
            <p:nvPr/>
          </p:nvSpPr>
          <p:spPr bwMode="auto">
            <a:xfrm>
              <a:off x="2016007" y="560398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5" name="Freeform 38">
              <a:extLst>
                <a:ext uri="{FF2B5EF4-FFF2-40B4-BE49-F238E27FC236}">
                  <a16:creationId xmlns:a16="http://schemas.microsoft.com/office/drawing/2014/main" id="{C49E0801-C3C7-4362-85DF-945F4A7611FA}"/>
                </a:ext>
              </a:extLst>
            </p:cNvPr>
            <p:cNvSpPr>
              <a:spLocks/>
            </p:cNvSpPr>
            <p:nvPr/>
          </p:nvSpPr>
          <p:spPr bwMode="auto">
            <a:xfrm>
              <a:off x="2340257" y="560398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6" name="Freeform 39">
              <a:extLst>
                <a:ext uri="{FF2B5EF4-FFF2-40B4-BE49-F238E27FC236}">
                  <a16:creationId xmlns:a16="http://schemas.microsoft.com/office/drawing/2014/main" id="{DDE73D32-AEBE-44BC-896F-601D466C6EAA}"/>
                </a:ext>
              </a:extLst>
            </p:cNvPr>
            <p:cNvSpPr>
              <a:spLocks/>
            </p:cNvSpPr>
            <p:nvPr/>
          </p:nvSpPr>
          <p:spPr bwMode="auto">
            <a:xfrm>
              <a:off x="84399" y="5603983"/>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4" name="Group 13">
            <a:extLst>
              <a:ext uri="{FF2B5EF4-FFF2-40B4-BE49-F238E27FC236}">
                <a16:creationId xmlns:a16="http://schemas.microsoft.com/office/drawing/2014/main" id="{5A52D5E8-5A99-4F81-B927-ECFB61425EC0}"/>
              </a:ext>
            </a:extLst>
          </p:cNvPr>
          <p:cNvGrpSpPr/>
          <p:nvPr/>
        </p:nvGrpSpPr>
        <p:grpSpPr>
          <a:xfrm>
            <a:off x="2759515" y="2009795"/>
            <a:ext cx="9432485" cy="2655425"/>
            <a:chOff x="2759515" y="2009795"/>
            <a:chExt cx="9432485" cy="2655425"/>
          </a:xfrm>
        </p:grpSpPr>
        <p:sp>
          <p:nvSpPr>
            <p:cNvPr id="13" name="Freeform 5">
              <a:extLst>
                <a:ext uri="{FF2B5EF4-FFF2-40B4-BE49-F238E27FC236}">
                  <a16:creationId xmlns:a16="http://schemas.microsoft.com/office/drawing/2014/main" id="{DF5CE2FB-AB2D-437B-B247-0049391D7AA9}"/>
                </a:ext>
              </a:extLst>
            </p:cNvPr>
            <p:cNvSpPr>
              <a:spLocks/>
            </p:cNvSpPr>
            <p:nvPr/>
          </p:nvSpPr>
          <p:spPr bwMode="auto">
            <a:xfrm>
              <a:off x="2759515" y="2009795"/>
              <a:ext cx="9432485" cy="2655425"/>
            </a:xfrm>
            <a:custGeom>
              <a:avLst/>
              <a:gdLst>
                <a:gd name="T0" fmla="*/ 85 w 2985"/>
                <a:gd name="T1" fmla="*/ 11 h 838"/>
                <a:gd name="T2" fmla="*/ 85 w 2985"/>
                <a:gd name="T3" fmla="*/ 414 h 838"/>
                <a:gd name="T4" fmla="*/ 68 w 2985"/>
                <a:gd name="T5" fmla="*/ 443 h 838"/>
                <a:gd name="T6" fmla="*/ 8 w 2985"/>
                <a:gd name="T7" fmla="*/ 478 h 838"/>
                <a:gd name="T8" fmla="*/ 8 w 2985"/>
                <a:gd name="T9" fmla="*/ 497 h 838"/>
                <a:gd name="T10" fmla="*/ 68 w 2985"/>
                <a:gd name="T11" fmla="*/ 532 h 838"/>
                <a:gd name="T12" fmla="*/ 85 w 2985"/>
                <a:gd name="T13" fmla="*/ 561 h 838"/>
                <a:gd name="T14" fmla="*/ 85 w 2985"/>
                <a:gd name="T15" fmla="*/ 827 h 838"/>
                <a:gd name="T16" fmla="*/ 96 w 2985"/>
                <a:gd name="T17" fmla="*/ 838 h 838"/>
                <a:gd name="T18" fmla="*/ 2985 w 2985"/>
                <a:gd name="T19" fmla="*/ 838 h 838"/>
                <a:gd name="T20" fmla="*/ 2985 w 2985"/>
                <a:gd name="T21" fmla="*/ 0 h 838"/>
                <a:gd name="T22" fmla="*/ 96 w 2985"/>
                <a:gd name="T23" fmla="*/ 0 h 838"/>
                <a:gd name="T24" fmla="*/ 85 w 2985"/>
                <a:gd name="T25" fmla="*/ 11 h 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85" h="838">
                  <a:moveTo>
                    <a:pt x="85" y="11"/>
                  </a:moveTo>
                  <a:cubicBezTo>
                    <a:pt x="85" y="414"/>
                    <a:pt x="85" y="414"/>
                    <a:pt x="85" y="414"/>
                  </a:cubicBezTo>
                  <a:cubicBezTo>
                    <a:pt x="85" y="426"/>
                    <a:pt x="78" y="437"/>
                    <a:pt x="68" y="443"/>
                  </a:cubicBezTo>
                  <a:cubicBezTo>
                    <a:pt x="8" y="478"/>
                    <a:pt x="8" y="478"/>
                    <a:pt x="8" y="478"/>
                  </a:cubicBezTo>
                  <a:cubicBezTo>
                    <a:pt x="0" y="482"/>
                    <a:pt x="0" y="493"/>
                    <a:pt x="8" y="497"/>
                  </a:cubicBezTo>
                  <a:cubicBezTo>
                    <a:pt x="68" y="532"/>
                    <a:pt x="68" y="532"/>
                    <a:pt x="68" y="532"/>
                  </a:cubicBezTo>
                  <a:cubicBezTo>
                    <a:pt x="78" y="538"/>
                    <a:pt x="85" y="549"/>
                    <a:pt x="85" y="561"/>
                  </a:cubicBezTo>
                  <a:cubicBezTo>
                    <a:pt x="85" y="827"/>
                    <a:pt x="85" y="827"/>
                    <a:pt x="85" y="827"/>
                  </a:cubicBezTo>
                  <a:cubicBezTo>
                    <a:pt x="85" y="833"/>
                    <a:pt x="90" y="838"/>
                    <a:pt x="96" y="838"/>
                  </a:cubicBezTo>
                  <a:cubicBezTo>
                    <a:pt x="2985" y="838"/>
                    <a:pt x="2985" y="838"/>
                    <a:pt x="2985" y="838"/>
                  </a:cubicBezTo>
                  <a:cubicBezTo>
                    <a:pt x="2985" y="0"/>
                    <a:pt x="2985" y="0"/>
                    <a:pt x="2985" y="0"/>
                  </a:cubicBezTo>
                  <a:cubicBezTo>
                    <a:pt x="96" y="0"/>
                    <a:pt x="96" y="0"/>
                    <a:pt x="96" y="0"/>
                  </a:cubicBezTo>
                  <a:cubicBezTo>
                    <a:pt x="90" y="0"/>
                    <a:pt x="85" y="5"/>
                    <a:pt x="85" y="11"/>
                  </a:cubicBezTo>
                  <a:close/>
                </a:path>
              </a:pathLst>
            </a:custGeom>
            <a:solidFill>
              <a:schemeClr val="accent6">
                <a:lumMod val="40000"/>
                <a:lumOff val="6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5" name="Rectangle 734">
              <a:extLst>
                <a:ext uri="{FF2B5EF4-FFF2-40B4-BE49-F238E27FC236}">
                  <a16:creationId xmlns:a16="http://schemas.microsoft.com/office/drawing/2014/main" id="{E9AC76F3-21C0-43DC-8CE7-1C3EF7A62C67}"/>
                </a:ext>
              </a:extLst>
            </p:cNvPr>
            <p:cNvSpPr/>
            <p:nvPr/>
          </p:nvSpPr>
          <p:spPr>
            <a:xfrm>
              <a:off x="8926528" y="3602311"/>
              <a:ext cx="2819634" cy="4841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364" name="TextBox 363">
              <a:extLst>
                <a:ext uri="{FF2B5EF4-FFF2-40B4-BE49-F238E27FC236}">
                  <a16:creationId xmlns:a16="http://schemas.microsoft.com/office/drawing/2014/main" id="{15A0C279-97A5-453D-8120-5B80A666816D}"/>
                </a:ext>
              </a:extLst>
            </p:cNvPr>
            <p:cNvSpPr txBox="1"/>
            <p:nvPr/>
          </p:nvSpPr>
          <p:spPr>
            <a:xfrm>
              <a:off x="3244613" y="2236745"/>
              <a:ext cx="1403117" cy="584775"/>
            </a:xfrm>
            <a:prstGeom prst="rect">
              <a:avLst/>
            </a:prstGeom>
            <a:noFill/>
          </p:spPr>
          <p:txBody>
            <a:bodyPr wrap="square">
              <a:spAutoFit/>
            </a:bodyPr>
            <a:lstStyle/>
            <a:p>
              <a:pPr algn="ctr"/>
              <a:r>
                <a:rPr lang="en-US" sz="3200" b="1" kern="100" dirty="0">
                  <a:solidFill>
                    <a:schemeClr val="accent4">
                      <a:lumMod val="50000"/>
                    </a:schemeClr>
                  </a:solidFill>
                  <a:latin typeface="Fidelity Sans" panose="020B0503030202020204" pitchFamily="34" charset="0"/>
                </a:rPr>
                <a:t>$0.01</a:t>
              </a:r>
            </a:p>
          </p:txBody>
        </p:sp>
        <p:sp>
          <p:nvSpPr>
            <p:cNvPr id="365" name="TextBox 364">
              <a:extLst>
                <a:ext uri="{FF2B5EF4-FFF2-40B4-BE49-F238E27FC236}">
                  <a16:creationId xmlns:a16="http://schemas.microsoft.com/office/drawing/2014/main" id="{13126F1F-E453-44BF-976E-A7D9BD37B87B}"/>
                </a:ext>
              </a:extLst>
            </p:cNvPr>
            <p:cNvSpPr txBox="1"/>
            <p:nvPr/>
          </p:nvSpPr>
          <p:spPr>
            <a:xfrm>
              <a:off x="3537534" y="2914767"/>
              <a:ext cx="893475" cy="307778"/>
            </a:xfrm>
            <a:prstGeom prst="rect">
              <a:avLst/>
            </a:prstGeom>
            <a:noFill/>
          </p:spPr>
          <p:txBody>
            <a:bodyPr wrap="square">
              <a:spAutoFit/>
            </a:bodyPr>
            <a:lstStyle/>
            <a:p>
              <a:pPr algn="ctr"/>
              <a:r>
                <a:rPr lang="en-US" sz="1400" kern="100" dirty="0">
                  <a:solidFill>
                    <a:schemeClr val="bg1"/>
                  </a:solidFill>
                  <a:latin typeface="Fidelity Sans" panose="020B0503030202020204" pitchFamily="34" charset="0"/>
                </a:rPr>
                <a:t>DAY 1</a:t>
              </a:r>
            </a:p>
          </p:txBody>
        </p:sp>
        <p:sp>
          <p:nvSpPr>
            <p:cNvPr id="366" name="TextBox 365">
              <a:extLst>
                <a:ext uri="{FF2B5EF4-FFF2-40B4-BE49-F238E27FC236}">
                  <a16:creationId xmlns:a16="http://schemas.microsoft.com/office/drawing/2014/main" id="{7103917D-1184-401D-A0C3-D670A37651BB}"/>
                </a:ext>
              </a:extLst>
            </p:cNvPr>
            <p:cNvSpPr txBox="1"/>
            <p:nvPr/>
          </p:nvSpPr>
          <p:spPr>
            <a:xfrm>
              <a:off x="5069079" y="2236745"/>
              <a:ext cx="1403117" cy="584775"/>
            </a:xfrm>
            <a:prstGeom prst="rect">
              <a:avLst/>
            </a:prstGeom>
            <a:noFill/>
          </p:spPr>
          <p:txBody>
            <a:bodyPr wrap="square">
              <a:spAutoFit/>
            </a:bodyPr>
            <a:lstStyle/>
            <a:p>
              <a:pPr algn="ctr"/>
              <a:r>
                <a:rPr lang="en-US" sz="3200" b="1" kern="100" dirty="0">
                  <a:solidFill>
                    <a:schemeClr val="accent4">
                      <a:lumMod val="50000"/>
                    </a:schemeClr>
                  </a:solidFill>
                  <a:latin typeface="Fidelity Sans" panose="020B0503030202020204" pitchFamily="34" charset="0"/>
                </a:rPr>
                <a:t>$0.02</a:t>
              </a:r>
            </a:p>
          </p:txBody>
        </p:sp>
        <p:sp>
          <p:nvSpPr>
            <p:cNvPr id="367" name="TextBox 366">
              <a:extLst>
                <a:ext uri="{FF2B5EF4-FFF2-40B4-BE49-F238E27FC236}">
                  <a16:creationId xmlns:a16="http://schemas.microsoft.com/office/drawing/2014/main" id="{6B53753B-E524-42A7-89D4-6388766825D1}"/>
                </a:ext>
              </a:extLst>
            </p:cNvPr>
            <p:cNvSpPr txBox="1"/>
            <p:nvPr/>
          </p:nvSpPr>
          <p:spPr>
            <a:xfrm>
              <a:off x="5323900" y="2914767"/>
              <a:ext cx="893475" cy="307778"/>
            </a:xfrm>
            <a:prstGeom prst="rect">
              <a:avLst/>
            </a:prstGeom>
            <a:noFill/>
          </p:spPr>
          <p:txBody>
            <a:bodyPr wrap="square">
              <a:spAutoFit/>
            </a:bodyPr>
            <a:lstStyle/>
            <a:p>
              <a:pPr algn="ctr"/>
              <a:r>
                <a:rPr lang="en-US" sz="1400" kern="100" dirty="0">
                  <a:solidFill>
                    <a:schemeClr val="bg1"/>
                  </a:solidFill>
                  <a:latin typeface="Fidelity Sans" panose="020B0503030202020204" pitchFamily="34" charset="0"/>
                </a:rPr>
                <a:t>DAY 2</a:t>
              </a:r>
            </a:p>
          </p:txBody>
        </p:sp>
        <p:sp>
          <p:nvSpPr>
            <p:cNvPr id="368" name="TextBox 367">
              <a:extLst>
                <a:ext uri="{FF2B5EF4-FFF2-40B4-BE49-F238E27FC236}">
                  <a16:creationId xmlns:a16="http://schemas.microsoft.com/office/drawing/2014/main" id="{6C9E5C01-B46D-48AF-9451-886321A8EB9C}"/>
                </a:ext>
              </a:extLst>
            </p:cNvPr>
            <p:cNvSpPr txBox="1"/>
            <p:nvPr/>
          </p:nvSpPr>
          <p:spPr>
            <a:xfrm>
              <a:off x="6893545" y="2236745"/>
              <a:ext cx="1403117" cy="584775"/>
            </a:xfrm>
            <a:prstGeom prst="rect">
              <a:avLst/>
            </a:prstGeom>
            <a:noFill/>
          </p:spPr>
          <p:txBody>
            <a:bodyPr wrap="square">
              <a:spAutoFit/>
            </a:bodyPr>
            <a:lstStyle/>
            <a:p>
              <a:pPr algn="ctr"/>
              <a:r>
                <a:rPr lang="en-US" sz="3200" b="1" kern="100" dirty="0">
                  <a:solidFill>
                    <a:schemeClr val="accent4">
                      <a:lumMod val="50000"/>
                    </a:schemeClr>
                  </a:solidFill>
                  <a:latin typeface="Fidelity Sans" panose="020B0503030202020204" pitchFamily="34" charset="0"/>
                </a:rPr>
                <a:t>$0.04</a:t>
              </a:r>
            </a:p>
          </p:txBody>
        </p:sp>
        <p:sp>
          <p:nvSpPr>
            <p:cNvPr id="369" name="TextBox 368">
              <a:extLst>
                <a:ext uri="{FF2B5EF4-FFF2-40B4-BE49-F238E27FC236}">
                  <a16:creationId xmlns:a16="http://schemas.microsoft.com/office/drawing/2014/main" id="{2F964E91-1050-41ED-AD37-BF2AE57D2BBC}"/>
                </a:ext>
              </a:extLst>
            </p:cNvPr>
            <p:cNvSpPr txBox="1"/>
            <p:nvPr/>
          </p:nvSpPr>
          <p:spPr>
            <a:xfrm>
              <a:off x="7148366" y="2914767"/>
              <a:ext cx="893475" cy="307778"/>
            </a:xfrm>
            <a:prstGeom prst="rect">
              <a:avLst/>
            </a:prstGeom>
            <a:noFill/>
          </p:spPr>
          <p:txBody>
            <a:bodyPr wrap="square">
              <a:spAutoFit/>
            </a:bodyPr>
            <a:lstStyle/>
            <a:p>
              <a:pPr algn="ctr"/>
              <a:r>
                <a:rPr lang="en-US" sz="1400" kern="100" dirty="0">
                  <a:solidFill>
                    <a:schemeClr val="bg1"/>
                  </a:solidFill>
                  <a:latin typeface="Fidelity Sans" panose="020B0503030202020204" pitchFamily="34" charset="0"/>
                </a:rPr>
                <a:t>DAY 3</a:t>
              </a:r>
            </a:p>
          </p:txBody>
        </p:sp>
        <p:sp>
          <p:nvSpPr>
            <p:cNvPr id="370" name="TextBox 369">
              <a:extLst>
                <a:ext uri="{FF2B5EF4-FFF2-40B4-BE49-F238E27FC236}">
                  <a16:creationId xmlns:a16="http://schemas.microsoft.com/office/drawing/2014/main" id="{5656B064-9157-4744-9DC8-0BD08D8E6978}"/>
                </a:ext>
              </a:extLst>
            </p:cNvPr>
            <p:cNvSpPr txBox="1"/>
            <p:nvPr/>
          </p:nvSpPr>
          <p:spPr>
            <a:xfrm>
              <a:off x="8718011" y="2236745"/>
              <a:ext cx="1403117" cy="584775"/>
            </a:xfrm>
            <a:prstGeom prst="rect">
              <a:avLst/>
            </a:prstGeom>
            <a:noFill/>
          </p:spPr>
          <p:txBody>
            <a:bodyPr wrap="square">
              <a:spAutoFit/>
            </a:bodyPr>
            <a:lstStyle/>
            <a:p>
              <a:pPr algn="ctr"/>
              <a:r>
                <a:rPr lang="en-US" sz="3200" b="1" kern="100" dirty="0">
                  <a:solidFill>
                    <a:schemeClr val="accent4">
                      <a:lumMod val="50000"/>
                    </a:schemeClr>
                  </a:solidFill>
                  <a:latin typeface="Fidelity Sans" panose="020B0503030202020204" pitchFamily="34" charset="0"/>
                </a:rPr>
                <a:t>$0.16</a:t>
              </a:r>
            </a:p>
          </p:txBody>
        </p:sp>
        <p:sp>
          <p:nvSpPr>
            <p:cNvPr id="371" name="TextBox 370">
              <a:extLst>
                <a:ext uri="{FF2B5EF4-FFF2-40B4-BE49-F238E27FC236}">
                  <a16:creationId xmlns:a16="http://schemas.microsoft.com/office/drawing/2014/main" id="{107FC484-2997-4F30-BC44-FF6171F3F887}"/>
                </a:ext>
              </a:extLst>
            </p:cNvPr>
            <p:cNvSpPr txBox="1"/>
            <p:nvPr/>
          </p:nvSpPr>
          <p:spPr>
            <a:xfrm>
              <a:off x="8972832" y="2914767"/>
              <a:ext cx="893475" cy="307778"/>
            </a:xfrm>
            <a:prstGeom prst="rect">
              <a:avLst/>
            </a:prstGeom>
            <a:noFill/>
          </p:spPr>
          <p:txBody>
            <a:bodyPr wrap="square">
              <a:spAutoFit/>
            </a:bodyPr>
            <a:lstStyle/>
            <a:p>
              <a:pPr algn="ctr"/>
              <a:r>
                <a:rPr lang="en-US" sz="1400" kern="100" dirty="0">
                  <a:solidFill>
                    <a:schemeClr val="bg1"/>
                  </a:solidFill>
                  <a:latin typeface="Fidelity Sans" panose="020B0503030202020204" pitchFamily="34" charset="0"/>
                </a:rPr>
                <a:t>DAY 5</a:t>
              </a:r>
            </a:p>
          </p:txBody>
        </p:sp>
        <p:sp>
          <p:nvSpPr>
            <p:cNvPr id="719" name="TextBox 718">
              <a:extLst>
                <a:ext uri="{FF2B5EF4-FFF2-40B4-BE49-F238E27FC236}">
                  <a16:creationId xmlns:a16="http://schemas.microsoft.com/office/drawing/2014/main" id="{F435FAE9-F532-42DE-87AC-D3B773D8D4AA}"/>
                </a:ext>
              </a:extLst>
            </p:cNvPr>
            <p:cNvSpPr txBox="1"/>
            <p:nvPr/>
          </p:nvSpPr>
          <p:spPr>
            <a:xfrm>
              <a:off x="3944302" y="3551251"/>
              <a:ext cx="1779956" cy="584775"/>
            </a:xfrm>
            <a:prstGeom prst="rect">
              <a:avLst/>
            </a:prstGeom>
            <a:noFill/>
          </p:spPr>
          <p:txBody>
            <a:bodyPr wrap="square">
              <a:spAutoFit/>
            </a:bodyPr>
            <a:lstStyle/>
            <a:p>
              <a:pPr algn="ctr"/>
              <a:r>
                <a:rPr lang="en-US" sz="3200" b="1" kern="100" dirty="0">
                  <a:solidFill>
                    <a:schemeClr val="accent4">
                      <a:lumMod val="50000"/>
                    </a:schemeClr>
                  </a:solidFill>
                  <a:latin typeface="Fidelity Sans" panose="020B0503030202020204" pitchFamily="34" charset="0"/>
                </a:rPr>
                <a:t>$163.84</a:t>
              </a:r>
            </a:p>
          </p:txBody>
        </p:sp>
        <p:sp>
          <p:nvSpPr>
            <p:cNvPr id="720" name="TextBox 719">
              <a:extLst>
                <a:ext uri="{FF2B5EF4-FFF2-40B4-BE49-F238E27FC236}">
                  <a16:creationId xmlns:a16="http://schemas.microsoft.com/office/drawing/2014/main" id="{66ED7094-AF22-43F3-B55C-F01AEA5ADBB1}"/>
                </a:ext>
              </a:extLst>
            </p:cNvPr>
            <p:cNvSpPr txBox="1"/>
            <p:nvPr/>
          </p:nvSpPr>
          <p:spPr>
            <a:xfrm>
              <a:off x="4387542" y="4229273"/>
              <a:ext cx="893475" cy="307778"/>
            </a:xfrm>
            <a:prstGeom prst="rect">
              <a:avLst/>
            </a:prstGeom>
            <a:noFill/>
          </p:spPr>
          <p:txBody>
            <a:bodyPr wrap="square">
              <a:spAutoFit/>
            </a:bodyPr>
            <a:lstStyle/>
            <a:p>
              <a:pPr algn="ctr"/>
              <a:r>
                <a:rPr lang="en-US" sz="1400" kern="100" dirty="0">
                  <a:solidFill>
                    <a:schemeClr val="bg1"/>
                  </a:solidFill>
                  <a:latin typeface="Fidelity Sans" panose="020B0503030202020204" pitchFamily="34" charset="0"/>
                </a:rPr>
                <a:t>DAY 15</a:t>
              </a:r>
            </a:p>
          </p:txBody>
        </p:sp>
        <p:sp>
          <p:nvSpPr>
            <p:cNvPr id="721" name="TextBox 720">
              <a:extLst>
                <a:ext uri="{FF2B5EF4-FFF2-40B4-BE49-F238E27FC236}">
                  <a16:creationId xmlns:a16="http://schemas.microsoft.com/office/drawing/2014/main" id="{6EABC6C0-A6D4-4AE8-8B8B-0FD2DFB0A0BF}"/>
                </a:ext>
              </a:extLst>
            </p:cNvPr>
            <p:cNvSpPr txBox="1"/>
            <p:nvPr/>
          </p:nvSpPr>
          <p:spPr>
            <a:xfrm>
              <a:off x="6322968" y="3551251"/>
              <a:ext cx="2133456" cy="584775"/>
            </a:xfrm>
            <a:prstGeom prst="rect">
              <a:avLst/>
            </a:prstGeom>
            <a:noFill/>
          </p:spPr>
          <p:txBody>
            <a:bodyPr wrap="square">
              <a:spAutoFit/>
            </a:bodyPr>
            <a:lstStyle/>
            <a:p>
              <a:pPr algn="ctr"/>
              <a:r>
                <a:rPr lang="en-US" sz="3200" b="1" kern="100" dirty="0">
                  <a:solidFill>
                    <a:schemeClr val="accent4">
                      <a:lumMod val="50000"/>
                    </a:schemeClr>
                  </a:solidFill>
                  <a:latin typeface="Fidelity Sans" panose="020B0503030202020204" pitchFamily="34" charset="0"/>
                </a:rPr>
                <a:t>$5,242.88</a:t>
              </a:r>
            </a:p>
          </p:txBody>
        </p:sp>
        <p:sp>
          <p:nvSpPr>
            <p:cNvPr id="722" name="TextBox 721">
              <a:extLst>
                <a:ext uri="{FF2B5EF4-FFF2-40B4-BE49-F238E27FC236}">
                  <a16:creationId xmlns:a16="http://schemas.microsoft.com/office/drawing/2014/main" id="{4EDBD95B-B062-4F4D-A8BE-7D223C316FEB}"/>
                </a:ext>
              </a:extLst>
            </p:cNvPr>
            <p:cNvSpPr txBox="1"/>
            <p:nvPr/>
          </p:nvSpPr>
          <p:spPr>
            <a:xfrm>
              <a:off x="6942958" y="4229273"/>
              <a:ext cx="893475" cy="307778"/>
            </a:xfrm>
            <a:prstGeom prst="rect">
              <a:avLst/>
            </a:prstGeom>
            <a:noFill/>
          </p:spPr>
          <p:txBody>
            <a:bodyPr wrap="square">
              <a:spAutoFit/>
            </a:bodyPr>
            <a:lstStyle/>
            <a:p>
              <a:pPr algn="ctr"/>
              <a:r>
                <a:rPr lang="en-US" sz="1400" kern="100" dirty="0">
                  <a:solidFill>
                    <a:schemeClr val="bg1"/>
                  </a:solidFill>
                  <a:latin typeface="Fidelity Sans" panose="020B0503030202020204" pitchFamily="34" charset="0"/>
                </a:rPr>
                <a:t>DAY 20</a:t>
              </a:r>
            </a:p>
          </p:txBody>
        </p:sp>
        <p:sp>
          <p:nvSpPr>
            <p:cNvPr id="723" name="TextBox 722">
              <a:extLst>
                <a:ext uri="{FF2B5EF4-FFF2-40B4-BE49-F238E27FC236}">
                  <a16:creationId xmlns:a16="http://schemas.microsoft.com/office/drawing/2014/main" id="{924758F8-9B6F-41B4-A00E-D090140929FE}"/>
                </a:ext>
              </a:extLst>
            </p:cNvPr>
            <p:cNvSpPr txBox="1"/>
            <p:nvPr/>
          </p:nvSpPr>
          <p:spPr>
            <a:xfrm>
              <a:off x="8891001" y="3551251"/>
              <a:ext cx="2890688" cy="584775"/>
            </a:xfrm>
            <a:prstGeom prst="rect">
              <a:avLst/>
            </a:prstGeom>
            <a:noFill/>
          </p:spPr>
          <p:txBody>
            <a:bodyPr wrap="square">
              <a:spAutoFit/>
            </a:bodyPr>
            <a:lstStyle/>
            <a:p>
              <a:pPr algn="ctr"/>
              <a:r>
                <a:rPr lang="en-US" sz="3200" b="1" kern="100" dirty="0">
                  <a:solidFill>
                    <a:schemeClr val="accent4"/>
                  </a:solidFill>
                  <a:latin typeface="Fidelity Sans" panose="020B0503030202020204" pitchFamily="34" charset="0"/>
                </a:rPr>
                <a:t>$5,368,709.12</a:t>
              </a:r>
            </a:p>
          </p:txBody>
        </p:sp>
        <p:sp>
          <p:nvSpPr>
            <p:cNvPr id="724" name="TextBox 723">
              <a:extLst>
                <a:ext uri="{FF2B5EF4-FFF2-40B4-BE49-F238E27FC236}">
                  <a16:creationId xmlns:a16="http://schemas.microsoft.com/office/drawing/2014/main" id="{CF37E756-1ABF-4BA3-869D-6809EF4AE6F8}"/>
                </a:ext>
              </a:extLst>
            </p:cNvPr>
            <p:cNvSpPr txBox="1"/>
            <p:nvPr/>
          </p:nvSpPr>
          <p:spPr>
            <a:xfrm>
              <a:off x="9927707" y="4229273"/>
              <a:ext cx="893475" cy="307778"/>
            </a:xfrm>
            <a:prstGeom prst="rect">
              <a:avLst/>
            </a:prstGeom>
            <a:noFill/>
          </p:spPr>
          <p:txBody>
            <a:bodyPr wrap="square">
              <a:spAutoFit/>
            </a:bodyPr>
            <a:lstStyle/>
            <a:p>
              <a:pPr algn="ctr"/>
              <a:r>
                <a:rPr lang="en-US" sz="1400" kern="100" dirty="0">
                  <a:solidFill>
                    <a:schemeClr val="bg1"/>
                  </a:solidFill>
                  <a:latin typeface="Fidelity Sans" panose="020B0503030202020204" pitchFamily="34" charset="0"/>
                </a:rPr>
                <a:t>DAY 30</a:t>
              </a:r>
            </a:p>
          </p:txBody>
        </p:sp>
        <p:sp>
          <p:nvSpPr>
            <p:cNvPr id="731" name="TextBox 730">
              <a:extLst>
                <a:ext uri="{FF2B5EF4-FFF2-40B4-BE49-F238E27FC236}">
                  <a16:creationId xmlns:a16="http://schemas.microsoft.com/office/drawing/2014/main" id="{4FB8AEC0-82EF-4395-9426-CDB6CEF69442}"/>
                </a:ext>
              </a:extLst>
            </p:cNvPr>
            <p:cNvSpPr txBox="1"/>
            <p:nvPr/>
          </p:nvSpPr>
          <p:spPr>
            <a:xfrm>
              <a:off x="10534669" y="2236745"/>
              <a:ext cx="1403117" cy="584775"/>
            </a:xfrm>
            <a:prstGeom prst="rect">
              <a:avLst/>
            </a:prstGeom>
            <a:noFill/>
          </p:spPr>
          <p:txBody>
            <a:bodyPr wrap="square">
              <a:spAutoFit/>
            </a:bodyPr>
            <a:lstStyle/>
            <a:p>
              <a:pPr algn="ctr"/>
              <a:r>
                <a:rPr lang="en-US" sz="3200" b="1" kern="100" dirty="0">
                  <a:solidFill>
                    <a:schemeClr val="accent4">
                      <a:lumMod val="50000"/>
                    </a:schemeClr>
                  </a:solidFill>
                  <a:latin typeface="Fidelity Sans" panose="020B0503030202020204" pitchFamily="34" charset="0"/>
                </a:rPr>
                <a:t>$5.12</a:t>
              </a:r>
            </a:p>
          </p:txBody>
        </p:sp>
        <p:sp>
          <p:nvSpPr>
            <p:cNvPr id="732" name="TextBox 731">
              <a:extLst>
                <a:ext uri="{FF2B5EF4-FFF2-40B4-BE49-F238E27FC236}">
                  <a16:creationId xmlns:a16="http://schemas.microsoft.com/office/drawing/2014/main" id="{3C44B936-BAF5-4E36-8576-B0FD0A64B29F}"/>
                </a:ext>
              </a:extLst>
            </p:cNvPr>
            <p:cNvSpPr txBox="1"/>
            <p:nvPr/>
          </p:nvSpPr>
          <p:spPr>
            <a:xfrm>
              <a:off x="10789490" y="2914767"/>
              <a:ext cx="893475" cy="307778"/>
            </a:xfrm>
            <a:prstGeom prst="rect">
              <a:avLst/>
            </a:prstGeom>
            <a:noFill/>
          </p:spPr>
          <p:txBody>
            <a:bodyPr wrap="square">
              <a:spAutoFit/>
            </a:bodyPr>
            <a:lstStyle/>
            <a:p>
              <a:pPr algn="ctr"/>
              <a:r>
                <a:rPr lang="en-US" sz="1400" kern="100" dirty="0">
                  <a:solidFill>
                    <a:schemeClr val="bg1"/>
                  </a:solidFill>
                  <a:latin typeface="Fidelity Sans" panose="020B0503030202020204" pitchFamily="34" charset="0"/>
                </a:rPr>
                <a:t>DAY 10</a:t>
              </a:r>
            </a:p>
          </p:txBody>
        </p:sp>
      </p:grpSp>
      <p:sp>
        <p:nvSpPr>
          <p:cNvPr id="372" name="TextBox 371">
            <a:extLst>
              <a:ext uri="{FF2B5EF4-FFF2-40B4-BE49-F238E27FC236}">
                <a16:creationId xmlns:a16="http://schemas.microsoft.com/office/drawing/2014/main" id="{14A69607-70B0-4AF7-AAEB-01007E989942}"/>
              </a:ext>
            </a:extLst>
          </p:cNvPr>
          <p:cNvSpPr txBox="1"/>
          <p:nvPr/>
        </p:nvSpPr>
        <p:spPr>
          <a:xfrm>
            <a:off x="9204528" y="6206676"/>
            <a:ext cx="3032884" cy="646331"/>
          </a:xfrm>
          <a:prstGeom prst="rect">
            <a:avLst/>
          </a:prstGeom>
          <a:noFill/>
        </p:spPr>
        <p:txBody>
          <a:bodyPr wrap="square">
            <a:spAutoFit/>
          </a:bodyPr>
          <a:lstStyle/>
          <a:p>
            <a:r>
              <a:rPr lang="en-US" sz="1200" i="1" dirty="0">
                <a:latin typeface="+mj-lt"/>
              </a:rPr>
              <a:t>For illustrative purposes only</a:t>
            </a:r>
          </a:p>
          <a:p>
            <a:r>
              <a:rPr lang="en-US" sz="1200" i="1" dirty="0">
                <a:latin typeface="+mj-lt"/>
              </a:rPr>
              <a:t>This imaginary example assumes a 100% rate of return on $0.01 for 29 days.  </a:t>
            </a:r>
            <a:endParaRPr lang="en-US" sz="1200" dirty="0"/>
          </a:p>
        </p:txBody>
      </p:sp>
    </p:spTree>
    <p:extLst>
      <p:ext uri="{BB962C8B-B14F-4D97-AF65-F5344CB8AC3E}">
        <p14:creationId xmlns:p14="http://schemas.microsoft.com/office/powerpoint/2010/main" val="14177068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1" name="Chart 90">
            <a:extLst>
              <a:ext uri="{FF2B5EF4-FFF2-40B4-BE49-F238E27FC236}">
                <a16:creationId xmlns:a16="http://schemas.microsoft.com/office/drawing/2014/main" id="{54C56C58-D9CC-4205-88BE-931E63D9612F}"/>
              </a:ext>
            </a:extLst>
          </p:cNvPr>
          <p:cNvGraphicFramePr/>
          <p:nvPr>
            <p:extLst>
              <p:ext uri="{D42A27DB-BD31-4B8C-83A1-F6EECF244321}">
                <p14:modId xmlns:p14="http://schemas.microsoft.com/office/powerpoint/2010/main" val="1070626901"/>
              </p:ext>
            </p:extLst>
          </p:nvPr>
        </p:nvGraphicFramePr>
        <p:xfrm>
          <a:off x="132533" y="619565"/>
          <a:ext cx="10437983" cy="5190292"/>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a:extLst>
              <a:ext uri="{FF2B5EF4-FFF2-40B4-BE49-F238E27FC236}">
                <a16:creationId xmlns:a16="http://schemas.microsoft.com/office/drawing/2014/main" id="{A881BDA4-75D9-4492-B2E5-4B4A5DA579DF}"/>
              </a:ext>
            </a:extLst>
          </p:cNvPr>
          <p:cNvSpPr/>
          <p:nvPr/>
        </p:nvSpPr>
        <p:spPr>
          <a:xfrm>
            <a:off x="10800637" y="5062063"/>
            <a:ext cx="1018677" cy="523220"/>
          </a:xfrm>
          <a:prstGeom prst="rect">
            <a:avLst/>
          </a:prstGeom>
        </p:spPr>
        <p:txBody>
          <a:bodyPr wrap="square">
            <a:spAutoFit/>
          </a:bodyPr>
          <a:lstStyle/>
          <a:p>
            <a:pPr algn="r">
              <a:spcBef>
                <a:spcPts val="600"/>
              </a:spcBef>
            </a:pPr>
            <a:r>
              <a:rPr lang="en-US" sz="1400" b="1" kern="100" dirty="0">
                <a:solidFill>
                  <a:schemeClr val="accent2">
                    <a:lumMod val="50000"/>
                  </a:schemeClr>
                </a:solidFill>
                <a:latin typeface="Fidelity Sans" panose="020B0503030202020204" pitchFamily="34" charset="0"/>
              </a:rPr>
              <a:t>Monthly</a:t>
            </a:r>
            <a:br>
              <a:rPr lang="en-US" sz="1400" b="1" kern="100" dirty="0">
                <a:solidFill>
                  <a:schemeClr val="accent2">
                    <a:lumMod val="50000"/>
                  </a:schemeClr>
                </a:solidFill>
                <a:latin typeface="Fidelity Sans" panose="020B0503030202020204" pitchFamily="34" charset="0"/>
              </a:rPr>
            </a:br>
            <a:r>
              <a:rPr lang="en-US" sz="1400" b="1" kern="100" dirty="0">
                <a:solidFill>
                  <a:schemeClr val="accent2">
                    <a:lumMod val="50000"/>
                  </a:schemeClr>
                </a:solidFill>
                <a:latin typeface="Fidelity Sans" panose="020B0503030202020204" pitchFamily="34" charset="0"/>
              </a:rPr>
              <a:t>payments</a:t>
            </a:r>
          </a:p>
        </p:txBody>
      </p:sp>
      <p:sp>
        <p:nvSpPr>
          <p:cNvPr id="8" name="Rectangle 7">
            <a:extLst>
              <a:ext uri="{FF2B5EF4-FFF2-40B4-BE49-F238E27FC236}">
                <a16:creationId xmlns:a16="http://schemas.microsoft.com/office/drawing/2014/main" id="{1FE5B970-2ECA-41CC-B39C-F51FEEDAAD2C}"/>
              </a:ext>
            </a:extLst>
          </p:cNvPr>
          <p:cNvSpPr/>
          <p:nvPr/>
        </p:nvSpPr>
        <p:spPr>
          <a:xfrm>
            <a:off x="10946959" y="4540112"/>
            <a:ext cx="872355" cy="584775"/>
          </a:xfrm>
          <a:prstGeom prst="rect">
            <a:avLst/>
          </a:prstGeom>
        </p:spPr>
        <p:txBody>
          <a:bodyPr wrap="square">
            <a:spAutoFit/>
          </a:bodyPr>
          <a:lstStyle/>
          <a:p>
            <a:pPr algn="r">
              <a:spcBef>
                <a:spcPts val="600"/>
              </a:spcBef>
            </a:pPr>
            <a:r>
              <a:rPr lang="en-US" sz="3200" kern="100" dirty="0">
                <a:solidFill>
                  <a:schemeClr val="accent2">
                    <a:lumMod val="50000"/>
                  </a:schemeClr>
                </a:solidFill>
                <a:latin typeface="Fidelity Sans" panose="020B0503030202020204" pitchFamily="34" charset="0"/>
              </a:rPr>
              <a:t>$65</a:t>
            </a:r>
          </a:p>
        </p:txBody>
      </p:sp>
      <p:sp>
        <p:nvSpPr>
          <p:cNvPr id="20" name="Rectangle 19">
            <a:extLst>
              <a:ext uri="{FF2B5EF4-FFF2-40B4-BE49-F238E27FC236}">
                <a16:creationId xmlns:a16="http://schemas.microsoft.com/office/drawing/2014/main" id="{F74F5308-85ED-4AD1-8DFE-B045B9FECB84}"/>
              </a:ext>
            </a:extLst>
          </p:cNvPr>
          <p:cNvSpPr/>
          <p:nvPr/>
        </p:nvSpPr>
        <p:spPr>
          <a:xfrm>
            <a:off x="593164" y="6235883"/>
            <a:ext cx="181763" cy="175205"/>
          </a:xfrm>
          <a:prstGeom prst="rect">
            <a:avLst/>
          </a:prstGeom>
          <a:solidFill>
            <a:schemeClr val="accent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21" name="Rectangle 20">
            <a:extLst>
              <a:ext uri="{FF2B5EF4-FFF2-40B4-BE49-F238E27FC236}">
                <a16:creationId xmlns:a16="http://schemas.microsoft.com/office/drawing/2014/main" id="{E2B9B371-4398-4D3F-A496-AF9E0B1D726B}"/>
              </a:ext>
            </a:extLst>
          </p:cNvPr>
          <p:cNvSpPr/>
          <p:nvPr/>
        </p:nvSpPr>
        <p:spPr>
          <a:xfrm>
            <a:off x="767542" y="6189345"/>
            <a:ext cx="740267" cy="276999"/>
          </a:xfrm>
          <a:prstGeom prst="rect">
            <a:avLst/>
          </a:prstGeom>
        </p:spPr>
        <p:txBody>
          <a:bodyPr wrap="none">
            <a:spAutoFit/>
          </a:bodyPr>
          <a:lstStyle/>
          <a:p>
            <a:pPr>
              <a:spcBef>
                <a:spcPts val="600"/>
              </a:spcBef>
            </a:pPr>
            <a:r>
              <a:rPr lang="en-US" sz="1200" kern="100" dirty="0">
                <a:solidFill>
                  <a:schemeClr val="accent2"/>
                </a:solidFill>
                <a:latin typeface="Fidelity Sans" panose="020B0503030202020204" pitchFamily="34" charset="0"/>
              </a:rPr>
              <a:t>Balance</a:t>
            </a:r>
          </a:p>
        </p:txBody>
      </p:sp>
      <p:sp>
        <p:nvSpPr>
          <p:cNvPr id="22" name="Rectangle 21">
            <a:extLst>
              <a:ext uri="{FF2B5EF4-FFF2-40B4-BE49-F238E27FC236}">
                <a16:creationId xmlns:a16="http://schemas.microsoft.com/office/drawing/2014/main" id="{E989741B-2207-4B33-BD3C-D562270D055F}"/>
              </a:ext>
            </a:extLst>
          </p:cNvPr>
          <p:cNvSpPr/>
          <p:nvPr/>
        </p:nvSpPr>
        <p:spPr>
          <a:xfrm>
            <a:off x="1617445" y="6235883"/>
            <a:ext cx="181763" cy="175205"/>
          </a:xfrm>
          <a:prstGeom prst="rect">
            <a:avLst/>
          </a:prstGeom>
          <a:pattFill prst="wdUpDiag">
            <a:fgClr>
              <a:schemeClr val="accent2">
                <a:lumMod val="50000"/>
              </a:schemeClr>
            </a:fgClr>
            <a:bgClr>
              <a:schemeClr val="accent2"/>
            </a:bgClr>
          </a:patt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23" name="Rectangle 22">
            <a:extLst>
              <a:ext uri="{FF2B5EF4-FFF2-40B4-BE49-F238E27FC236}">
                <a16:creationId xmlns:a16="http://schemas.microsoft.com/office/drawing/2014/main" id="{561A3599-F327-4C86-B2D3-B6589843A66D}"/>
              </a:ext>
            </a:extLst>
          </p:cNvPr>
          <p:cNvSpPr/>
          <p:nvPr/>
        </p:nvSpPr>
        <p:spPr>
          <a:xfrm>
            <a:off x="1791823" y="6189345"/>
            <a:ext cx="1519085" cy="276999"/>
          </a:xfrm>
          <a:prstGeom prst="rect">
            <a:avLst/>
          </a:prstGeom>
        </p:spPr>
        <p:txBody>
          <a:bodyPr wrap="none">
            <a:spAutoFit/>
          </a:bodyPr>
          <a:lstStyle/>
          <a:p>
            <a:pPr>
              <a:spcBef>
                <a:spcPts val="600"/>
              </a:spcBef>
            </a:pPr>
            <a:r>
              <a:rPr lang="en-US" sz="1200" kern="100" dirty="0">
                <a:solidFill>
                  <a:schemeClr val="accent2">
                    <a:lumMod val="50000"/>
                  </a:schemeClr>
                </a:solidFill>
                <a:latin typeface="Fidelity Sans" panose="020B0503030202020204" pitchFamily="34" charset="0"/>
              </a:rPr>
              <a:t>Monthly payments</a:t>
            </a:r>
          </a:p>
        </p:txBody>
      </p:sp>
      <p:sp>
        <p:nvSpPr>
          <p:cNvPr id="24" name="Rectangle 23">
            <a:extLst>
              <a:ext uri="{FF2B5EF4-FFF2-40B4-BE49-F238E27FC236}">
                <a16:creationId xmlns:a16="http://schemas.microsoft.com/office/drawing/2014/main" id="{CA237087-E307-400E-8A5B-A6A0485CDC63}"/>
              </a:ext>
            </a:extLst>
          </p:cNvPr>
          <p:cNvSpPr/>
          <p:nvPr/>
        </p:nvSpPr>
        <p:spPr>
          <a:xfrm>
            <a:off x="3374541" y="6235883"/>
            <a:ext cx="181763" cy="175205"/>
          </a:xfrm>
          <a:prstGeom prst="rect">
            <a:avLst/>
          </a:prstGeom>
          <a:solidFill>
            <a:schemeClr val="accent3"/>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25" name="Rectangle 24">
            <a:extLst>
              <a:ext uri="{FF2B5EF4-FFF2-40B4-BE49-F238E27FC236}">
                <a16:creationId xmlns:a16="http://schemas.microsoft.com/office/drawing/2014/main" id="{7C2C704A-5048-4B95-B349-EA255143539F}"/>
              </a:ext>
            </a:extLst>
          </p:cNvPr>
          <p:cNvSpPr/>
          <p:nvPr/>
        </p:nvSpPr>
        <p:spPr>
          <a:xfrm>
            <a:off x="3548918" y="6189345"/>
            <a:ext cx="1319272" cy="276999"/>
          </a:xfrm>
          <a:prstGeom prst="rect">
            <a:avLst/>
          </a:prstGeom>
        </p:spPr>
        <p:txBody>
          <a:bodyPr wrap="none">
            <a:spAutoFit/>
          </a:bodyPr>
          <a:lstStyle/>
          <a:p>
            <a:pPr>
              <a:spcBef>
                <a:spcPts val="600"/>
              </a:spcBef>
            </a:pPr>
            <a:r>
              <a:rPr lang="en-US" sz="1200" kern="100" dirty="0">
                <a:solidFill>
                  <a:schemeClr val="accent3"/>
                </a:solidFill>
                <a:latin typeface="Fidelity Sans" panose="020B0503030202020204" pitchFamily="34" charset="0"/>
              </a:rPr>
              <a:t>Interest accrued</a:t>
            </a:r>
          </a:p>
        </p:txBody>
      </p:sp>
      <p:sp>
        <p:nvSpPr>
          <p:cNvPr id="27" name="Isosceles Triangle 26">
            <a:extLst>
              <a:ext uri="{FF2B5EF4-FFF2-40B4-BE49-F238E27FC236}">
                <a16:creationId xmlns:a16="http://schemas.microsoft.com/office/drawing/2014/main" id="{589460C2-823F-4504-A1A4-B0E769B7CBBC}"/>
              </a:ext>
            </a:extLst>
          </p:cNvPr>
          <p:cNvSpPr/>
          <p:nvPr/>
        </p:nvSpPr>
        <p:spPr>
          <a:xfrm>
            <a:off x="767542" y="1137309"/>
            <a:ext cx="147151" cy="86331"/>
          </a:xfrm>
          <a:prstGeom prst="triangle">
            <a:avLst/>
          </a:prstGeom>
          <a:solidFill>
            <a:schemeClr val="accent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cxnSp>
        <p:nvCxnSpPr>
          <p:cNvPr id="36" name="Straight Connector 35">
            <a:extLst>
              <a:ext uri="{FF2B5EF4-FFF2-40B4-BE49-F238E27FC236}">
                <a16:creationId xmlns:a16="http://schemas.microsoft.com/office/drawing/2014/main" id="{DFF513A2-3EE8-45C1-9D04-08546E252700}"/>
              </a:ext>
            </a:extLst>
          </p:cNvPr>
          <p:cNvCxnSpPr>
            <a:cxnSpLocks/>
          </p:cNvCxnSpPr>
          <p:nvPr/>
        </p:nvCxnSpPr>
        <p:spPr>
          <a:xfrm>
            <a:off x="615950" y="5077499"/>
            <a:ext cx="10222786" cy="0"/>
          </a:xfrm>
          <a:prstGeom prst="line">
            <a:avLst/>
          </a:prstGeom>
          <a:noFill/>
          <a:ln w="22225" cap="rnd" cmpd="sng" algn="ctr">
            <a:solidFill>
              <a:schemeClr val="accent2">
                <a:lumMod val="50000"/>
              </a:schemeClr>
            </a:solidFill>
            <a:prstDash val="sysDot"/>
            <a:round/>
          </a:ln>
          <a:effectLst/>
        </p:spPr>
      </p:cxnSp>
      <p:sp>
        <p:nvSpPr>
          <p:cNvPr id="49" name="Rectangle 48">
            <a:extLst>
              <a:ext uri="{FF2B5EF4-FFF2-40B4-BE49-F238E27FC236}">
                <a16:creationId xmlns:a16="http://schemas.microsoft.com/office/drawing/2014/main" id="{313EFD8C-D9B8-44B9-8F9E-F854D65CDD8F}"/>
              </a:ext>
            </a:extLst>
          </p:cNvPr>
          <p:cNvSpPr/>
          <p:nvPr/>
        </p:nvSpPr>
        <p:spPr>
          <a:xfrm>
            <a:off x="494338"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JAN</a:t>
            </a:r>
          </a:p>
        </p:txBody>
      </p:sp>
      <p:sp>
        <p:nvSpPr>
          <p:cNvPr id="50" name="Rectangle 49">
            <a:extLst>
              <a:ext uri="{FF2B5EF4-FFF2-40B4-BE49-F238E27FC236}">
                <a16:creationId xmlns:a16="http://schemas.microsoft.com/office/drawing/2014/main" id="{CBD4D2C9-3A7D-4B6F-B7B2-AB0F99D4B774}"/>
              </a:ext>
            </a:extLst>
          </p:cNvPr>
          <p:cNvSpPr/>
          <p:nvPr/>
        </p:nvSpPr>
        <p:spPr>
          <a:xfrm>
            <a:off x="1341220"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FEB</a:t>
            </a:r>
          </a:p>
        </p:txBody>
      </p:sp>
      <p:sp>
        <p:nvSpPr>
          <p:cNvPr id="53" name="Rectangle 52">
            <a:extLst>
              <a:ext uri="{FF2B5EF4-FFF2-40B4-BE49-F238E27FC236}">
                <a16:creationId xmlns:a16="http://schemas.microsoft.com/office/drawing/2014/main" id="{26D5D7E4-5FE8-49EA-915F-5AC2DCF9527A}"/>
              </a:ext>
            </a:extLst>
          </p:cNvPr>
          <p:cNvSpPr/>
          <p:nvPr/>
        </p:nvSpPr>
        <p:spPr>
          <a:xfrm>
            <a:off x="2188102"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MAR</a:t>
            </a:r>
          </a:p>
        </p:txBody>
      </p:sp>
      <p:sp>
        <p:nvSpPr>
          <p:cNvPr id="62" name="Rectangle 61">
            <a:extLst>
              <a:ext uri="{FF2B5EF4-FFF2-40B4-BE49-F238E27FC236}">
                <a16:creationId xmlns:a16="http://schemas.microsoft.com/office/drawing/2014/main" id="{34A5B9BC-6513-44AE-86BA-B4CB0E0867F4}"/>
              </a:ext>
            </a:extLst>
          </p:cNvPr>
          <p:cNvSpPr/>
          <p:nvPr/>
        </p:nvSpPr>
        <p:spPr>
          <a:xfrm>
            <a:off x="3034984"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APR</a:t>
            </a:r>
          </a:p>
        </p:txBody>
      </p:sp>
      <p:sp>
        <p:nvSpPr>
          <p:cNvPr id="63" name="Rectangle 62">
            <a:extLst>
              <a:ext uri="{FF2B5EF4-FFF2-40B4-BE49-F238E27FC236}">
                <a16:creationId xmlns:a16="http://schemas.microsoft.com/office/drawing/2014/main" id="{A87275EB-6314-4BF8-8A34-5C2B4D61308F}"/>
              </a:ext>
            </a:extLst>
          </p:cNvPr>
          <p:cNvSpPr/>
          <p:nvPr/>
        </p:nvSpPr>
        <p:spPr>
          <a:xfrm>
            <a:off x="4728748"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JUN</a:t>
            </a:r>
          </a:p>
        </p:txBody>
      </p:sp>
      <p:sp>
        <p:nvSpPr>
          <p:cNvPr id="64" name="Rectangle 63">
            <a:extLst>
              <a:ext uri="{FF2B5EF4-FFF2-40B4-BE49-F238E27FC236}">
                <a16:creationId xmlns:a16="http://schemas.microsoft.com/office/drawing/2014/main" id="{212989CA-D547-45FD-B5B2-00651564DA6A}"/>
              </a:ext>
            </a:extLst>
          </p:cNvPr>
          <p:cNvSpPr/>
          <p:nvPr/>
        </p:nvSpPr>
        <p:spPr>
          <a:xfrm>
            <a:off x="5575630"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JUL</a:t>
            </a:r>
          </a:p>
        </p:txBody>
      </p:sp>
      <p:sp>
        <p:nvSpPr>
          <p:cNvPr id="65" name="Rectangle 64">
            <a:extLst>
              <a:ext uri="{FF2B5EF4-FFF2-40B4-BE49-F238E27FC236}">
                <a16:creationId xmlns:a16="http://schemas.microsoft.com/office/drawing/2014/main" id="{9A82ADE3-C404-4F5B-B486-E44A15D89512}"/>
              </a:ext>
            </a:extLst>
          </p:cNvPr>
          <p:cNvSpPr/>
          <p:nvPr/>
        </p:nvSpPr>
        <p:spPr>
          <a:xfrm>
            <a:off x="6422512"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AUG</a:t>
            </a:r>
          </a:p>
        </p:txBody>
      </p:sp>
      <p:sp>
        <p:nvSpPr>
          <p:cNvPr id="66" name="Rectangle 65">
            <a:extLst>
              <a:ext uri="{FF2B5EF4-FFF2-40B4-BE49-F238E27FC236}">
                <a16:creationId xmlns:a16="http://schemas.microsoft.com/office/drawing/2014/main" id="{26979119-1E29-4398-98C5-AD12FA9278AB}"/>
              </a:ext>
            </a:extLst>
          </p:cNvPr>
          <p:cNvSpPr/>
          <p:nvPr/>
        </p:nvSpPr>
        <p:spPr>
          <a:xfrm>
            <a:off x="7269394"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SEP</a:t>
            </a:r>
          </a:p>
        </p:txBody>
      </p:sp>
      <p:sp>
        <p:nvSpPr>
          <p:cNvPr id="67" name="Rectangle 66">
            <a:extLst>
              <a:ext uri="{FF2B5EF4-FFF2-40B4-BE49-F238E27FC236}">
                <a16:creationId xmlns:a16="http://schemas.microsoft.com/office/drawing/2014/main" id="{10CE91DA-E761-4AAE-A87A-42A45579E87D}"/>
              </a:ext>
            </a:extLst>
          </p:cNvPr>
          <p:cNvSpPr/>
          <p:nvPr/>
        </p:nvSpPr>
        <p:spPr>
          <a:xfrm>
            <a:off x="8116276"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OCT</a:t>
            </a:r>
          </a:p>
        </p:txBody>
      </p:sp>
      <p:sp>
        <p:nvSpPr>
          <p:cNvPr id="68" name="Rectangle 67">
            <a:extLst>
              <a:ext uri="{FF2B5EF4-FFF2-40B4-BE49-F238E27FC236}">
                <a16:creationId xmlns:a16="http://schemas.microsoft.com/office/drawing/2014/main" id="{C893A60A-A5FA-4F9A-995E-5D56781BCE1C}"/>
              </a:ext>
            </a:extLst>
          </p:cNvPr>
          <p:cNvSpPr/>
          <p:nvPr/>
        </p:nvSpPr>
        <p:spPr>
          <a:xfrm>
            <a:off x="8963158"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NOV</a:t>
            </a:r>
          </a:p>
        </p:txBody>
      </p:sp>
      <p:sp>
        <p:nvSpPr>
          <p:cNvPr id="69" name="Rectangle 68">
            <a:extLst>
              <a:ext uri="{FF2B5EF4-FFF2-40B4-BE49-F238E27FC236}">
                <a16:creationId xmlns:a16="http://schemas.microsoft.com/office/drawing/2014/main" id="{3E120D20-4A7E-49AF-87BD-584CE11016ED}"/>
              </a:ext>
            </a:extLst>
          </p:cNvPr>
          <p:cNvSpPr/>
          <p:nvPr/>
        </p:nvSpPr>
        <p:spPr>
          <a:xfrm>
            <a:off x="9810043"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DEC</a:t>
            </a:r>
          </a:p>
        </p:txBody>
      </p:sp>
      <p:sp>
        <p:nvSpPr>
          <p:cNvPr id="71" name="Rectangle 70">
            <a:extLst>
              <a:ext uri="{FF2B5EF4-FFF2-40B4-BE49-F238E27FC236}">
                <a16:creationId xmlns:a16="http://schemas.microsoft.com/office/drawing/2014/main" id="{98713814-BB2D-4C4A-BC05-4BBB5535ADD4}"/>
              </a:ext>
            </a:extLst>
          </p:cNvPr>
          <p:cNvSpPr/>
          <p:nvPr/>
        </p:nvSpPr>
        <p:spPr>
          <a:xfrm>
            <a:off x="3881866"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MAY</a:t>
            </a:r>
          </a:p>
        </p:txBody>
      </p:sp>
      <p:sp>
        <p:nvSpPr>
          <p:cNvPr id="10" name="Rectangle 9">
            <a:extLst>
              <a:ext uri="{FF2B5EF4-FFF2-40B4-BE49-F238E27FC236}">
                <a16:creationId xmlns:a16="http://schemas.microsoft.com/office/drawing/2014/main" id="{D08E66DA-CBBD-4BCB-86BB-9DAEDB901C2D}"/>
              </a:ext>
            </a:extLst>
          </p:cNvPr>
          <p:cNvSpPr/>
          <p:nvPr/>
        </p:nvSpPr>
        <p:spPr>
          <a:xfrm>
            <a:off x="1" y="0"/>
            <a:ext cx="582318" cy="6857999"/>
          </a:xfrm>
          <a:prstGeom prst="rect">
            <a:avLst/>
          </a:prstGeom>
          <a:solidFill>
            <a:schemeClr val="bg1"/>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16" name="Rectangle 15">
            <a:extLst>
              <a:ext uri="{FF2B5EF4-FFF2-40B4-BE49-F238E27FC236}">
                <a16:creationId xmlns:a16="http://schemas.microsoft.com/office/drawing/2014/main" id="{9416419F-2363-46A8-850C-F54CE4ADB5F2}"/>
              </a:ext>
            </a:extLst>
          </p:cNvPr>
          <p:cNvSpPr/>
          <p:nvPr/>
        </p:nvSpPr>
        <p:spPr>
          <a:xfrm>
            <a:off x="384118" y="290747"/>
            <a:ext cx="1305102" cy="584775"/>
          </a:xfrm>
          <a:prstGeom prst="rect">
            <a:avLst/>
          </a:prstGeom>
        </p:spPr>
        <p:txBody>
          <a:bodyPr wrap="square">
            <a:spAutoFit/>
          </a:bodyPr>
          <a:lstStyle/>
          <a:p>
            <a:pPr>
              <a:spcBef>
                <a:spcPts val="600"/>
              </a:spcBef>
            </a:pPr>
            <a:r>
              <a:rPr lang="en-US" sz="3200" kern="100" dirty="0">
                <a:solidFill>
                  <a:schemeClr val="accent2"/>
                </a:solidFill>
                <a:latin typeface="Fidelity Sans" panose="020B0503030202020204" pitchFamily="34" charset="0"/>
              </a:rPr>
              <a:t>$650</a:t>
            </a:r>
          </a:p>
        </p:txBody>
      </p:sp>
      <p:sp>
        <p:nvSpPr>
          <p:cNvPr id="18" name="Rectangle 17">
            <a:extLst>
              <a:ext uri="{FF2B5EF4-FFF2-40B4-BE49-F238E27FC236}">
                <a16:creationId xmlns:a16="http://schemas.microsoft.com/office/drawing/2014/main" id="{29F37640-5597-4185-AA94-8317391B094F}"/>
              </a:ext>
            </a:extLst>
          </p:cNvPr>
          <p:cNvSpPr/>
          <p:nvPr/>
        </p:nvSpPr>
        <p:spPr>
          <a:xfrm>
            <a:off x="384118" y="785559"/>
            <a:ext cx="1663132" cy="307777"/>
          </a:xfrm>
          <a:prstGeom prst="rect">
            <a:avLst/>
          </a:prstGeom>
        </p:spPr>
        <p:txBody>
          <a:bodyPr wrap="square">
            <a:spAutoFit/>
          </a:bodyPr>
          <a:lstStyle/>
          <a:p>
            <a:pPr>
              <a:spcBef>
                <a:spcPts val="600"/>
              </a:spcBef>
            </a:pPr>
            <a:r>
              <a:rPr lang="en-US" sz="1400" b="1" kern="100" dirty="0">
                <a:solidFill>
                  <a:schemeClr val="accent2"/>
                </a:solidFill>
                <a:latin typeface="Fidelity Sans" panose="020B0503030202020204" pitchFamily="34" charset="0"/>
              </a:rPr>
              <a:t>Initial balance</a:t>
            </a:r>
          </a:p>
        </p:txBody>
      </p:sp>
      <p:sp>
        <p:nvSpPr>
          <p:cNvPr id="26" name="Rectangle 25">
            <a:extLst>
              <a:ext uri="{FF2B5EF4-FFF2-40B4-BE49-F238E27FC236}">
                <a16:creationId xmlns:a16="http://schemas.microsoft.com/office/drawing/2014/main" id="{18072AA1-DEBC-4D24-9D2F-E283C9FB2D39}"/>
              </a:ext>
            </a:extLst>
          </p:cNvPr>
          <p:cNvSpPr/>
          <p:nvPr/>
        </p:nvSpPr>
        <p:spPr>
          <a:xfrm>
            <a:off x="501222" y="1236985"/>
            <a:ext cx="689316" cy="4311329"/>
          </a:xfrm>
          <a:prstGeom prst="rect">
            <a:avLst/>
          </a:prstGeom>
          <a:noFill/>
          <a:ln w="38100">
            <a:solidFill>
              <a:schemeClr val="accent2"/>
            </a:solidFill>
            <a:prstDash val="solid"/>
          </a:ln>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81" name="Rectangle 80">
            <a:extLst>
              <a:ext uri="{FF2B5EF4-FFF2-40B4-BE49-F238E27FC236}">
                <a16:creationId xmlns:a16="http://schemas.microsoft.com/office/drawing/2014/main" id="{9717FD5D-CD81-464E-AC1B-859696477089}"/>
              </a:ext>
            </a:extLst>
          </p:cNvPr>
          <p:cNvSpPr/>
          <p:nvPr/>
        </p:nvSpPr>
        <p:spPr>
          <a:xfrm>
            <a:off x="12309139" y="0"/>
            <a:ext cx="4057890" cy="6857999"/>
          </a:xfrm>
          <a:prstGeom prst="rect">
            <a:avLst/>
          </a:prstGeom>
          <a:solidFill>
            <a:schemeClr val="bg1">
              <a:lumMod val="95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82" name="Rectangle 81">
            <a:extLst>
              <a:ext uri="{FF2B5EF4-FFF2-40B4-BE49-F238E27FC236}">
                <a16:creationId xmlns:a16="http://schemas.microsoft.com/office/drawing/2014/main" id="{757411BC-D8C3-4DE3-A99E-0BC4C79C68F0}"/>
              </a:ext>
            </a:extLst>
          </p:cNvPr>
          <p:cNvSpPr/>
          <p:nvPr/>
        </p:nvSpPr>
        <p:spPr>
          <a:xfrm>
            <a:off x="14884519" y="3394712"/>
            <a:ext cx="1408087" cy="48419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ctr">
              <a:lnSpc>
                <a:spcPct val="120000"/>
              </a:lnSpc>
              <a:spcAft>
                <a:spcPts val="1200"/>
              </a:spcAft>
            </a:pPr>
            <a:endParaRPr lang="en-US" sz="1400" kern="100" err="1"/>
          </a:p>
        </p:txBody>
      </p:sp>
      <p:sp>
        <p:nvSpPr>
          <p:cNvPr id="83" name="Rectangle 82">
            <a:extLst>
              <a:ext uri="{FF2B5EF4-FFF2-40B4-BE49-F238E27FC236}">
                <a16:creationId xmlns:a16="http://schemas.microsoft.com/office/drawing/2014/main" id="{1E3AC11D-8C1F-4DC0-8665-D386E09CA979}"/>
              </a:ext>
            </a:extLst>
          </p:cNvPr>
          <p:cNvSpPr/>
          <p:nvPr/>
        </p:nvSpPr>
        <p:spPr>
          <a:xfrm>
            <a:off x="15480622" y="4293311"/>
            <a:ext cx="272635" cy="1160778"/>
          </a:xfrm>
          <a:prstGeom prst="rect">
            <a:avLst/>
          </a:prstGeom>
          <a:solidFill>
            <a:schemeClr val="accent3"/>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84" name="Rectangle 83">
            <a:extLst>
              <a:ext uri="{FF2B5EF4-FFF2-40B4-BE49-F238E27FC236}">
                <a16:creationId xmlns:a16="http://schemas.microsoft.com/office/drawing/2014/main" id="{E26D04A6-3A68-4017-AB40-73D25D48B674}"/>
              </a:ext>
            </a:extLst>
          </p:cNvPr>
          <p:cNvSpPr/>
          <p:nvPr/>
        </p:nvSpPr>
        <p:spPr>
          <a:xfrm>
            <a:off x="13723012" y="1309687"/>
            <a:ext cx="272635" cy="4144402"/>
          </a:xfrm>
          <a:prstGeom prst="rect">
            <a:avLst/>
          </a:prstGeom>
          <a:solidFill>
            <a:schemeClr val="accent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85" name="TextBox 84">
            <a:extLst>
              <a:ext uri="{FF2B5EF4-FFF2-40B4-BE49-F238E27FC236}">
                <a16:creationId xmlns:a16="http://schemas.microsoft.com/office/drawing/2014/main" id="{14AA980F-2A5A-46E2-9859-C7435B83A7B8}"/>
              </a:ext>
            </a:extLst>
          </p:cNvPr>
          <p:cNvSpPr txBox="1"/>
          <p:nvPr/>
        </p:nvSpPr>
        <p:spPr>
          <a:xfrm>
            <a:off x="14812668" y="3358743"/>
            <a:ext cx="1563248" cy="584775"/>
          </a:xfrm>
          <a:prstGeom prst="rect">
            <a:avLst/>
          </a:prstGeom>
          <a:noFill/>
        </p:spPr>
        <p:txBody>
          <a:bodyPr wrap="square">
            <a:spAutoFit/>
          </a:bodyPr>
          <a:lstStyle/>
          <a:p>
            <a:pPr algn="ctr"/>
            <a:r>
              <a:rPr lang="en-US" sz="3200" b="1" kern="100" dirty="0">
                <a:solidFill>
                  <a:schemeClr val="bg1"/>
                </a:solidFill>
                <a:latin typeface="Fidelity Sans" panose="020B0503030202020204" pitchFamily="34" charset="0"/>
              </a:rPr>
              <a:t>$60 </a:t>
            </a:r>
          </a:p>
        </p:txBody>
      </p:sp>
      <p:sp>
        <p:nvSpPr>
          <p:cNvPr id="86" name="TextBox 85">
            <a:extLst>
              <a:ext uri="{FF2B5EF4-FFF2-40B4-BE49-F238E27FC236}">
                <a16:creationId xmlns:a16="http://schemas.microsoft.com/office/drawing/2014/main" id="{6B61B548-736A-4CCA-A211-16D9B271EC6F}"/>
              </a:ext>
            </a:extLst>
          </p:cNvPr>
          <p:cNvSpPr txBox="1"/>
          <p:nvPr/>
        </p:nvSpPr>
        <p:spPr>
          <a:xfrm>
            <a:off x="14774575" y="3907422"/>
            <a:ext cx="1587215" cy="307777"/>
          </a:xfrm>
          <a:prstGeom prst="rect">
            <a:avLst/>
          </a:prstGeom>
          <a:noFill/>
        </p:spPr>
        <p:txBody>
          <a:bodyPr wrap="square">
            <a:spAutoFit/>
          </a:bodyPr>
          <a:lstStyle/>
          <a:p>
            <a:pPr algn="ctr">
              <a:spcBef>
                <a:spcPts val="600"/>
              </a:spcBef>
            </a:pPr>
            <a:r>
              <a:rPr lang="en-US" sz="1400" b="1" kern="100" dirty="0">
                <a:solidFill>
                  <a:schemeClr val="accent3"/>
                </a:solidFill>
                <a:latin typeface="Fidelity Sans" panose="020B0503030202020204" pitchFamily="34" charset="0"/>
              </a:rPr>
              <a:t>Total interest</a:t>
            </a:r>
          </a:p>
        </p:txBody>
      </p:sp>
      <p:sp>
        <p:nvSpPr>
          <p:cNvPr id="87" name="TextBox 86">
            <a:extLst>
              <a:ext uri="{FF2B5EF4-FFF2-40B4-BE49-F238E27FC236}">
                <a16:creationId xmlns:a16="http://schemas.microsoft.com/office/drawing/2014/main" id="{F4D5E2DB-3B73-4538-B60B-C266F6239801}"/>
              </a:ext>
            </a:extLst>
          </p:cNvPr>
          <p:cNvSpPr txBox="1"/>
          <p:nvPr/>
        </p:nvSpPr>
        <p:spPr>
          <a:xfrm>
            <a:off x="13278812" y="290747"/>
            <a:ext cx="1101584" cy="584775"/>
          </a:xfrm>
          <a:prstGeom prst="rect">
            <a:avLst/>
          </a:prstGeom>
          <a:noFill/>
        </p:spPr>
        <p:txBody>
          <a:bodyPr wrap="none">
            <a:spAutoFit/>
          </a:bodyPr>
          <a:lstStyle/>
          <a:p>
            <a:r>
              <a:rPr lang="en-US" sz="3200" kern="100" dirty="0">
                <a:solidFill>
                  <a:schemeClr val="accent2"/>
                </a:solidFill>
                <a:latin typeface="Fidelity Sans" panose="020B0503030202020204" pitchFamily="34" charset="0"/>
              </a:rPr>
              <a:t>$650</a:t>
            </a:r>
          </a:p>
        </p:txBody>
      </p:sp>
      <p:sp>
        <p:nvSpPr>
          <p:cNvPr id="88" name="TextBox 87">
            <a:extLst>
              <a:ext uri="{FF2B5EF4-FFF2-40B4-BE49-F238E27FC236}">
                <a16:creationId xmlns:a16="http://schemas.microsoft.com/office/drawing/2014/main" id="{6010BA9E-26B6-4FBB-8E76-CC530804B3B0}"/>
              </a:ext>
            </a:extLst>
          </p:cNvPr>
          <p:cNvSpPr txBox="1"/>
          <p:nvPr/>
        </p:nvSpPr>
        <p:spPr>
          <a:xfrm>
            <a:off x="13055705" y="785559"/>
            <a:ext cx="1587215" cy="523220"/>
          </a:xfrm>
          <a:prstGeom prst="rect">
            <a:avLst/>
          </a:prstGeom>
          <a:noFill/>
        </p:spPr>
        <p:txBody>
          <a:bodyPr wrap="square">
            <a:spAutoFit/>
          </a:bodyPr>
          <a:lstStyle/>
          <a:p>
            <a:pPr algn="ctr">
              <a:spcBef>
                <a:spcPts val="600"/>
              </a:spcBef>
            </a:pPr>
            <a:r>
              <a:rPr lang="en-US" sz="1400" b="1" kern="100" dirty="0">
                <a:solidFill>
                  <a:schemeClr val="accent2"/>
                </a:solidFill>
                <a:latin typeface="Fidelity Sans" panose="020B0503030202020204" pitchFamily="34" charset="0"/>
              </a:rPr>
              <a:t>One-time purchase</a:t>
            </a:r>
          </a:p>
        </p:txBody>
      </p:sp>
      <p:sp>
        <p:nvSpPr>
          <p:cNvPr id="89" name="Rectangle 88">
            <a:extLst>
              <a:ext uri="{FF2B5EF4-FFF2-40B4-BE49-F238E27FC236}">
                <a16:creationId xmlns:a16="http://schemas.microsoft.com/office/drawing/2014/main" id="{378BE620-F7BC-43BB-9508-7E310E6D8619}"/>
              </a:ext>
            </a:extLst>
          </p:cNvPr>
          <p:cNvSpPr/>
          <p:nvPr/>
        </p:nvSpPr>
        <p:spPr>
          <a:xfrm>
            <a:off x="13645445" y="5653038"/>
            <a:ext cx="2249270" cy="430887"/>
          </a:xfrm>
          <a:prstGeom prst="rect">
            <a:avLst/>
          </a:prstGeom>
        </p:spPr>
        <p:txBody>
          <a:bodyPr wrap="none">
            <a:spAutoFit/>
          </a:bodyPr>
          <a:lstStyle/>
          <a:p>
            <a:pPr algn="ctr">
              <a:spcBef>
                <a:spcPts val="600"/>
              </a:spcBef>
            </a:pPr>
            <a:r>
              <a:rPr lang="en-US" sz="2200" kern="100" dirty="0">
                <a:latin typeface="Fidelity Sans" panose="020B0503030202020204" pitchFamily="34" charset="0"/>
              </a:rPr>
              <a:t>After 11 months</a:t>
            </a:r>
          </a:p>
        </p:txBody>
      </p:sp>
      <p:cxnSp>
        <p:nvCxnSpPr>
          <p:cNvPr id="51" name="Straight Connector 50">
            <a:extLst>
              <a:ext uri="{FF2B5EF4-FFF2-40B4-BE49-F238E27FC236}">
                <a16:creationId xmlns:a16="http://schemas.microsoft.com/office/drawing/2014/main" id="{EB561DF5-9A91-4C05-BFDC-05A79689C40C}"/>
              </a:ext>
            </a:extLst>
          </p:cNvPr>
          <p:cNvCxnSpPr/>
          <p:nvPr/>
        </p:nvCxnSpPr>
        <p:spPr>
          <a:xfrm>
            <a:off x="1391004" y="1651168"/>
            <a:ext cx="612150" cy="0"/>
          </a:xfrm>
          <a:prstGeom prst="line">
            <a:avLst/>
          </a:prstGeom>
          <a:noFill/>
          <a:ln w="31750" cap="rnd" cmpd="sng" algn="ctr">
            <a:solidFill>
              <a:schemeClr val="bg1"/>
            </a:solidFill>
            <a:prstDash val="solid"/>
            <a:round/>
          </a:ln>
          <a:effectLst/>
        </p:spPr>
      </p:cxnSp>
      <p:cxnSp>
        <p:nvCxnSpPr>
          <p:cNvPr id="52" name="Straight Connector 51">
            <a:extLst>
              <a:ext uri="{FF2B5EF4-FFF2-40B4-BE49-F238E27FC236}">
                <a16:creationId xmlns:a16="http://schemas.microsoft.com/office/drawing/2014/main" id="{45CCB518-AAC9-4B46-8B85-BC46EA9C8008}"/>
              </a:ext>
            </a:extLst>
          </p:cNvPr>
          <p:cNvCxnSpPr/>
          <p:nvPr/>
        </p:nvCxnSpPr>
        <p:spPr>
          <a:xfrm>
            <a:off x="2235328" y="1970254"/>
            <a:ext cx="612150" cy="0"/>
          </a:xfrm>
          <a:prstGeom prst="line">
            <a:avLst/>
          </a:prstGeom>
          <a:noFill/>
          <a:ln w="31750" cap="rnd" cmpd="sng" algn="ctr">
            <a:solidFill>
              <a:schemeClr val="bg1"/>
            </a:solidFill>
            <a:prstDash val="solid"/>
            <a:round/>
          </a:ln>
          <a:effectLst/>
        </p:spPr>
      </p:cxnSp>
      <p:cxnSp>
        <p:nvCxnSpPr>
          <p:cNvPr id="54" name="Straight Connector 53">
            <a:extLst>
              <a:ext uri="{FF2B5EF4-FFF2-40B4-BE49-F238E27FC236}">
                <a16:creationId xmlns:a16="http://schemas.microsoft.com/office/drawing/2014/main" id="{AE89305A-2F0B-4074-AD34-C89B7AEE4ED7}"/>
              </a:ext>
            </a:extLst>
          </p:cNvPr>
          <p:cNvCxnSpPr/>
          <p:nvPr/>
        </p:nvCxnSpPr>
        <p:spPr>
          <a:xfrm>
            <a:off x="3077737" y="2300456"/>
            <a:ext cx="612150" cy="0"/>
          </a:xfrm>
          <a:prstGeom prst="line">
            <a:avLst/>
          </a:prstGeom>
          <a:noFill/>
          <a:ln w="31750" cap="rnd" cmpd="sng" algn="ctr">
            <a:solidFill>
              <a:schemeClr val="bg1"/>
            </a:solidFill>
            <a:prstDash val="solid"/>
            <a:round/>
          </a:ln>
          <a:effectLst/>
        </p:spPr>
      </p:cxnSp>
      <p:cxnSp>
        <p:nvCxnSpPr>
          <p:cNvPr id="55" name="Straight Connector 54">
            <a:extLst>
              <a:ext uri="{FF2B5EF4-FFF2-40B4-BE49-F238E27FC236}">
                <a16:creationId xmlns:a16="http://schemas.microsoft.com/office/drawing/2014/main" id="{8D6B6D00-1E25-4226-BEC3-F1C6384E16D3}"/>
              </a:ext>
            </a:extLst>
          </p:cNvPr>
          <p:cNvCxnSpPr/>
          <p:nvPr/>
        </p:nvCxnSpPr>
        <p:spPr>
          <a:xfrm>
            <a:off x="3931580" y="2633830"/>
            <a:ext cx="612150" cy="0"/>
          </a:xfrm>
          <a:prstGeom prst="line">
            <a:avLst/>
          </a:prstGeom>
          <a:noFill/>
          <a:ln w="31750" cap="rnd" cmpd="sng" algn="ctr">
            <a:solidFill>
              <a:schemeClr val="bg1"/>
            </a:solidFill>
            <a:prstDash val="solid"/>
            <a:round/>
          </a:ln>
          <a:effectLst/>
        </p:spPr>
      </p:cxnSp>
      <p:cxnSp>
        <p:nvCxnSpPr>
          <p:cNvPr id="56" name="Straight Connector 55">
            <a:extLst>
              <a:ext uri="{FF2B5EF4-FFF2-40B4-BE49-F238E27FC236}">
                <a16:creationId xmlns:a16="http://schemas.microsoft.com/office/drawing/2014/main" id="{A2563276-5A54-4EE3-8DBF-9C637072ECEC}"/>
              </a:ext>
            </a:extLst>
          </p:cNvPr>
          <p:cNvCxnSpPr/>
          <p:nvPr/>
        </p:nvCxnSpPr>
        <p:spPr>
          <a:xfrm>
            <a:off x="4780629" y="2973556"/>
            <a:ext cx="612150" cy="0"/>
          </a:xfrm>
          <a:prstGeom prst="line">
            <a:avLst/>
          </a:prstGeom>
          <a:noFill/>
          <a:ln w="31750" cap="rnd" cmpd="sng" algn="ctr">
            <a:solidFill>
              <a:schemeClr val="bg1"/>
            </a:solidFill>
            <a:prstDash val="solid"/>
            <a:round/>
          </a:ln>
          <a:effectLst/>
        </p:spPr>
      </p:cxnSp>
      <p:cxnSp>
        <p:nvCxnSpPr>
          <p:cNvPr id="57" name="Straight Connector 56">
            <a:extLst>
              <a:ext uri="{FF2B5EF4-FFF2-40B4-BE49-F238E27FC236}">
                <a16:creationId xmlns:a16="http://schemas.microsoft.com/office/drawing/2014/main" id="{05C64767-16F8-40AB-A454-96C15A99D6EE}"/>
              </a:ext>
            </a:extLst>
          </p:cNvPr>
          <p:cNvCxnSpPr/>
          <p:nvPr/>
        </p:nvCxnSpPr>
        <p:spPr>
          <a:xfrm>
            <a:off x="5613614" y="3316048"/>
            <a:ext cx="612150" cy="0"/>
          </a:xfrm>
          <a:prstGeom prst="line">
            <a:avLst/>
          </a:prstGeom>
          <a:noFill/>
          <a:ln w="31750" cap="rnd" cmpd="sng" algn="ctr">
            <a:solidFill>
              <a:schemeClr val="bg1"/>
            </a:solidFill>
            <a:prstDash val="solid"/>
            <a:round/>
          </a:ln>
          <a:effectLst/>
        </p:spPr>
      </p:cxnSp>
      <p:cxnSp>
        <p:nvCxnSpPr>
          <p:cNvPr id="58" name="Straight Connector 57">
            <a:extLst>
              <a:ext uri="{FF2B5EF4-FFF2-40B4-BE49-F238E27FC236}">
                <a16:creationId xmlns:a16="http://schemas.microsoft.com/office/drawing/2014/main" id="{47595924-C49F-4D97-A84E-5462372583B1}"/>
              </a:ext>
            </a:extLst>
          </p:cNvPr>
          <p:cNvCxnSpPr/>
          <p:nvPr/>
        </p:nvCxnSpPr>
        <p:spPr>
          <a:xfrm>
            <a:off x="6474190" y="3665586"/>
            <a:ext cx="612150" cy="0"/>
          </a:xfrm>
          <a:prstGeom prst="line">
            <a:avLst/>
          </a:prstGeom>
          <a:noFill/>
          <a:ln w="31750" cap="rnd" cmpd="sng" algn="ctr">
            <a:solidFill>
              <a:schemeClr val="bg1"/>
            </a:solidFill>
            <a:prstDash val="solid"/>
            <a:round/>
          </a:ln>
          <a:effectLst/>
        </p:spPr>
      </p:cxnSp>
      <p:cxnSp>
        <p:nvCxnSpPr>
          <p:cNvPr id="59" name="Straight Connector 58">
            <a:extLst>
              <a:ext uri="{FF2B5EF4-FFF2-40B4-BE49-F238E27FC236}">
                <a16:creationId xmlns:a16="http://schemas.microsoft.com/office/drawing/2014/main" id="{A71552EB-870F-477C-8C0E-C3045CA65071}"/>
              </a:ext>
            </a:extLst>
          </p:cNvPr>
          <p:cNvCxnSpPr/>
          <p:nvPr/>
        </p:nvCxnSpPr>
        <p:spPr>
          <a:xfrm>
            <a:off x="7322066" y="4021305"/>
            <a:ext cx="612150" cy="0"/>
          </a:xfrm>
          <a:prstGeom prst="line">
            <a:avLst/>
          </a:prstGeom>
          <a:noFill/>
          <a:ln w="31750" cap="rnd" cmpd="sng" algn="ctr">
            <a:solidFill>
              <a:schemeClr val="bg1"/>
            </a:solidFill>
            <a:prstDash val="solid"/>
            <a:round/>
          </a:ln>
          <a:effectLst/>
        </p:spPr>
      </p:cxnSp>
      <p:cxnSp>
        <p:nvCxnSpPr>
          <p:cNvPr id="60" name="Straight Connector 59">
            <a:extLst>
              <a:ext uri="{FF2B5EF4-FFF2-40B4-BE49-F238E27FC236}">
                <a16:creationId xmlns:a16="http://schemas.microsoft.com/office/drawing/2014/main" id="{D1ACF186-05C1-44DE-8D47-185538AFDFA9}"/>
              </a:ext>
            </a:extLst>
          </p:cNvPr>
          <p:cNvCxnSpPr/>
          <p:nvPr/>
        </p:nvCxnSpPr>
        <p:spPr>
          <a:xfrm>
            <a:off x="8152679" y="4383475"/>
            <a:ext cx="612150" cy="0"/>
          </a:xfrm>
          <a:prstGeom prst="line">
            <a:avLst/>
          </a:prstGeom>
          <a:noFill/>
          <a:ln w="31750" cap="rnd" cmpd="sng" algn="ctr">
            <a:solidFill>
              <a:schemeClr val="bg1"/>
            </a:solidFill>
            <a:prstDash val="solid"/>
            <a:round/>
          </a:ln>
          <a:effectLst/>
        </p:spPr>
      </p:cxnSp>
      <p:cxnSp>
        <p:nvCxnSpPr>
          <p:cNvPr id="61" name="Straight Connector 60">
            <a:extLst>
              <a:ext uri="{FF2B5EF4-FFF2-40B4-BE49-F238E27FC236}">
                <a16:creationId xmlns:a16="http://schemas.microsoft.com/office/drawing/2014/main" id="{00AF93C3-196E-454E-8EE3-05A82CC6E334}"/>
              </a:ext>
            </a:extLst>
          </p:cNvPr>
          <p:cNvCxnSpPr/>
          <p:nvPr/>
        </p:nvCxnSpPr>
        <p:spPr>
          <a:xfrm>
            <a:off x="9012945" y="4746218"/>
            <a:ext cx="612150" cy="0"/>
          </a:xfrm>
          <a:prstGeom prst="line">
            <a:avLst/>
          </a:prstGeom>
          <a:noFill/>
          <a:ln w="31750" cap="rnd" cmpd="sng" algn="ctr">
            <a:solidFill>
              <a:schemeClr val="bg1"/>
            </a:solidFill>
            <a:prstDash val="solid"/>
            <a:round/>
          </a:ln>
          <a:effectLst/>
        </p:spPr>
      </p:cxnSp>
      <p:sp>
        <p:nvSpPr>
          <p:cNvPr id="70" name="TextBox 69">
            <a:extLst>
              <a:ext uri="{FF2B5EF4-FFF2-40B4-BE49-F238E27FC236}">
                <a16:creationId xmlns:a16="http://schemas.microsoft.com/office/drawing/2014/main" id="{5BE6D719-417F-47D5-A045-DE9DF9FBC30C}"/>
              </a:ext>
            </a:extLst>
          </p:cNvPr>
          <p:cNvSpPr txBox="1"/>
          <p:nvPr/>
        </p:nvSpPr>
        <p:spPr>
          <a:xfrm>
            <a:off x="8034429" y="6158131"/>
            <a:ext cx="4093299" cy="461665"/>
          </a:xfrm>
          <a:prstGeom prst="rect">
            <a:avLst/>
          </a:prstGeom>
          <a:noFill/>
        </p:spPr>
        <p:txBody>
          <a:bodyPr wrap="square" lIns="91440" tIns="45720" rIns="91440" bIns="45720" anchor="t">
            <a:spAutoFit/>
          </a:bodyPr>
          <a:lstStyle/>
          <a:p>
            <a:r>
              <a:rPr lang="en-US" sz="1200" i="1" dirty="0">
                <a:latin typeface="+mj-lt"/>
              </a:rPr>
              <a:t>For illustrative purposes only.</a:t>
            </a:r>
          </a:p>
          <a:p>
            <a:r>
              <a:rPr lang="en-US" sz="1200" i="1" dirty="0">
                <a:latin typeface="+mj-lt"/>
              </a:rPr>
              <a:t>Source: Financial Mentor</a:t>
            </a:r>
            <a:endParaRPr lang="en-US" sz="1200" dirty="0"/>
          </a:p>
        </p:txBody>
      </p:sp>
    </p:spTree>
    <p:extLst>
      <p:ext uri="{BB962C8B-B14F-4D97-AF65-F5344CB8AC3E}">
        <p14:creationId xmlns:p14="http://schemas.microsoft.com/office/powerpoint/2010/main" val="780391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6" name="Chart 75">
            <a:extLst>
              <a:ext uri="{FF2B5EF4-FFF2-40B4-BE49-F238E27FC236}">
                <a16:creationId xmlns:a16="http://schemas.microsoft.com/office/drawing/2014/main" id="{25AF2F45-59D9-4CF5-9C66-7E86329833A8}"/>
              </a:ext>
            </a:extLst>
          </p:cNvPr>
          <p:cNvGraphicFramePr/>
          <p:nvPr>
            <p:extLst>
              <p:ext uri="{D42A27DB-BD31-4B8C-83A1-F6EECF244321}">
                <p14:modId xmlns:p14="http://schemas.microsoft.com/office/powerpoint/2010/main" val="3205681273"/>
              </p:ext>
            </p:extLst>
          </p:nvPr>
        </p:nvGraphicFramePr>
        <p:xfrm>
          <a:off x="276726" y="619565"/>
          <a:ext cx="6418636" cy="5190292"/>
        </p:xfrm>
        <a:graphic>
          <a:graphicData uri="http://schemas.openxmlformats.org/drawingml/2006/chart">
            <c:chart xmlns:c="http://schemas.openxmlformats.org/drawingml/2006/chart" xmlns:r="http://schemas.openxmlformats.org/officeDocument/2006/relationships" r:id="rId3"/>
          </a:graphicData>
        </a:graphic>
      </p:graphicFrame>
      <p:sp>
        <p:nvSpPr>
          <p:cNvPr id="75" name="Rectangle 74">
            <a:extLst>
              <a:ext uri="{FF2B5EF4-FFF2-40B4-BE49-F238E27FC236}">
                <a16:creationId xmlns:a16="http://schemas.microsoft.com/office/drawing/2014/main" id="{ABF9FEF7-1679-43D4-9342-2741548740F0}"/>
              </a:ext>
            </a:extLst>
          </p:cNvPr>
          <p:cNvSpPr/>
          <p:nvPr/>
        </p:nvSpPr>
        <p:spPr>
          <a:xfrm>
            <a:off x="8134110" y="0"/>
            <a:ext cx="4057890" cy="6857999"/>
          </a:xfrm>
          <a:prstGeom prst="rect">
            <a:avLst/>
          </a:prstGeom>
          <a:solidFill>
            <a:schemeClr val="bg1">
              <a:lumMod val="95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83" name="Rectangle 82">
            <a:extLst>
              <a:ext uri="{FF2B5EF4-FFF2-40B4-BE49-F238E27FC236}">
                <a16:creationId xmlns:a16="http://schemas.microsoft.com/office/drawing/2014/main" id="{0B142C44-3616-400A-91B2-12810AF42830}"/>
              </a:ext>
            </a:extLst>
          </p:cNvPr>
          <p:cNvSpPr/>
          <p:nvPr/>
        </p:nvSpPr>
        <p:spPr>
          <a:xfrm>
            <a:off x="10157040" y="4228724"/>
            <a:ext cx="1408087" cy="48419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ctr">
              <a:lnSpc>
                <a:spcPct val="120000"/>
              </a:lnSpc>
              <a:spcAft>
                <a:spcPts val="1200"/>
              </a:spcAft>
            </a:pPr>
            <a:endParaRPr lang="en-US" sz="1400" kern="100" err="1"/>
          </a:p>
        </p:txBody>
      </p:sp>
      <p:sp>
        <p:nvSpPr>
          <p:cNvPr id="7" name="Rectangle 6">
            <a:extLst>
              <a:ext uri="{FF2B5EF4-FFF2-40B4-BE49-F238E27FC236}">
                <a16:creationId xmlns:a16="http://schemas.microsoft.com/office/drawing/2014/main" id="{A881BDA4-75D9-4492-B2E5-4B4A5DA579DF}"/>
              </a:ext>
            </a:extLst>
          </p:cNvPr>
          <p:cNvSpPr/>
          <p:nvPr/>
        </p:nvSpPr>
        <p:spPr>
          <a:xfrm>
            <a:off x="6804139" y="5062063"/>
            <a:ext cx="1018677" cy="523220"/>
          </a:xfrm>
          <a:prstGeom prst="rect">
            <a:avLst/>
          </a:prstGeom>
        </p:spPr>
        <p:txBody>
          <a:bodyPr wrap="square">
            <a:spAutoFit/>
          </a:bodyPr>
          <a:lstStyle/>
          <a:p>
            <a:pPr algn="r">
              <a:spcBef>
                <a:spcPts val="600"/>
              </a:spcBef>
            </a:pPr>
            <a:r>
              <a:rPr lang="en-US" sz="1400" b="1" kern="100" dirty="0">
                <a:solidFill>
                  <a:schemeClr val="accent2">
                    <a:lumMod val="50000"/>
                  </a:schemeClr>
                </a:solidFill>
                <a:latin typeface="Fidelity Sans" panose="020B0503030202020204" pitchFamily="34" charset="0"/>
              </a:rPr>
              <a:t>Monthly</a:t>
            </a:r>
            <a:br>
              <a:rPr lang="en-US" sz="1400" b="1" kern="100" dirty="0">
                <a:solidFill>
                  <a:schemeClr val="accent2">
                    <a:lumMod val="50000"/>
                  </a:schemeClr>
                </a:solidFill>
                <a:latin typeface="Fidelity Sans" panose="020B0503030202020204" pitchFamily="34" charset="0"/>
              </a:rPr>
            </a:br>
            <a:r>
              <a:rPr lang="en-US" sz="1400" b="1" kern="100" dirty="0">
                <a:solidFill>
                  <a:schemeClr val="accent2">
                    <a:lumMod val="50000"/>
                  </a:schemeClr>
                </a:solidFill>
                <a:latin typeface="Fidelity Sans" panose="020B0503030202020204" pitchFamily="34" charset="0"/>
              </a:rPr>
              <a:t>payments</a:t>
            </a:r>
          </a:p>
        </p:txBody>
      </p:sp>
      <p:sp>
        <p:nvSpPr>
          <p:cNvPr id="8" name="Rectangle 7">
            <a:extLst>
              <a:ext uri="{FF2B5EF4-FFF2-40B4-BE49-F238E27FC236}">
                <a16:creationId xmlns:a16="http://schemas.microsoft.com/office/drawing/2014/main" id="{1FE5B970-2ECA-41CC-B39C-F51FEEDAAD2C}"/>
              </a:ext>
            </a:extLst>
          </p:cNvPr>
          <p:cNvSpPr/>
          <p:nvPr/>
        </p:nvSpPr>
        <p:spPr>
          <a:xfrm>
            <a:off x="6950461" y="4540112"/>
            <a:ext cx="872355" cy="584775"/>
          </a:xfrm>
          <a:prstGeom prst="rect">
            <a:avLst/>
          </a:prstGeom>
        </p:spPr>
        <p:txBody>
          <a:bodyPr wrap="square">
            <a:spAutoFit/>
          </a:bodyPr>
          <a:lstStyle/>
          <a:p>
            <a:pPr algn="r">
              <a:spcBef>
                <a:spcPts val="600"/>
              </a:spcBef>
            </a:pPr>
            <a:r>
              <a:rPr lang="en-US" sz="3200" kern="100" dirty="0">
                <a:solidFill>
                  <a:schemeClr val="accent2">
                    <a:lumMod val="50000"/>
                  </a:schemeClr>
                </a:solidFill>
                <a:latin typeface="Fidelity Sans" panose="020B0503030202020204" pitchFamily="34" charset="0"/>
              </a:rPr>
              <a:t>$65</a:t>
            </a:r>
          </a:p>
        </p:txBody>
      </p:sp>
      <p:sp>
        <p:nvSpPr>
          <p:cNvPr id="20" name="Rectangle 19">
            <a:extLst>
              <a:ext uri="{FF2B5EF4-FFF2-40B4-BE49-F238E27FC236}">
                <a16:creationId xmlns:a16="http://schemas.microsoft.com/office/drawing/2014/main" id="{F74F5308-85ED-4AD1-8DFE-B045B9FECB84}"/>
              </a:ext>
            </a:extLst>
          </p:cNvPr>
          <p:cNvSpPr/>
          <p:nvPr/>
        </p:nvSpPr>
        <p:spPr>
          <a:xfrm>
            <a:off x="593164" y="6235883"/>
            <a:ext cx="181763" cy="175205"/>
          </a:xfrm>
          <a:prstGeom prst="rect">
            <a:avLst/>
          </a:prstGeom>
          <a:solidFill>
            <a:schemeClr val="accent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21" name="Rectangle 20">
            <a:extLst>
              <a:ext uri="{FF2B5EF4-FFF2-40B4-BE49-F238E27FC236}">
                <a16:creationId xmlns:a16="http://schemas.microsoft.com/office/drawing/2014/main" id="{E2B9B371-4398-4D3F-A496-AF9E0B1D726B}"/>
              </a:ext>
            </a:extLst>
          </p:cNvPr>
          <p:cNvSpPr/>
          <p:nvPr/>
        </p:nvSpPr>
        <p:spPr>
          <a:xfrm>
            <a:off x="767542" y="6189345"/>
            <a:ext cx="740267" cy="276999"/>
          </a:xfrm>
          <a:prstGeom prst="rect">
            <a:avLst/>
          </a:prstGeom>
        </p:spPr>
        <p:txBody>
          <a:bodyPr wrap="none">
            <a:spAutoFit/>
          </a:bodyPr>
          <a:lstStyle/>
          <a:p>
            <a:pPr>
              <a:spcBef>
                <a:spcPts val="600"/>
              </a:spcBef>
            </a:pPr>
            <a:r>
              <a:rPr lang="en-US" sz="1200" kern="100" dirty="0">
                <a:solidFill>
                  <a:schemeClr val="accent2"/>
                </a:solidFill>
                <a:latin typeface="Fidelity Sans" panose="020B0503030202020204" pitchFamily="34" charset="0"/>
              </a:rPr>
              <a:t>Balance</a:t>
            </a:r>
          </a:p>
        </p:txBody>
      </p:sp>
      <p:sp>
        <p:nvSpPr>
          <p:cNvPr id="22" name="Rectangle 21">
            <a:extLst>
              <a:ext uri="{FF2B5EF4-FFF2-40B4-BE49-F238E27FC236}">
                <a16:creationId xmlns:a16="http://schemas.microsoft.com/office/drawing/2014/main" id="{E989741B-2207-4B33-BD3C-D562270D055F}"/>
              </a:ext>
            </a:extLst>
          </p:cNvPr>
          <p:cNvSpPr/>
          <p:nvPr/>
        </p:nvSpPr>
        <p:spPr>
          <a:xfrm>
            <a:off x="1617445" y="6235883"/>
            <a:ext cx="181763" cy="175205"/>
          </a:xfrm>
          <a:prstGeom prst="rect">
            <a:avLst/>
          </a:prstGeom>
          <a:pattFill prst="wdUpDiag">
            <a:fgClr>
              <a:schemeClr val="accent2">
                <a:lumMod val="50000"/>
              </a:schemeClr>
            </a:fgClr>
            <a:bgClr>
              <a:schemeClr val="accent2"/>
            </a:bgClr>
          </a:patt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23" name="Rectangle 22">
            <a:extLst>
              <a:ext uri="{FF2B5EF4-FFF2-40B4-BE49-F238E27FC236}">
                <a16:creationId xmlns:a16="http://schemas.microsoft.com/office/drawing/2014/main" id="{561A3599-F327-4C86-B2D3-B6589843A66D}"/>
              </a:ext>
            </a:extLst>
          </p:cNvPr>
          <p:cNvSpPr/>
          <p:nvPr/>
        </p:nvSpPr>
        <p:spPr>
          <a:xfrm>
            <a:off x="1791823" y="6189345"/>
            <a:ext cx="1519085" cy="276999"/>
          </a:xfrm>
          <a:prstGeom prst="rect">
            <a:avLst/>
          </a:prstGeom>
        </p:spPr>
        <p:txBody>
          <a:bodyPr wrap="none">
            <a:spAutoFit/>
          </a:bodyPr>
          <a:lstStyle/>
          <a:p>
            <a:pPr>
              <a:spcBef>
                <a:spcPts val="600"/>
              </a:spcBef>
            </a:pPr>
            <a:r>
              <a:rPr lang="en-US" sz="1200" kern="100" dirty="0">
                <a:solidFill>
                  <a:schemeClr val="accent2">
                    <a:lumMod val="50000"/>
                  </a:schemeClr>
                </a:solidFill>
                <a:latin typeface="Fidelity Sans" panose="020B0503030202020204" pitchFamily="34" charset="0"/>
              </a:rPr>
              <a:t>Monthly payments</a:t>
            </a:r>
          </a:p>
        </p:txBody>
      </p:sp>
      <p:sp>
        <p:nvSpPr>
          <p:cNvPr id="24" name="Rectangle 23">
            <a:extLst>
              <a:ext uri="{FF2B5EF4-FFF2-40B4-BE49-F238E27FC236}">
                <a16:creationId xmlns:a16="http://schemas.microsoft.com/office/drawing/2014/main" id="{CA237087-E307-400E-8A5B-A6A0485CDC63}"/>
              </a:ext>
            </a:extLst>
          </p:cNvPr>
          <p:cNvSpPr/>
          <p:nvPr/>
        </p:nvSpPr>
        <p:spPr>
          <a:xfrm>
            <a:off x="3374541" y="6235883"/>
            <a:ext cx="181763" cy="175205"/>
          </a:xfrm>
          <a:prstGeom prst="rect">
            <a:avLst/>
          </a:prstGeom>
          <a:solidFill>
            <a:schemeClr val="accent3"/>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25" name="Rectangle 24">
            <a:extLst>
              <a:ext uri="{FF2B5EF4-FFF2-40B4-BE49-F238E27FC236}">
                <a16:creationId xmlns:a16="http://schemas.microsoft.com/office/drawing/2014/main" id="{7C2C704A-5048-4B95-B349-EA255143539F}"/>
              </a:ext>
            </a:extLst>
          </p:cNvPr>
          <p:cNvSpPr/>
          <p:nvPr/>
        </p:nvSpPr>
        <p:spPr>
          <a:xfrm>
            <a:off x="3548918" y="6189345"/>
            <a:ext cx="1319272" cy="276999"/>
          </a:xfrm>
          <a:prstGeom prst="rect">
            <a:avLst/>
          </a:prstGeom>
        </p:spPr>
        <p:txBody>
          <a:bodyPr wrap="none">
            <a:spAutoFit/>
          </a:bodyPr>
          <a:lstStyle/>
          <a:p>
            <a:pPr>
              <a:spcBef>
                <a:spcPts val="600"/>
              </a:spcBef>
            </a:pPr>
            <a:r>
              <a:rPr lang="en-US" sz="1200" kern="100" dirty="0">
                <a:solidFill>
                  <a:schemeClr val="accent3"/>
                </a:solidFill>
                <a:latin typeface="Fidelity Sans" panose="020B0503030202020204" pitchFamily="34" charset="0"/>
              </a:rPr>
              <a:t>Interest accrued</a:t>
            </a:r>
          </a:p>
        </p:txBody>
      </p:sp>
      <p:sp>
        <p:nvSpPr>
          <p:cNvPr id="40" name="Rectangle 39">
            <a:extLst>
              <a:ext uri="{FF2B5EF4-FFF2-40B4-BE49-F238E27FC236}">
                <a16:creationId xmlns:a16="http://schemas.microsoft.com/office/drawing/2014/main" id="{714C932E-1FAD-468B-B76F-D5AFD3B32AA4}"/>
              </a:ext>
            </a:extLst>
          </p:cNvPr>
          <p:cNvSpPr/>
          <p:nvPr/>
        </p:nvSpPr>
        <p:spPr>
          <a:xfrm>
            <a:off x="358821"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JAN</a:t>
            </a:r>
          </a:p>
        </p:txBody>
      </p:sp>
      <p:sp>
        <p:nvSpPr>
          <p:cNvPr id="41" name="Rectangle 40">
            <a:extLst>
              <a:ext uri="{FF2B5EF4-FFF2-40B4-BE49-F238E27FC236}">
                <a16:creationId xmlns:a16="http://schemas.microsoft.com/office/drawing/2014/main" id="{DF031BE9-3987-4806-8596-8D98AF95573A}"/>
              </a:ext>
            </a:extLst>
          </p:cNvPr>
          <p:cNvSpPr/>
          <p:nvPr/>
        </p:nvSpPr>
        <p:spPr>
          <a:xfrm>
            <a:off x="880481"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FEB</a:t>
            </a:r>
          </a:p>
        </p:txBody>
      </p:sp>
      <p:sp>
        <p:nvSpPr>
          <p:cNvPr id="42" name="Rectangle 41">
            <a:extLst>
              <a:ext uri="{FF2B5EF4-FFF2-40B4-BE49-F238E27FC236}">
                <a16:creationId xmlns:a16="http://schemas.microsoft.com/office/drawing/2014/main" id="{B66A2269-41D9-4EA6-A2E6-47CB82A51B1B}"/>
              </a:ext>
            </a:extLst>
          </p:cNvPr>
          <p:cNvSpPr/>
          <p:nvPr/>
        </p:nvSpPr>
        <p:spPr>
          <a:xfrm>
            <a:off x="1402141"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MAR</a:t>
            </a:r>
          </a:p>
        </p:txBody>
      </p:sp>
      <p:sp>
        <p:nvSpPr>
          <p:cNvPr id="43" name="Rectangle 42">
            <a:extLst>
              <a:ext uri="{FF2B5EF4-FFF2-40B4-BE49-F238E27FC236}">
                <a16:creationId xmlns:a16="http://schemas.microsoft.com/office/drawing/2014/main" id="{D3A4A852-578E-443A-B6A7-72A7D66998C8}"/>
              </a:ext>
            </a:extLst>
          </p:cNvPr>
          <p:cNvSpPr/>
          <p:nvPr/>
        </p:nvSpPr>
        <p:spPr>
          <a:xfrm>
            <a:off x="1923801"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APR</a:t>
            </a:r>
          </a:p>
        </p:txBody>
      </p:sp>
      <p:sp>
        <p:nvSpPr>
          <p:cNvPr id="44" name="Rectangle 43">
            <a:extLst>
              <a:ext uri="{FF2B5EF4-FFF2-40B4-BE49-F238E27FC236}">
                <a16:creationId xmlns:a16="http://schemas.microsoft.com/office/drawing/2014/main" id="{902A6F93-B930-4F82-AB11-F6406292FCE2}"/>
              </a:ext>
            </a:extLst>
          </p:cNvPr>
          <p:cNvSpPr/>
          <p:nvPr/>
        </p:nvSpPr>
        <p:spPr>
          <a:xfrm>
            <a:off x="2967121"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JUN</a:t>
            </a:r>
          </a:p>
        </p:txBody>
      </p:sp>
      <p:sp>
        <p:nvSpPr>
          <p:cNvPr id="45" name="Rectangle 44">
            <a:extLst>
              <a:ext uri="{FF2B5EF4-FFF2-40B4-BE49-F238E27FC236}">
                <a16:creationId xmlns:a16="http://schemas.microsoft.com/office/drawing/2014/main" id="{61AAFA7D-D646-400A-8B16-8E2985AC9682}"/>
              </a:ext>
            </a:extLst>
          </p:cNvPr>
          <p:cNvSpPr/>
          <p:nvPr/>
        </p:nvSpPr>
        <p:spPr>
          <a:xfrm>
            <a:off x="3488781"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JUL</a:t>
            </a:r>
          </a:p>
        </p:txBody>
      </p:sp>
      <p:sp>
        <p:nvSpPr>
          <p:cNvPr id="46" name="Rectangle 45">
            <a:extLst>
              <a:ext uri="{FF2B5EF4-FFF2-40B4-BE49-F238E27FC236}">
                <a16:creationId xmlns:a16="http://schemas.microsoft.com/office/drawing/2014/main" id="{5C1D0B5B-339F-4E3F-B57D-640B137BBD37}"/>
              </a:ext>
            </a:extLst>
          </p:cNvPr>
          <p:cNvSpPr/>
          <p:nvPr/>
        </p:nvSpPr>
        <p:spPr>
          <a:xfrm>
            <a:off x="4010441"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AUG</a:t>
            </a:r>
          </a:p>
        </p:txBody>
      </p:sp>
      <p:sp>
        <p:nvSpPr>
          <p:cNvPr id="47" name="Rectangle 46">
            <a:extLst>
              <a:ext uri="{FF2B5EF4-FFF2-40B4-BE49-F238E27FC236}">
                <a16:creationId xmlns:a16="http://schemas.microsoft.com/office/drawing/2014/main" id="{6C624B6B-6169-4FDC-A47D-42B7B94F590B}"/>
              </a:ext>
            </a:extLst>
          </p:cNvPr>
          <p:cNvSpPr/>
          <p:nvPr/>
        </p:nvSpPr>
        <p:spPr>
          <a:xfrm>
            <a:off x="4532101"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SEP</a:t>
            </a:r>
          </a:p>
        </p:txBody>
      </p:sp>
      <p:sp>
        <p:nvSpPr>
          <p:cNvPr id="48" name="Rectangle 47">
            <a:extLst>
              <a:ext uri="{FF2B5EF4-FFF2-40B4-BE49-F238E27FC236}">
                <a16:creationId xmlns:a16="http://schemas.microsoft.com/office/drawing/2014/main" id="{6B01E9BE-7519-4D1D-AD68-FAF3FAAF0B60}"/>
              </a:ext>
            </a:extLst>
          </p:cNvPr>
          <p:cNvSpPr/>
          <p:nvPr/>
        </p:nvSpPr>
        <p:spPr>
          <a:xfrm>
            <a:off x="5053761"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OCT</a:t>
            </a:r>
          </a:p>
        </p:txBody>
      </p:sp>
      <p:sp>
        <p:nvSpPr>
          <p:cNvPr id="70" name="Rectangle 69">
            <a:extLst>
              <a:ext uri="{FF2B5EF4-FFF2-40B4-BE49-F238E27FC236}">
                <a16:creationId xmlns:a16="http://schemas.microsoft.com/office/drawing/2014/main" id="{12CD1893-976E-4479-9A47-D8550DB627DF}"/>
              </a:ext>
            </a:extLst>
          </p:cNvPr>
          <p:cNvSpPr/>
          <p:nvPr/>
        </p:nvSpPr>
        <p:spPr>
          <a:xfrm>
            <a:off x="5575421"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NOV</a:t>
            </a:r>
          </a:p>
        </p:txBody>
      </p:sp>
      <p:sp>
        <p:nvSpPr>
          <p:cNvPr id="72" name="Rectangle 71">
            <a:extLst>
              <a:ext uri="{FF2B5EF4-FFF2-40B4-BE49-F238E27FC236}">
                <a16:creationId xmlns:a16="http://schemas.microsoft.com/office/drawing/2014/main" id="{1CED5231-B749-4000-A05E-CC00AEC4CFFE}"/>
              </a:ext>
            </a:extLst>
          </p:cNvPr>
          <p:cNvSpPr/>
          <p:nvPr/>
        </p:nvSpPr>
        <p:spPr>
          <a:xfrm>
            <a:off x="6097081"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DEC</a:t>
            </a:r>
          </a:p>
        </p:txBody>
      </p:sp>
      <p:sp>
        <p:nvSpPr>
          <p:cNvPr id="73" name="Rectangle 72">
            <a:extLst>
              <a:ext uri="{FF2B5EF4-FFF2-40B4-BE49-F238E27FC236}">
                <a16:creationId xmlns:a16="http://schemas.microsoft.com/office/drawing/2014/main" id="{20AF0AAA-BE69-4E3B-A1C2-42216A6AF701}"/>
              </a:ext>
            </a:extLst>
          </p:cNvPr>
          <p:cNvSpPr/>
          <p:nvPr/>
        </p:nvSpPr>
        <p:spPr>
          <a:xfrm>
            <a:off x="2445461"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MAY</a:t>
            </a:r>
          </a:p>
        </p:txBody>
      </p:sp>
      <p:sp>
        <p:nvSpPr>
          <p:cNvPr id="77" name="Rectangle 76">
            <a:extLst>
              <a:ext uri="{FF2B5EF4-FFF2-40B4-BE49-F238E27FC236}">
                <a16:creationId xmlns:a16="http://schemas.microsoft.com/office/drawing/2014/main" id="{489115A2-7D86-4EE7-92F7-2E9D8E03E6AB}"/>
              </a:ext>
            </a:extLst>
          </p:cNvPr>
          <p:cNvSpPr/>
          <p:nvPr/>
        </p:nvSpPr>
        <p:spPr>
          <a:xfrm>
            <a:off x="10734093" y="5062063"/>
            <a:ext cx="272635" cy="392026"/>
          </a:xfrm>
          <a:prstGeom prst="rect">
            <a:avLst/>
          </a:prstGeom>
          <a:solidFill>
            <a:schemeClr val="accent3"/>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78" name="Rectangle 77">
            <a:extLst>
              <a:ext uri="{FF2B5EF4-FFF2-40B4-BE49-F238E27FC236}">
                <a16:creationId xmlns:a16="http://schemas.microsoft.com/office/drawing/2014/main" id="{4D9B3914-0703-425D-9D46-4EDC3BFDFFB5}"/>
              </a:ext>
            </a:extLst>
          </p:cNvPr>
          <p:cNvSpPr/>
          <p:nvPr/>
        </p:nvSpPr>
        <p:spPr>
          <a:xfrm>
            <a:off x="9319383" y="1309687"/>
            <a:ext cx="272635" cy="4144402"/>
          </a:xfrm>
          <a:prstGeom prst="rect">
            <a:avLst/>
          </a:prstGeom>
          <a:solidFill>
            <a:schemeClr val="accent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82" name="TextBox 81">
            <a:extLst>
              <a:ext uri="{FF2B5EF4-FFF2-40B4-BE49-F238E27FC236}">
                <a16:creationId xmlns:a16="http://schemas.microsoft.com/office/drawing/2014/main" id="{942E5CE3-751F-489A-93A0-6C5A4B6BF7C8}"/>
              </a:ext>
            </a:extLst>
          </p:cNvPr>
          <p:cNvSpPr txBox="1"/>
          <p:nvPr/>
        </p:nvSpPr>
        <p:spPr>
          <a:xfrm>
            <a:off x="10085189" y="4192755"/>
            <a:ext cx="1563248" cy="584775"/>
          </a:xfrm>
          <a:prstGeom prst="rect">
            <a:avLst/>
          </a:prstGeom>
          <a:noFill/>
        </p:spPr>
        <p:txBody>
          <a:bodyPr wrap="square">
            <a:spAutoFit/>
          </a:bodyPr>
          <a:lstStyle/>
          <a:p>
            <a:pPr algn="ctr"/>
            <a:r>
              <a:rPr lang="en-US" sz="3200" b="1" kern="100" dirty="0">
                <a:solidFill>
                  <a:schemeClr val="bg1"/>
                </a:solidFill>
                <a:latin typeface="Fidelity Sans" panose="020B0503030202020204" pitchFamily="34" charset="0"/>
              </a:rPr>
              <a:t>$60 </a:t>
            </a:r>
          </a:p>
        </p:txBody>
      </p:sp>
      <p:sp>
        <p:nvSpPr>
          <p:cNvPr id="84" name="TextBox 83">
            <a:extLst>
              <a:ext uri="{FF2B5EF4-FFF2-40B4-BE49-F238E27FC236}">
                <a16:creationId xmlns:a16="http://schemas.microsoft.com/office/drawing/2014/main" id="{412BC503-DEB2-4770-80AF-4CFD98FF242C}"/>
              </a:ext>
            </a:extLst>
          </p:cNvPr>
          <p:cNvSpPr txBox="1"/>
          <p:nvPr/>
        </p:nvSpPr>
        <p:spPr>
          <a:xfrm>
            <a:off x="10047096" y="4741434"/>
            <a:ext cx="1587215" cy="307777"/>
          </a:xfrm>
          <a:prstGeom prst="rect">
            <a:avLst/>
          </a:prstGeom>
          <a:noFill/>
        </p:spPr>
        <p:txBody>
          <a:bodyPr wrap="square">
            <a:spAutoFit/>
          </a:bodyPr>
          <a:lstStyle/>
          <a:p>
            <a:pPr algn="ctr">
              <a:spcBef>
                <a:spcPts val="600"/>
              </a:spcBef>
            </a:pPr>
            <a:r>
              <a:rPr lang="en-US" sz="1400" b="1" kern="100" dirty="0">
                <a:solidFill>
                  <a:schemeClr val="accent3"/>
                </a:solidFill>
                <a:latin typeface="Fidelity Sans" panose="020B0503030202020204" pitchFamily="34" charset="0"/>
              </a:rPr>
              <a:t>Total interest</a:t>
            </a:r>
          </a:p>
        </p:txBody>
      </p:sp>
      <p:sp>
        <p:nvSpPr>
          <p:cNvPr id="86" name="TextBox 85">
            <a:extLst>
              <a:ext uri="{FF2B5EF4-FFF2-40B4-BE49-F238E27FC236}">
                <a16:creationId xmlns:a16="http://schemas.microsoft.com/office/drawing/2014/main" id="{7FD2ABB0-94D0-4ADE-82DA-8316A2255DD5}"/>
              </a:ext>
            </a:extLst>
          </p:cNvPr>
          <p:cNvSpPr txBox="1"/>
          <p:nvPr/>
        </p:nvSpPr>
        <p:spPr>
          <a:xfrm>
            <a:off x="8875183" y="271697"/>
            <a:ext cx="1101584" cy="584775"/>
          </a:xfrm>
          <a:prstGeom prst="rect">
            <a:avLst/>
          </a:prstGeom>
          <a:noFill/>
        </p:spPr>
        <p:txBody>
          <a:bodyPr wrap="none">
            <a:spAutoFit/>
          </a:bodyPr>
          <a:lstStyle/>
          <a:p>
            <a:r>
              <a:rPr lang="en-US" sz="3200" kern="100" dirty="0">
                <a:solidFill>
                  <a:schemeClr val="accent2"/>
                </a:solidFill>
                <a:latin typeface="Fidelity Sans" panose="020B0503030202020204" pitchFamily="34" charset="0"/>
              </a:rPr>
              <a:t>$650</a:t>
            </a:r>
          </a:p>
        </p:txBody>
      </p:sp>
      <p:sp>
        <p:nvSpPr>
          <p:cNvPr id="87" name="TextBox 86">
            <a:extLst>
              <a:ext uri="{FF2B5EF4-FFF2-40B4-BE49-F238E27FC236}">
                <a16:creationId xmlns:a16="http://schemas.microsoft.com/office/drawing/2014/main" id="{03876AC0-DF6C-4A55-B6E3-27310B8A8F89}"/>
              </a:ext>
            </a:extLst>
          </p:cNvPr>
          <p:cNvSpPr txBox="1"/>
          <p:nvPr/>
        </p:nvSpPr>
        <p:spPr>
          <a:xfrm>
            <a:off x="8652076" y="766509"/>
            <a:ext cx="1587215" cy="523220"/>
          </a:xfrm>
          <a:prstGeom prst="rect">
            <a:avLst/>
          </a:prstGeom>
          <a:noFill/>
        </p:spPr>
        <p:txBody>
          <a:bodyPr wrap="square">
            <a:spAutoFit/>
          </a:bodyPr>
          <a:lstStyle/>
          <a:p>
            <a:pPr algn="ctr">
              <a:spcBef>
                <a:spcPts val="600"/>
              </a:spcBef>
            </a:pPr>
            <a:r>
              <a:rPr lang="en-US" sz="1400" b="1" kern="100" dirty="0">
                <a:solidFill>
                  <a:schemeClr val="accent2"/>
                </a:solidFill>
                <a:latin typeface="Fidelity Sans" panose="020B0503030202020204" pitchFamily="34" charset="0"/>
              </a:rPr>
              <a:t>One-time purchase</a:t>
            </a:r>
          </a:p>
        </p:txBody>
      </p:sp>
      <p:sp>
        <p:nvSpPr>
          <p:cNvPr id="88" name="Rectangle 87">
            <a:extLst>
              <a:ext uri="{FF2B5EF4-FFF2-40B4-BE49-F238E27FC236}">
                <a16:creationId xmlns:a16="http://schemas.microsoft.com/office/drawing/2014/main" id="{B563AB2F-2C1E-494D-8F76-7C8A13D892BB}"/>
              </a:ext>
            </a:extLst>
          </p:cNvPr>
          <p:cNvSpPr/>
          <p:nvPr/>
        </p:nvSpPr>
        <p:spPr>
          <a:xfrm>
            <a:off x="9023194" y="5653038"/>
            <a:ext cx="2249270" cy="430887"/>
          </a:xfrm>
          <a:prstGeom prst="rect">
            <a:avLst/>
          </a:prstGeom>
        </p:spPr>
        <p:txBody>
          <a:bodyPr wrap="none">
            <a:spAutoFit/>
          </a:bodyPr>
          <a:lstStyle/>
          <a:p>
            <a:pPr algn="ctr">
              <a:spcBef>
                <a:spcPts val="600"/>
              </a:spcBef>
            </a:pPr>
            <a:r>
              <a:rPr lang="en-US" sz="2200" kern="100" dirty="0">
                <a:latin typeface="Fidelity Sans" panose="020B0503030202020204" pitchFamily="34" charset="0"/>
              </a:rPr>
              <a:t>After 11 months</a:t>
            </a:r>
          </a:p>
        </p:txBody>
      </p:sp>
      <p:cxnSp>
        <p:nvCxnSpPr>
          <p:cNvPr id="89" name="Straight Connector 88">
            <a:extLst>
              <a:ext uri="{FF2B5EF4-FFF2-40B4-BE49-F238E27FC236}">
                <a16:creationId xmlns:a16="http://schemas.microsoft.com/office/drawing/2014/main" id="{2E4D5D34-63AC-41E6-9FAD-89A99AA8E7BE}"/>
              </a:ext>
            </a:extLst>
          </p:cNvPr>
          <p:cNvCxnSpPr>
            <a:cxnSpLocks/>
          </p:cNvCxnSpPr>
          <p:nvPr/>
        </p:nvCxnSpPr>
        <p:spPr>
          <a:xfrm>
            <a:off x="-3803015" y="5077499"/>
            <a:ext cx="10607154" cy="0"/>
          </a:xfrm>
          <a:prstGeom prst="line">
            <a:avLst/>
          </a:prstGeom>
          <a:noFill/>
          <a:ln w="22225" cap="rnd" cmpd="sng" algn="ctr">
            <a:solidFill>
              <a:schemeClr val="accent2">
                <a:lumMod val="50000"/>
              </a:schemeClr>
            </a:solidFill>
            <a:prstDash val="sysDot"/>
            <a:round/>
          </a:ln>
          <a:effectLst/>
        </p:spPr>
      </p:cxnSp>
      <p:sp>
        <p:nvSpPr>
          <p:cNvPr id="90" name="Rectangle 89">
            <a:extLst>
              <a:ext uri="{FF2B5EF4-FFF2-40B4-BE49-F238E27FC236}">
                <a16:creationId xmlns:a16="http://schemas.microsoft.com/office/drawing/2014/main" id="{AB471FA4-F3FD-4736-A7B9-8B87B670EC59}"/>
              </a:ext>
            </a:extLst>
          </p:cNvPr>
          <p:cNvSpPr/>
          <p:nvPr/>
        </p:nvSpPr>
        <p:spPr>
          <a:xfrm>
            <a:off x="1" y="0"/>
            <a:ext cx="582318" cy="6857999"/>
          </a:xfrm>
          <a:prstGeom prst="rect">
            <a:avLst/>
          </a:prstGeom>
          <a:solidFill>
            <a:schemeClr val="bg1"/>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16" name="Rectangle 15">
            <a:extLst>
              <a:ext uri="{FF2B5EF4-FFF2-40B4-BE49-F238E27FC236}">
                <a16:creationId xmlns:a16="http://schemas.microsoft.com/office/drawing/2014/main" id="{9416419F-2363-46A8-850C-F54CE4ADB5F2}"/>
              </a:ext>
            </a:extLst>
          </p:cNvPr>
          <p:cNvSpPr/>
          <p:nvPr/>
        </p:nvSpPr>
        <p:spPr>
          <a:xfrm>
            <a:off x="384118" y="290747"/>
            <a:ext cx="1305102" cy="584775"/>
          </a:xfrm>
          <a:prstGeom prst="rect">
            <a:avLst/>
          </a:prstGeom>
        </p:spPr>
        <p:txBody>
          <a:bodyPr wrap="square">
            <a:spAutoFit/>
          </a:bodyPr>
          <a:lstStyle/>
          <a:p>
            <a:pPr>
              <a:spcBef>
                <a:spcPts val="600"/>
              </a:spcBef>
            </a:pPr>
            <a:r>
              <a:rPr lang="en-US" sz="3200" kern="100" dirty="0">
                <a:solidFill>
                  <a:schemeClr val="accent2"/>
                </a:solidFill>
                <a:latin typeface="Fidelity Sans" panose="020B0503030202020204" pitchFamily="34" charset="0"/>
              </a:rPr>
              <a:t>$650</a:t>
            </a:r>
          </a:p>
        </p:txBody>
      </p:sp>
      <p:sp>
        <p:nvSpPr>
          <p:cNvPr id="18" name="Rectangle 17">
            <a:extLst>
              <a:ext uri="{FF2B5EF4-FFF2-40B4-BE49-F238E27FC236}">
                <a16:creationId xmlns:a16="http://schemas.microsoft.com/office/drawing/2014/main" id="{29F37640-5597-4185-AA94-8317391B094F}"/>
              </a:ext>
            </a:extLst>
          </p:cNvPr>
          <p:cNvSpPr/>
          <p:nvPr/>
        </p:nvSpPr>
        <p:spPr>
          <a:xfrm>
            <a:off x="384118" y="785559"/>
            <a:ext cx="1663132" cy="307777"/>
          </a:xfrm>
          <a:prstGeom prst="rect">
            <a:avLst/>
          </a:prstGeom>
        </p:spPr>
        <p:txBody>
          <a:bodyPr wrap="square">
            <a:spAutoFit/>
          </a:bodyPr>
          <a:lstStyle/>
          <a:p>
            <a:pPr>
              <a:spcBef>
                <a:spcPts val="600"/>
              </a:spcBef>
            </a:pPr>
            <a:r>
              <a:rPr lang="en-US" sz="1400" b="1" kern="100" dirty="0">
                <a:solidFill>
                  <a:schemeClr val="accent2"/>
                </a:solidFill>
                <a:latin typeface="Fidelity Sans" panose="020B0503030202020204" pitchFamily="34" charset="0"/>
              </a:rPr>
              <a:t>Initial balance</a:t>
            </a:r>
          </a:p>
        </p:txBody>
      </p:sp>
      <p:sp>
        <p:nvSpPr>
          <p:cNvPr id="26" name="Rectangle 25">
            <a:extLst>
              <a:ext uri="{FF2B5EF4-FFF2-40B4-BE49-F238E27FC236}">
                <a16:creationId xmlns:a16="http://schemas.microsoft.com/office/drawing/2014/main" id="{18072AA1-DEBC-4D24-9D2F-E283C9FB2D39}"/>
              </a:ext>
            </a:extLst>
          </p:cNvPr>
          <p:cNvSpPr/>
          <p:nvPr/>
        </p:nvSpPr>
        <p:spPr>
          <a:xfrm>
            <a:off x="501222" y="1238252"/>
            <a:ext cx="446488" cy="4310062"/>
          </a:xfrm>
          <a:prstGeom prst="rect">
            <a:avLst/>
          </a:prstGeom>
          <a:noFill/>
          <a:ln w="38100">
            <a:solidFill>
              <a:schemeClr val="accent2"/>
            </a:solidFill>
            <a:prstDash val="solid"/>
          </a:ln>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27" name="Isosceles Triangle 26">
            <a:extLst>
              <a:ext uri="{FF2B5EF4-FFF2-40B4-BE49-F238E27FC236}">
                <a16:creationId xmlns:a16="http://schemas.microsoft.com/office/drawing/2014/main" id="{589460C2-823F-4504-A1A4-B0E769B7CBBC}"/>
              </a:ext>
            </a:extLst>
          </p:cNvPr>
          <p:cNvSpPr/>
          <p:nvPr/>
        </p:nvSpPr>
        <p:spPr>
          <a:xfrm>
            <a:off x="650891" y="1137309"/>
            <a:ext cx="147151" cy="86331"/>
          </a:xfrm>
          <a:prstGeom prst="triangle">
            <a:avLst/>
          </a:prstGeom>
          <a:solidFill>
            <a:schemeClr val="accent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cxnSp>
        <p:nvCxnSpPr>
          <p:cNvPr id="53" name="Straight Connector 52">
            <a:extLst>
              <a:ext uri="{FF2B5EF4-FFF2-40B4-BE49-F238E27FC236}">
                <a16:creationId xmlns:a16="http://schemas.microsoft.com/office/drawing/2014/main" id="{A143AD83-04F4-4702-A0C3-7D694CCF8225}"/>
              </a:ext>
            </a:extLst>
          </p:cNvPr>
          <p:cNvCxnSpPr/>
          <p:nvPr/>
        </p:nvCxnSpPr>
        <p:spPr>
          <a:xfrm>
            <a:off x="1023975" y="1651168"/>
            <a:ext cx="612150" cy="0"/>
          </a:xfrm>
          <a:prstGeom prst="line">
            <a:avLst/>
          </a:prstGeom>
          <a:noFill/>
          <a:ln w="31750" cap="rnd" cmpd="sng" algn="ctr">
            <a:solidFill>
              <a:schemeClr val="bg1"/>
            </a:solidFill>
            <a:prstDash val="solid"/>
            <a:round/>
          </a:ln>
          <a:effectLst/>
        </p:spPr>
      </p:cxnSp>
      <p:cxnSp>
        <p:nvCxnSpPr>
          <p:cNvPr id="62" name="Straight Connector 61">
            <a:extLst>
              <a:ext uri="{FF2B5EF4-FFF2-40B4-BE49-F238E27FC236}">
                <a16:creationId xmlns:a16="http://schemas.microsoft.com/office/drawing/2014/main" id="{CE8B25D9-964C-4302-8F0F-170A640E8B32}"/>
              </a:ext>
            </a:extLst>
          </p:cNvPr>
          <p:cNvCxnSpPr/>
          <p:nvPr/>
        </p:nvCxnSpPr>
        <p:spPr>
          <a:xfrm>
            <a:off x="1542707" y="1970254"/>
            <a:ext cx="612150" cy="0"/>
          </a:xfrm>
          <a:prstGeom prst="line">
            <a:avLst/>
          </a:prstGeom>
          <a:noFill/>
          <a:ln w="31750" cap="rnd" cmpd="sng" algn="ctr">
            <a:solidFill>
              <a:schemeClr val="bg1"/>
            </a:solidFill>
            <a:prstDash val="solid"/>
            <a:round/>
          </a:ln>
          <a:effectLst/>
        </p:spPr>
      </p:cxnSp>
      <p:cxnSp>
        <p:nvCxnSpPr>
          <p:cNvPr id="63" name="Straight Connector 62">
            <a:extLst>
              <a:ext uri="{FF2B5EF4-FFF2-40B4-BE49-F238E27FC236}">
                <a16:creationId xmlns:a16="http://schemas.microsoft.com/office/drawing/2014/main" id="{BD54B283-21E6-494D-AE2F-0BEDA1A6442F}"/>
              </a:ext>
            </a:extLst>
          </p:cNvPr>
          <p:cNvCxnSpPr/>
          <p:nvPr/>
        </p:nvCxnSpPr>
        <p:spPr>
          <a:xfrm>
            <a:off x="2029964" y="2300456"/>
            <a:ext cx="612150" cy="0"/>
          </a:xfrm>
          <a:prstGeom prst="line">
            <a:avLst/>
          </a:prstGeom>
          <a:noFill/>
          <a:ln w="31750" cap="rnd" cmpd="sng" algn="ctr">
            <a:solidFill>
              <a:schemeClr val="bg1"/>
            </a:solidFill>
            <a:prstDash val="solid"/>
            <a:round/>
          </a:ln>
          <a:effectLst/>
        </p:spPr>
      </p:cxnSp>
      <p:cxnSp>
        <p:nvCxnSpPr>
          <p:cNvPr id="64" name="Straight Connector 63">
            <a:extLst>
              <a:ext uri="{FF2B5EF4-FFF2-40B4-BE49-F238E27FC236}">
                <a16:creationId xmlns:a16="http://schemas.microsoft.com/office/drawing/2014/main" id="{98F339D8-A4A6-47F8-AEC7-F34FAD954114}"/>
              </a:ext>
            </a:extLst>
          </p:cNvPr>
          <p:cNvCxnSpPr/>
          <p:nvPr/>
        </p:nvCxnSpPr>
        <p:spPr>
          <a:xfrm>
            <a:off x="2607711" y="2633830"/>
            <a:ext cx="612150" cy="0"/>
          </a:xfrm>
          <a:prstGeom prst="line">
            <a:avLst/>
          </a:prstGeom>
          <a:noFill/>
          <a:ln w="31750" cap="rnd" cmpd="sng" algn="ctr">
            <a:solidFill>
              <a:schemeClr val="bg1"/>
            </a:solidFill>
            <a:prstDash val="solid"/>
            <a:round/>
          </a:ln>
          <a:effectLst/>
        </p:spPr>
      </p:cxnSp>
      <p:cxnSp>
        <p:nvCxnSpPr>
          <p:cNvPr id="65" name="Straight Connector 64">
            <a:extLst>
              <a:ext uri="{FF2B5EF4-FFF2-40B4-BE49-F238E27FC236}">
                <a16:creationId xmlns:a16="http://schemas.microsoft.com/office/drawing/2014/main" id="{56AB8227-6608-49A7-9F0A-E4A7493DE916}"/>
              </a:ext>
            </a:extLst>
          </p:cNvPr>
          <p:cNvCxnSpPr/>
          <p:nvPr/>
        </p:nvCxnSpPr>
        <p:spPr>
          <a:xfrm>
            <a:off x="3068466" y="2973556"/>
            <a:ext cx="612150" cy="0"/>
          </a:xfrm>
          <a:prstGeom prst="line">
            <a:avLst/>
          </a:prstGeom>
          <a:noFill/>
          <a:ln w="31750" cap="rnd" cmpd="sng" algn="ctr">
            <a:solidFill>
              <a:schemeClr val="bg1"/>
            </a:solidFill>
            <a:prstDash val="solid"/>
            <a:round/>
          </a:ln>
          <a:effectLst/>
        </p:spPr>
      </p:cxnSp>
      <p:cxnSp>
        <p:nvCxnSpPr>
          <p:cNvPr id="66" name="Straight Connector 65">
            <a:extLst>
              <a:ext uri="{FF2B5EF4-FFF2-40B4-BE49-F238E27FC236}">
                <a16:creationId xmlns:a16="http://schemas.microsoft.com/office/drawing/2014/main" id="{5309E4A0-EF99-4743-94E7-19BA584F8CA1}"/>
              </a:ext>
            </a:extLst>
          </p:cNvPr>
          <p:cNvCxnSpPr/>
          <p:nvPr/>
        </p:nvCxnSpPr>
        <p:spPr>
          <a:xfrm>
            <a:off x="3597339" y="3316048"/>
            <a:ext cx="612150" cy="0"/>
          </a:xfrm>
          <a:prstGeom prst="line">
            <a:avLst/>
          </a:prstGeom>
          <a:noFill/>
          <a:ln w="31750" cap="rnd" cmpd="sng" algn="ctr">
            <a:solidFill>
              <a:schemeClr val="bg1"/>
            </a:solidFill>
            <a:prstDash val="solid"/>
            <a:round/>
          </a:ln>
          <a:effectLst/>
        </p:spPr>
      </p:cxnSp>
      <p:cxnSp>
        <p:nvCxnSpPr>
          <p:cNvPr id="67" name="Straight Connector 66">
            <a:extLst>
              <a:ext uri="{FF2B5EF4-FFF2-40B4-BE49-F238E27FC236}">
                <a16:creationId xmlns:a16="http://schemas.microsoft.com/office/drawing/2014/main" id="{4C240F50-82ED-47A0-A8B2-D22089C616D7}"/>
              </a:ext>
            </a:extLst>
          </p:cNvPr>
          <p:cNvCxnSpPr/>
          <p:nvPr/>
        </p:nvCxnSpPr>
        <p:spPr>
          <a:xfrm>
            <a:off x="4173541" y="3665586"/>
            <a:ext cx="612150" cy="0"/>
          </a:xfrm>
          <a:prstGeom prst="line">
            <a:avLst/>
          </a:prstGeom>
          <a:noFill/>
          <a:ln w="31750" cap="rnd" cmpd="sng" algn="ctr">
            <a:solidFill>
              <a:schemeClr val="bg1"/>
            </a:solidFill>
            <a:prstDash val="solid"/>
            <a:round/>
          </a:ln>
          <a:effectLst/>
        </p:spPr>
      </p:cxnSp>
      <p:cxnSp>
        <p:nvCxnSpPr>
          <p:cNvPr id="68" name="Straight Connector 67">
            <a:extLst>
              <a:ext uri="{FF2B5EF4-FFF2-40B4-BE49-F238E27FC236}">
                <a16:creationId xmlns:a16="http://schemas.microsoft.com/office/drawing/2014/main" id="{1BC39FBE-9A32-4ACA-86FE-8B19085E6991}"/>
              </a:ext>
            </a:extLst>
          </p:cNvPr>
          <p:cNvCxnSpPr/>
          <p:nvPr/>
        </p:nvCxnSpPr>
        <p:spPr>
          <a:xfrm>
            <a:off x="4722191" y="4021305"/>
            <a:ext cx="612150" cy="0"/>
          </a:xfrm>
          <a:prstGeom prst="line">
            <a:avLst/>
          </a:prstGeom>
          <a:noFill/>
          <a:ln w="31750" cap="rnd" cmpd="sng" algn="ctr">
            <a:solidFill>
              <a:schemeClr val="bg1"/>
            </a:solidFill>
            <a:prstDash val="solid"/>
            <a:round/>
          </a:ln>
          <a:effectLst/>
        </p:spPr>
      </p:cxnSp>
      <p:cxnSp>
        <p:nvCxnSpPr>
          <p:cNvPr id="69" name="Straight Connector 68">
            <a:extLst>
              <a:ext uri="{FF2B5EF4-FFF2-40B4-BE49-F238E27FC236}">
                <a16:creationId xmlns:a16="http://schemas.microsoft.com/office/drawing/2014/main" id="{9EA3A250-D4AA-4D1E-9C2B-CF8AB147BAA9}"/>
              </a:ext>
            </a:extLst>
          </p:cNvPr>
          <p:cNvCxnSpPr/>
          <p:nvPr/>
        </p:nvCxnSpPr>
        <p:spPr>
          <a:xfrm>
            <a:off x="5222117" y="4383475"/>
            <a:ext cx="612150" cy="0"/>
          </a:xfrm>
          <a:prstGeom prst="line">
            <a:avLst/>
          </a:prstGeom>
          <a:noFill/>
          <a:ln w="31750" cap="rnd" cmpd="sng" algn="ctr">
            <a:solidFill>
              <a:schemeClr val="bg1"/>
            </a:solidFill>
            <a:prstDash val="solid"/>
            <a:round/>
          </a:ln>
          <a:effectLst/>
        </p:spPr>
      </p:cxnSp>
      <p:cxnSp>
        <p:nvCxnSpPr>
          <p:cNvPr id="71" name="Straight Connector 70">
            <a:extLst>
              <a:ext uri="{FF2B5EF4-FFF2-40B4-BE49-F238E27FC236}">
                <a16:creationId xmlns:a16="http://schemas.microsoft.com/office/drawing/2014/main" id="{B1E52BBE-2C64-463A-98A0-C8F0E39386BD}"/>
              </a:ext>
            </a:extLst>
          </p:cNvPr>
          <p:cNvCxnSpPr/>
          <p:nvPr/>
        </p:nvCxnSpPr>
        <p:spPr>
          <a:xfrm>
            <a:off x="5683796" y="4746218"/>
            <a:ext cx="612150" cy="0"/>
          </a:xfrm>
          <a:prstGeom prst="line">
            <a:avLst/>
          </a:prstGeom>
          <a:noFill/>
          <a:ln w="31750" cap="rnd" cmpd="sng" algn="ctr">
            <a:solidFill>
              <a:schemeClr val="bg1"/>
            </a:solidFill>
            <a:prstDash val="solid"/>
            <a:round/>
          </a:ln>
          <a:effectLst/>
        </p:spPr>
      </p:cxnSp>
      <p:sp>
        <p:nvSpPr>
          <p:cNvPr id="51" name="TextBox 50">
            <a:extLst>
              <a:ext uri="{FF2B5EF4-FFF2-40B4-BE49-F238E27FC236}">
                <a16:creationId xmlns:a16="http://schemas.microsoft.com/office/drawing/2014/main" id="{B54F1B34-CDEE-436F-88E2-59013733C48C}"/>
              </a:ext>
            </a:extLst>
          </p:cNvPr>
          <p:cNvSpPr txBox="1"/>
          <p:nvPr/>
        </p:nvSpPr>
        <p:spPr>
          <a:xfrm>
            <a:off x="8034429" y="6158131"/>
            <a:ext cx="4093299" cy="461665"/>
          </a:xfrm>
          <a:prstGeom prst="rect">
            <a:avLst/>
          </a:prstGeom>
          <a:noFill/>
        </p:spPr>
        <p:txBody>
          <a:bodyPr wrap="square" lIns="91440" tIns="45720" rIns="91440" bIns="45720" anchor="t">
            <a:spAutoFit/>
          </a:bodyPr>
          <a:lstStyle/>
          <a:p>
            <a:r>
              <a:rPr lang="en-US" sz="1200" i="1" dirty="0">
                <a:latin typeface="+mj-lt"/>
              </a:rPr>
              <a:t>For illustrative purposes only.</a:t>
            </a:r>
          </a:p>
          <a:p>
            <a:r>
              <a:rPr lang="en-US" sz="1200" i="1" dirty="0">
                <a:latin typeface="+mj-lt"/>
              </a:rPr>
              <a:t>Source: Financial Mentor</a:t>
            </a:r>
            <a:endParaRPr lang="en-US" sz="1200" dirty="0"/>
          </a:p>
        </p:txBody>
      </p:sp>
    </p:spTree>
    <p:extLst>
      <p:ext uri="{BB962C8B-B14F-4D97-AF65-F5344CB8AC3E}">
        <p14:creationId xmlns:p14="http://schemas.microsoft.com/office/powerpoint/2010/main" val="36492315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E174C9EE-41D5-43D1-A94B-3EA9EF02C926}"/>
              </a:ext>
            </a:extLst>
          </p:cNvPr>
          <p:cNvGraphicFramePr/>
          <p:nvPr>
            <p:extLst>
              <p:ext uri="{D42A27DB-BD31-4B8C-83A1-F6EECF244321}">
                <p14:modId xmlns:p14="http://schemas.microsoft.com/office/powerpoint/2010/main" val="3776786140"/>
              </p:ext>
            </p:extLst>
          </p:nvPr>
        </p:nvGraphicFramePr>
        <p:xfrm>
          <a:off x="119539" y="619565"/>
          <a:ext cx="10665717" cy="5190292"/>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a:extLst>
              <a:ext uri="{FF2B5EF4-FFF2-40B4-BE49-F238E27FC236}">
                <a16:creationId xmlns:a16="http://schemas.microsoft.com/office/drawing/2014/main" id="{A881BDA4-75D9-4492-B2E5-4B4A5DA579DF}"/>
              </a:ext>
            </a:extLst>
          </p:cNvPr>
          <p:cNvSpPr/>
          <p:nvPr/>
        </p:nvSpPr>
        <p:spPr>
          <a:xfrm>
            <a:off x="10800637" y="5062063"/>
            <a:ext cx="1018677" cy="523220"/>
          </a:xfrm>
          <a:prstGeom prst="rect">
            <a:avLst/>
          </a:prstGeom>
        </p:spPr>
        <p:txBody>
          <a:bodyPr wrap="square">
            <a:spAutoFit/>
          </a:bodyPr>
          <a:lstStyle/>
          <a:p>
            <a:pPr algn="r">
              <a:spcBef>
                <a:spcPts val="600"/>
              </a:spcBef>
            </a:pPr>
            <a:r>
              <a:rPr lang="en-US" sz="1400" b="1" kern="100" dirty="0">
                <a:solidFill>
                  <a:schemeClr val="accent2">
                    <a:lumMod val="50000"/>
                  </a:schemeClr>
                </a:solidFill>
                <a:latin typeface="Fidelity Sans" panose="020B0503030202020204" pitchFamily="34" charset="0"/>
              </a:rPr>
              <a:t>Monthly</a:t>
            </a:r>
            <a:br>
              <a:rPr lang="en-US" sz="1400" b="1" kern="100" dirty="0">
                <a:solidFill>
                  <a:schemeClr val="accent2">
                    <a:lumMod val="50000"/>
                  </a:schemeClr>
                </a:solidFill>
                <a:latin typeface="Fidelity Sans" panose="020B0503030202020204" pitchFamily="34" charset="0"/>
              </a:rPr>
            </a:br>
            <a:r>
              <a:rPr lang="en-US" sz="1400" b="1" kern="100" dirty="0">
                <a:solidFill>
                  <a:schemeClr val="accent2">
                    <a:lumMod val="50000"/>
                  </a:schemeClr>
                </a:solidFill>
                <a:latin typeface="Fidelity Sans" panose="020B0503030202020204" pitchFamily="34" charset="0"/>
              </a:rPr>
              <a:t>payments</a:t>
            </a:r>
          </a:p>
        </p:txBody>
      </p:sp>
      <p:sp>
        <p:nvSpPr>
          <p:cNvPr id="8" name="Rectangle 7">
            <a:extLst>
              <a:ext uri="{FF2B5EF4-FFF2-40B4-BE49-F238E27FC236}">
                <a16:creationId xmlns:a16="http://schemas.microsoft.com/office/drawing/2014/main" id="{1FE5B970-2ECA-41CC-B39C-F51FEEDAAD2C}"/>
              </a:ext>
            </a:extLst>
          </p:cNvPr>
          <p:cNvSpPr/>
          <p:nvPr/>
        </p:nvSpPr>
        <p:spPr>
          <a:xfrm>
            <a:off x="10946959" y="4540112"/>
            <a:ext cx="872355" cy="584775"/>
          </a:xfrm>
          <a:prstGeom prst="rect">
            <a:avLst/>
          </a:prstGeom>
        </p:spPr>
        <p:txBody>
          <a:bodyPr wrap="square">
            <a:spAutoFit/>
          </a:bodyPr>
          <a:lstStyle/>
          <a:p>
            <a:pPr algn="r">
              <a:spcBef>
                <a:spcPts val="600"/>
              </a:spcBef>
            </a:pPr>
            <a:r>
              <a:rPr lang="en-US" sz="3200" kern="100" dirty="0">
                <a:solidFill>
                  <a:schemeClr val="accent2">
                    <a:lumMod val="50000"/>
                  </a:schemeClr>
                </a:solidFill>
                <a:latin typeface="Fidelity Sans" panose="020B0503030202020204" pitchFamily="34" charset="0"/>
              </a:rPr>
              <a:t>$65</a:t>
            </a:r>
          </a:p>
        </p:txBody>
      </p:sp>
      <p:sp>
        <p:nvSpPr>
          <p:cNvPr id="20" name="Rectangle 19">
            <a:extLst>
              <a:ext uri="{FF2B5EF4-FFF2-40B4-BE49-F238E27FC236}">
                <a16:creationId xmlns:a16="http://schemas.microsoft.com/office/drawing/2014/main" id="{F74F5308-85ED-4AD1-8DFE-B045B9FECB84}"/>
              </a:ext>
            </a:extLst>
          </p:cNvPr>
          <p:cNvSpPr/>
          <p:nvPr/>
        </p:nvSpPr>
        <p:spPr>
          <a:xfrm>
            <a:off x="593164" y="6235883"/>
            <a:ext cx="181763" cy="175205"/>
          </a:xfrm>
          <a:prstGeom prst="rect">
            <a:avLst/>
          </a:prstGeom>
          <a:solidFill>
            <a:schemeClr val="accent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21" name="Rectangle 20">
            <a:extLst>
              <a:ext uri="{FF2B5EF4-FFF2-40B4-BE49-F238E27FC236}">
                <a16:creationId xmlns:a16="http://schemas.microsoft.com/office/drawing/2014/main" id="{E2B9B371-4398-4D3F-A496-AF9E0B1D726B}"/>
              </a:ext>
            </a:extLst>
          </p:cNvPr>
          <p:cNvSpPr/>
          <p:nvPr/>
        </p:nvSpPr>
        <p:spPr>
          <a:xfrm>
            <a:off x="767542" y="6189345"/>
            <a:ext cx="740267" cy="276999"/>
          </a:xfrm>
          <a:prstGeom prst="rect">
            <a:avLst/>
          </a:prstGeom>
        </p:spPr>
        <p:txBody>
          <a:bodyPr wrap="none">
            <a:spAutoFit/>
          </a:bodyPr>
          <a:lstStyle/>
          <a:p>
            <a:pPr>
              <a:spcBef>
                <a:spcPts val="600"/>
              </a:spcBef>
            </a:pPr>
            <a:r>
              <a:rPr lang="en-US" sz="1200" kern="100" dirty="0">
                <a:solidFill>
                  <a:schemeClr val="accent2"/>
                </a:solidFill>
                <a:latin typeface="Fidelity Sans" panose="020B0503030202020204" pitchFamily="34" charset="0"/>
              </a:rPr>
              <a:t>Balance</a:t>
            </a:r>
          </a:p>
        </p:txBody>
      </p:sp>
      <p:sp>
        <p:nvSpPr>
          <p:cNvPr id="24" name="Rectangle 23">
            <a:extLst>
              <a:ext uri="{FF2B5EF4-FFF2-40B4-BE49-F238E27FC236}">
                <a16:creationId xmlns:a16="http://schemas.microsoft.com/office/drawing/2014/main" id="{CA237087-E307-400E-8A5B-A6A0485CDC63}"/>
              </a:ext>
            </a:extLst>
          </p:cNvPr>
          <p:cNvSpPr/>
          <p:nvPr/>
        </p:nvSpPr>
        <p:spPr>
          <a:xfrm>
            <a:off x="3374541" y="6235883"/>
            <a:ext cx="181763" cy="175205"/>
          </a:xfrm>
          <a:prstGeom prst="rect">
            <a:avLst/>
          </a:prstGeom>
          <a:solidFill>
            <a:schemeClr val="accent3"/>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25" name="Rectangle 24">
            <a:extLst>
              <a:ext uri="{FF2B5EF4-FFF2-40B4-BE49-F238E27FC236}">
                <a16:creationId xmlns:a16="http://schemas.microsoft.com/office/drawing/2014/main" id="{7C2C704A-5048-4B95-B349-EA255143539F}"/>
              </a:ext>
            </a:extLst>
          </p:cNvPr>
          <p:cNvSpPr/>
          <p:nvPr/>
        </p:nvSpPr>
        <p:spPr>
          <a:xfrm>
            <a:off x="3548918" y="6189345"/>
            <a:ext cx="1319272" cy="276999"/>
          </a:xfrm>
          <a:prstGeom prst="rect">
            <a:avLst/>
          </a:prstGeom>
        </p:spPr>
        <p:txBody>
          <a:bodyPr wrap="none">
            <a:spAutoFit/>
          </a:bodyPr>
          <a:lstStyle/>
          <a:p>
            <a:pPr>
              <a:spcBef>
                <a:spcPts val="600"/>
              </a:spcBef>
            </a:pPr>
            <a:r>
              <a:rPr lang="en-US" sz="1200" kern="100" dirty="0">
                <a:solidFill>
                  <a:schemeClr val="accent3"/>
                </a:solidFill>
                <a:latin typeface="Fidelity Sans" panose="020B0503030202020204" pitchFamily="34" charset="0"/>
              </a:rPr>
              <a:t>Interest accrued</a:t>
            </a:r>
          </a:p>
        </p:txBody>
      </p:sp>
      <p:cxnSp>
        <p:nvCxnSpPr>
          <p:cNvPr id="51" name="Straight Connector 50">
            <a:extLst>
              <a:ext uri="{FF2B5EF4-FFF2-40B4-BE49-F238E27FC236}">
                <a16:creationId xmlns:a16="http://schemas.microsoft.com/office/drawing/2014/main" id="{EB561DF5-9A91-4C05-BFDC-05A79689C40C}"/>
              </a:ext>
            </a:extLst>
          </p:cNvPr>
          <p:cNvCxnSpPr/>
          <p:nvPr/>
        </p:nvCxnSpPr>
        <p:spPr>
          <a:xfrm>
            <a:off x="1383145" y="3763217"/>
            <a:ext cx="612150" cy="0"/>
          </a:xfrm>
          <a:prstGeom prst="line">
            <a:avLst/>
          </a:prstGeom>
          <a:noFill/>
          <a:ln w="31750" cap="rnd" cmpd="sng" algn="ctr">
            <a:solidFill>
              <a:schemeClr val="bg1"/>
            </a:solidFill>
            <a:prstDash val="solid"/>
            <a:round/>
          </a:ln>
          <a:effectLst/>
        </p:spPr>
      </p:cxnSp>
      <p:cxnSp>
        <p:nvCxnSpPr>
          <p:cNvPr id="52" name="Straight Connector 51">
            <a:extLst>
              <a:ext uri="{FF2B5EF4-FFF2-40B4-BE49-F238E27FC236}">
                <a16:creationId xmlns:a16="http://schemas.microsoft.com/office/drawing/2014/main" id="{45CCB518-AAC9-4B46-8B85-BC46EA9C8008}"/>
              </a:ext>
            </a:extLst>
          </p:cNvPr>
          <p:cNvCxnSpPr/>
          <p:nvPr/>
        </p:nvCxnSpPr>
        <p:spPr>
          <a:xfrm>
            <a:off x="2245157" y="3536823"/>
            <a:ext cx="612150" cy="0"/>
          </a:xfrm>
          <a:prstGeom prst="line">
            <a:avLst/>
          </a:prstGeom>
          <a:noFill/>
          <a:ln w="31750" cap="rnd" cmpd="sng" algn="ctr">
            <a:solidFill>
              <a:schemeClr val="bg1"/>
            </a:solidFill>
            <a:prstDash val="solid"/>
            <a:round/>
          </a:ln>
          <a:effectLst/>
        </p:spPr>
      </p:cxnSp>
      <p:cxnSp>
        <p:nvCxnSpPr>
          <p:cNvPr id="54" name="Straight Connector 53">
            <a:extLst>
              <a:ext uri="{FF2B5EF4-FFF2-40B4-BE49-F238E27FC236}">
                <a16:creationId xmlns:a16="http://schemas.microsoft.com/office/drawing/2014/main" id="{AE89305A-2F0B-4074-AD34-C89B7AEE4ED7}"/>
              </a:ext>
            </a:extLst>
          </p:cNvPr>
          <p:cNvCxnSpPr/>
          <p:nvPr/>
        </p:nvCxnSpPr>
        <p:spPr>
          <a:xfrm>
            <a:off x="3078595" y="3298140"/>
            <a:ext cx="612150" cy="0"/>
          </a:xfrm>
          <a:prstGeom prst="line">
            <a:avLst/>
          </a:prstGeom>
          <a:noFill/>
          <a:ln w="31750" cap="rnd" cmpd="sng" algn="ctr">
            <a:solidFill>
              <a:schemeClr val="bg1"/>
            </a:solidFill>
            <a:prstDash val="solid"/>
            <a:round/>
          </a:ln>
          <a:effectLst/>
        </p:spPr>
      </p:cxnSp>
      <p:cxnSp>
        <p:nvCxnSpPr>
          <p:cNvPr id="55" name="Straight Connector 54">
            <a:extLst>
              <a:ext uri="{FF2B5EF4-FFF2-40B4-BE49-F238E27FC236}">
                <a16:creationId xmlns:a16="http://schemas.microsoft.com/office/drawing/2014/main" id="{8D6B6D00-1E25-4226-BEC3-F1C6384E16D3}"/>
              </a:ext>
            </a:extLst>
          </p:cNvPr>
          <p:cNvCxnSpPr/>
          <p:nvPr/>
        </p:nvCxnSpPr>
        <p:spPr>
          <a:xfrm>
            <a:off x="3940607" y="3079825"/>
            <a:ext cx="612150" cy="0"/>
          </a:xfrm>
          <a:prstGeom prst="line">
            <a:avLst/>
          </a:prstGeom>
          <a:noFill/>
          <a:ln w="31750" cap="rnd" cmpd="sng" algn="ctr">
            <a:solidFill>
              <a:schemeClr val="bg1"/>
            </a:solidFill>
            <a:prstDash val="solid"/>
            <a:round/>
          </a:ln>
          <a:effectLst/>
        </p:spPr>
      </p:cxnSp>
      <p:cxnSp>
        <p:nvCxnSpPr>
          <p:cNvPr id="56" name="Straight Connector 55">
            <a:extLst>
              <a:ext uri="{FF2B5EF4-FFF2-40B4-BE49-F238E27FC236}">
                <a16:creationId xmlns:a16="http://schemas.microsoft.com/office/drawing/2014/main" id="{A2563276-5A54-4EE3-8DBF-9C637072ECEC}"/>
              </a:ext>
            </a:extLst>
          </p:cNvPr>
          <p:cNvCxnSpPr/>
          <p:nvPr/>
        </p:nvCxnSpPr>
        <p:spPr>
          <a:xfrm>
            <a:off x="4793095" y="2841518"/>
            <a:ext cx="612150" cy="0"/>
          </a:xfrm>
          <a:prstGeom prst="line">
            <a:avLst/>
          </a:prstGeom>
          <a:noFill/>
          <a:ln w="31750" cap="rnd" cmpd="sng" algn="ctr">
            <a:solidFill>
              <a:schemeClr val="bg1"/>
            </a:solidFill>
            <a:prstDash val="solid"/>
            <a:round/>
          </a:ln>
          <a:effectLst/>
        </p:spPr>
      </p:cxnSp>
      <p:cxnSp>
        <p:nvCxnSpPr>
          <p:cNvPr id="57" name="Straight Connector 56">
            <a:extLst>
              <a:ext uri="{FF2B5EF4-FFF2-40B4-BE49-F238E27FC236}">
                <a16:creationId xmlns:a16="http://schemas.microsoft.com/office/drawing/2014/main" id="{05C64767-16F8-40AB-A454-96C15A99D6EE}"/>
              </a:ext>
            </a:extLst>
          </p:cNvPr>
          <p:cNvCxnSpPr/>
          <p:nvPr/>
        </p:nvCxnSpPr>
        <p:spPr>
          <a:xfrm>
            <a:off x="5655107" y="2604732"/>
            <a:ext cx="612150" cy="0"/>
          </a:xfrm>
          <a:prstGeom prst="line">
            <a:avLst/>
          </a:prstGeom>
          <a:noFill/>
          <a:ln w="31750" cap="rnd" cmpd="sng" algn="ctr">
            <a:solidFill>
              <a:schemeClr val="bg1"/>
            </a:solidFill>
            <a:prstDash val="solid"/>
            <a:round/>
          </a:ln>
          <a:effectLst/>
        </p:spPr>
      </p:cxnSp>
      <p:cxnSp>
        <p:nvCxnSpPr>
          <p:cNvPr id="58" name="Straight Connector 57">
            <a:extLst>
              <a:ext uri="{FF2B5EF4-FFF2-40B4-BE49-F238E27FC236}">
                <a16:creationId xmlns:a16="http://schemas.microsoft.com/office/drawing/2014/main" id="{47595924-C49F-4D97-A84E-5462372583B1}"/>
              </a:ext>
            </a:extLst>
          </p:cNvPr>
          <p:cNvCxnSpPr/>
          <p:nvPr/>
        </p:nvCxnSpPr>
        <p:spPr>
          <a:xfrm>
            <a:off x="6493429" y="2361025"/>
            <a:ext cx="612150" cy="0"/>
          </a:xfrm>
          <a:prstGeom prst="line">
            <a:avLst/>
          </a:prstGeom>
          <a:noFill/>
          <a:ln w="31750" cap="rnd" cmpd="sng" algn="ctr">
            <a:solidFill>
              <a:schemeClr val="bg1"/>
            </a:solidFill>
            <a:prstDash val="solid"/>
            <a:round/>
          </a:ln>
          <a:effectLst/>
        </p:spPr>
      </p:cxnSp>
      <p:cxnSp>
        <p:nvCxnSpPr>
          <p:cNvPr id="59" name="Straight Connector 58">
            <a:extLst>
              <a:ext uri="{FF2B5EF4-FFF2-40B4-BE49-F238E27FC236}">
                <a16:creationId xmlns:a16="http://schemas.microsoft.com/office/drawing/2014/main" id="{A71552EB-870F-477C-8C0E-C3045CA65071}"/>
              </a:ext>
            </a:extLst>
          </p:cNvPr>
          <p:cNvCxnSpPr/>
          <p:nvPr/>
        </p:nvCxnSpPr>
        <p:spPr>
          <a:xfrm>
            <a:off x="7355441" y="2118652"/>
            <a:ext cx="612150" cy="0"/>
          </a:xfrm>
          <a:prstGeom prst="line">
            <a:avLst/>
          </a:prstGeom>
          <a:noFill/>
          <a:ln w="31750" cap="rnd" cmpd="sng" algn="ctr">
            <a:solidFill>
              <a:schemeClr val="bg1"/>
            </a:solidFill>
            <a:prstDash val="solid"/>
            <a:round/>
          </a:ln>
          <a:effectLst/>
        </p:spPr>
      </p:cxnSp>
      <p:cxnSp>
        <p:nvCxnSpPr>
          <p:cNvPr id="60" name="Straight Connector 59">
            <a:extLst>
              <a:ext uri="{FF2B5EF4-FFF2-40B4-BE49-F238E27FC236}">
                <a16:creationId xmlns:a16="http://schemas.microsoft.com/office/drawing/2014/main" id="{D1ACF186-05C1-44DE-8D47-185538AFDFA9}"/>
              </a:ext>
            </a:extLst>
          </p:cNvPr>
          <p:cNvCxnSpPr/>
          <p:nvPr/>
        </p:nvCxnSpPr>
        <p:spPr>
          <a:xfrm>
            <a:off x="8210427" y="1867101"/>
            <a:ext cx="612150" cy="0"/>
          </a:xfrm>
          <a:prstGeom prst="line">
            <a:avLst/>
          </a:prstGeom>
          <a:noFill/>
          <a:ln w="31750" cap="rnd" cmpd="sng" algn="ctr">
            <a:solidFill>
              <a:schemeClr val="bg1"/>
            </a:solidFill>
            <a:prstDash val="solid"/>
            <a:round/>
          </a:ln>
          <a:effectLst/>
        </p:spPr>
      </p:cxnSp>
      <p:cxnSp>
        <p:nvCxnSpPr>
          <p:cNvPr id="61" name="Straight Connector 60">
            <a:extLst>
              <a:ext uri="{FF2B5EF4-FFF2-40B4-BE49-F238E27FC236}">
                <a16:creationId xmlns:a16="http://schemas.microsoft.com/office/drawing/2014/main" id="{00AF93C3-196E-454E-8EE3-05A82CC6E334}"/>
              </a:ext>
            </a:extLst>
          </p:cNvPr>
          <p:cNvCxnSpPr/>
          <p:nvPr/>
        </p:nvCxnSpPr>
        <p:spPr>
          <a:xfrm>
            <a:off x="9072439" y="1614792"/>
            <a:ext cx="612150" cy="0"/>
          </a:xfrm>
          <a:prstGeom prst="line">
            <a:avLst/>
          </a:prstGeom>
          <a:noFill/>
          <a:ln w="31750" cap="rnd" cmpd="sng" algn="ctr">
            <a:solidFill>
              <a:schemeClr val="bg1"/>
            </a:solidFill>
            <a:prstDash val="solid"/>
            <a:round/>
          </a:ln>
          <a:effectLst/>
        </p:spPr>
      </p:cxnSp>
      <p:cxnSp>
        <p:nvCxnSpPr>
          <p:cNvPr id="31" name="Straight Connector 30">
            <a:extLst>
              <a:ext uri="{FF2B5EF4-FFF2-40B4-BE49-F238E27FC236}">
                <a16:creationId xmlns:a16="http://schemas.microsoft.com/office/drawing/2014/main" id="{EE71E62F-9115-4DCA-A1EB-A850CF4E44A9}"/>
              </a:ext>
            </a:extLst>
          </p:cNvPr>
          <p:cNvCxnSpPr/>
          <p:nvPr/>
        </p:nvCxnSpPr>
        <p:spPr>
          <a:xfrm>
            <a:off x="9909565" y="1355806"/>
            <a:ext cx="612150" cy="0"/>
          </a:xfrm>
          <a:prstGeom prst="line">
            <a:avLst/>
          </a:prstGeom>
          <a:noFill/>
          <a:ln w="31750" cap="rnd" cmpd="sng" algn="ctr">
            <a:solidFill>
              <a:schemeClr val="bg1"/>
            </a:solidFill>
            <a:prstDash val="solid"/>
            <a:round/>
          </a:ln>
          <a:effectLst/>
        </p:spPr>
      </p:cxnSp>
      <p:cxnSp>
        <p:nvCxnSpPr>
          <p:cNvPr id="46" name="Straight Connector 45">
            <a:extLst>
              <a:ext uri="{FF2B5EF4-FFF2-40B4-BE49-F238E27FC236}">
                <a16:creationId xmlns:a16="http://schemas.microsoft.com/office/drawing/2014/main" id="{C10207AF-228E-42BB-B9EA-69055C5EFBC8}"/>
              </a:ext>
            </a:extLst>
          </p:cNvPr>
          <p:cNvCxnSpPr>
            <a:cxnSpLocks/>
          </p:cNvCxnSpPr>
          <p:nvPr/>
        </p:nvCxnSpPr>
        <p:spPr>
          <a:xfrm>
            <a:off x="577850" y="5308442"/>
            <a:ext cx="10222786" cy="0"/>
          </a:xfrm>
          <a:prstGeom prst="line">
            <a:avLst/>
          </a:prstGeom>
          <a:noFill/>
          <a:ln w="22225" cap="rnd" cmpd="sng" algn="ctr">
            <a:solidFill>
              <a:schemeClr val="accent2">
                <a:lumMod val="50000"/>
              </a:schemeClr>
            </a:solidFill>
            <a:prstDash val="sysDot"/>
            <a:round/>
          </a:ln>
          <a:effectLst/>
        </p:spPr>
      </p:cxnSp>
      <p:sp>
        <p:nvSpPr>
          <p:cNvPr id="47" name="Rectangle 46">
            <a:extLst>
              <a:ext uri="{FF2B5EF4-FFF2-40B4-BE49-F238E27FC236}">
                <a16:creationId xmlns:a16="http://schemas.microsoft.com/office/drawing/2014/main" id="{FEA45457-C88A-470C-8D83-00B401C0DCE2}"/>
              </a:ext>
            </a:extLst>
          </p:cNvPr>
          <p:cNvSpPr/>
          <p:nvPr/>
        </p:nvSpPr>
        <p:spPr>
          <a:xfrm>
            <a:off x="1346865"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FEB</a:t>
            </a:r>
          </a:p>
        </p:txBody>
      </p:sp>
      <p:sp>
        <p:nvSpPr>
          <p:cNvPr id="48" name="Rectangle 47">
            <a:extLst>
              <a:ext uri="{FF2B5EF4-FFF2-40B4-BE49-F238E27FC236}">
                <a16:creationId xmlns:a16="http://schemas.microsoft.com/office/drawing/2014/main" id="{9EB364DA-A70D-43F5-B075-94A9D6B308DC}"/>
              </a:ext>
            </a:extLst>
          </p:cNvPr>
          <p:cNvSpPr/>
          <p:nvPr/>
        </p:nvSpPr>
        <p:spPr>
          <a:xfrm>
            <a:off x="2199330"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MAR</a:t>
            </a:r>
          </a:p>
        </p:txBody>
      </p:sp>
      <p:sp>
        <p:nvSpPr>
          <p:cNvPr id="49" name="Rectangle 48">
            <a:extLst>
              <a:ext uri="{FF2B5EF4-FFF2-40B4-BE49-F238E27FC236}">
                <a16:creationId xmlns:a16="http://schemas.microsoft.com/office/drawing/2014/main" id="{81F932ED-94B7-4049-B4BF-B40D72E5DE74}"/>
              </a:ext>
            </a:extLst>
          </p:cNvPr>
          <p:cNvSpPr/>
          <p:nvPr/>
        </p:nvSpPr>
        <p:spPr>
          <a:xfrm>
            <a:off x="3051857"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APR</a:t>
            </a:r>
          </a:p>
        </p:txBody>
      </p:sp>
      <p:sp>
        <p:nvSpPr>
          <p:cNvPr id="50" name="Rectangle 49">
            <a:extLst>
              <a:ext uri="{FF2B5EF4-FFF2-40B4-BE49-F238E27FC236}">
                <a16:creationId xmlns:a16="http://schemas.microsoft.com/office/drawing/2014/main" id="{D8BD736D-6D0B-4C29-BCF1-80226417D772}"/>
              </a:ext>
            </a:extLst>
          </p:cNvPr>
          <p:cNvSpPr/>
          <p:nvPr/>
        </p:nvSpPr>
        <p:spPr>
          <a:xfrm>
            <a:off x="4750854"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JUN</a:t>
            </a:r>
          </a:p>
        </p:txBody>
      </p:sp>
      <p:sp>
        <p:nvSpPr>
          <p:cNvPr id="53" name="Rectangle 52">
            <a:extLst>
              <a:ext uri="{FF2B5EF4-FFF2-40B4-BE49-F238E27FC236}">
                <a16:creationId xmlns:a16="http://schemas.microsoft.com/office/drawing/2014/main" id="{AC84C8E8-BEA1-4466-BF14-1DD3D0FECBD8}"/>
              </a:ext>
            </a:extLst>
          </p:cNvPr>
          <p:cNvSpPr/>
          <p:nvPr/>
        </p:nvSpPr>
        <p:spPr>
          <a:xfrm>
            <a:off x="5596969"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JUL</a:t>
            </a:r>
          </a:p>
        </p:txBody>
      </p:sp>
      <p:sp>
        <p:nvSpPr>
          <p:cNvPr id="62" name="Rectangle 61">
            <a:extLst>
              <a:ext uri="{FF2B5EF4-FFF2-40B4-BE49-F238E27FC236}">
                <a16:creationId xmlns:a16="http://schemas.microsoft.com/office/drawing/2014/main" id="{ED2D2DC5-AC2C-42A4-A060-94E935992A55}"/>
              </a:ext>
            </a:extLst>
          </p:cNvPr>
          <p:cNvSpPr/>
          <p:nvPr/>
        </p:nvSpPr>
        <p:spPr>
          <a:xfrm>
            <a:off x="6455846"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AUG</a:t>
            </a:r>
          </a:p>
        </p:txBody>
      </p:sp>
      <p:sp>
        <p:nvSpPr>
          <p:cNvPr id="63" name="Rectangle 62">
            <a:extLst>
              <a:ext uri="{FF2B5EF4-FFF2-40B4-BE49-F238E27FC236}">
                <a16:creationId xmlns:a16="http://schemas.microsoft.com/office/drawing/2014/main" id="{78BC7332-D55F-45FF-BF01-459EC49CB61B}"/>
              </a:ext>
            </a:extLst>
          </p:cNvPr>
          <p:cNvSpPr/>
          <p:nvPr/>
        </p:nvSpPr>
        <p:spPr>
          <a:xfrm>
            <a:off x="7307100"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SEP</a:t>
            </a:r>
          </a:p>
        </p:txBody>
      </p:sp>
      <p:sp>
        <p:nvSpPr>
          <p:cNvPr id="64" name="Rectangle 63">
            <a:extLst>
              <a:ext uri="{FF2B5EF4-FFF2-40B4-BE49-F238E27FC236}">
                <a16:creationId xmlns:a16="http://schemas.microsoft.com/office/drawing/2014/main" id="{88F8957F-5F64-472D-910D-3901DB37F0AB}"/>
              </a:ext>
            </a:extLst>
          </p:cNvPr>
          <p:cNvSpPr/>
          <p:nvPr/>
        </p:nvSpPr>
        <p:spPr>
          <a:xfrm>
            <a:off x="8157087"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OCT</a:t>
            </a:r>
          </a:p>
        </p:txBody>
      </p:sp>
      <p:sp>
        <p:nvSpPr>
          <p:cNvPr id="65" name="Rectangle 64">
            <a:extLst>
              <a:ext uri="{FF2B5EF4-FFF2-40B4-BE49-F238E27FC236}">
                <a16:creationId xmlns:a16="http://schemas.microsoft.com/office/drawing/2014/main" id="{38FC54B6-A21C-4A70-A052-380D4AE13AEE}"/>
              </a:ext>
            </a:extLst>
          </p:cNvPr>
          <p:cNvSpPr/>
          <p:nvPr/>
        </p:nvSpPr>
        <p:spPr>
          <a:xfrm>
            <a:off x="9003598"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NOV</a:t>
            </a:r>
          </a:p>
        </p:txBody>
      </p:sp>
      <p:sp>
        <p:nvSpPr>
          <p:cNvPr id="66" name="Rectangle 65">
            <a:extLst>
              <a:ext uri="{FF2B5EF4-FFF2-40B4-BE49-F238E27FC236}">
                <a16:creationId xmlns:a16="http://schemas.microsoft.com/office/drawing/2014/main" id="{D804439F-84D2-4B84-867A-3B2CE6ACF2C8}"/>
              </a:ext>
            </a:extLst>
          </p:cNvPr>
          <p:cNvSpPr/>
          <p:nvPr/>
        </p:nvSpPr>
        <p:spPr>
          <a:xfrm>
            <a:off x="9853585"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DEC</a:t>
            </a:r>
          </a:p>
        </p:txBody>
      </p:sp>
      <p:sp>
        <p:nvSpPr>
          <p:cNvPr id="67" name="Rectangle 66">
            <a:extLst>
              <a:ext uri="{FF2B5EF4-FFF2-40B4-BE49-F238E27FC236}">
                <a16:creationId xmlns:a16="http://schemas.microsoft.com/office/drawing/2014/main" id="{A73C3332-607B-482A-AC3D-BED2FFDAD5B7}"/>
              </a:ext>
            </a:extLst>
          </p:cNvPr>
          <p:cNvSpPr/>
          <p:nvPr/>
        </p:nvSpPr>
        <p:spPr>
          <a:xfrm>
            <a:off x="3892717"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MAY</a:t>
            </a:r>
          </a:p>
        </p:txBody>
      </p:sp>
      <p:sp>
        <p:nvSpPr>
          <p:cNvPr id="69" name="Rectangle 68">
            <a:extLst>
              <a:ext uri="{FF2B5EF4-FFF2-40B4-BE49-F238E27FC236}">
                <a16:creationId xmlns:a16="http://schemas.microsoft.com/office/drawing/2014/main" id="{4ED29DFF-C7DB-4418-A39F-20A1413526FA}"/>
              </a:ext>
            </a:extLst>
          </p:cNvPr>
          <p:cNvSpPr/>
          <p:nvPr/>
        </p:nvSpPr>
        <p:spPr>
          <a:xfrm>
            <a:off x="1617445" y="6235883"/>
            <a:ext cx="181763" cy="175205"/>
          </a:xfrm>
          <a:prstGeom prst="rect">
            <a:avLst/>
          </a:prstGeom>
          <a:pattFill prst="wdUpDiag">
            <a:fgClr>
              <a:schemeClr val="accent2">
                <a:lumMod val="50000"/>
              </a:schemeClr>
            </a:fgClr>
            <a:bgClr>
              <a:schemeClr val="accent2"/>
            </a:bgClr>
          </a:patt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70" name="Rectangle 69">
            <a:extLst>
              <a:ext uri="{FF2B5EF4-FFF2-40B4-BE49-F238E27FC236}">
                <a16:creationId xmlns:a16="http://schemas.microsoft.com/office/drawing/2014/main" id="{9E9E72C7-E85F-4336-AF64-78EF1567F8D9}"/>
              </a:ext>
            </a:extLst>
          </p:cNvPr>
          <p:cNvSpPr/>
          <p:nvPr/>
        </p:nvSpPr>
        <p:spPr>
          <a:xfrm>
            <a:off x="1791823" y="6189345"/>
            <a:ext cx="1519085" cy="276999"/>
          </a:xfrm>
          <a:prstGeom prst="rect">
            <a:avLst/>
          </a:prstGeom>
        </p:spPr>
        <p:txBody>
          <a:bodyPr wrap="none">
            <a:spAutoFit/>
          </a:bodyPr>
          <a:lstStyle/>
          <a:p>
            <a:pPr>
              <a:spcBef>
                <a:spcPts val="600"/>
              </a:spcBef>
            </a:pPr>
            <a:r>
              <a:rPr lang="en-US" sz="1200" kern="100" dirty="0">
                <a:solidFill>
                  <a:schemeClr val="accent2">
                    <a:lumMod val="50000"/>
                  </a:schemeClr>
                </a:solidFill>
                <a:latin typeface="Fidelity Sans" panose="020B0503030202020204" pitchFamily="34" charset="0"/>
              </a:rPr>
              <a:t>Monthly payments</a:t>
            </a:r>
          </a:p>
        </p:txBody>
      </p:sp>
      <p:sp>
        <p:nvSpPr>
          <p:cNvPr id="45" name="Rectangle 44">
            <a:extLst>
              <a:ext uri="{FF2B5EF4-FFF2-40B4-BE49-F238E27FC236}">
                <a16:creationId xmlns:a16="http://schemas.microsoft.com/office/drawing/2014/main" id="{25EE2EF2-B74C-428E-88A2-7E2DF2B32028}"/>
              </a:ext>
            </a:extLst>
          </p:cNvPr>
          <p:cNvSpPr/>
          <p:nvPr/>
        </p:nvSpPr>
        <p:spPr>
          <a:xfrm>
            <a:off x="1" y="0"/>
            <a:ext cx="582318" cy="6857999"/>
          </a:xfrm>
          <a:prstGeom prst="rect">
            <a:avLst/>
          </a:prstGeom>
          <a:solidFill>
            <a:schemeClr val="bg1"/>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16" name="Rectangle 15">
            <a:extLst>
              <a:ext uri="{FF2B5EF4-FFF2-40B4-BE49-F238E27FC236}">
                <a16:creationId xmlns:a16="http://schemas.microsoft.com/office/drawing/2014/main" id="{9416419F-2363-46A8-850C-F54CE4ADB5F2}"/>
              </a:ext>
            </a:extLst>
          </p:cNvPr>
          <p:cNvSpPr/>
          <p:nvPr/>
        </p:nvSpPr>
        <p:spPr>
          <a:xfrm>
            <a:off x="384118" y="2712584"/>
            <a:ext cx="1305102" cy="584775"/>
          </a:xfrm>
          <a:prstGeom prst="rect">
            <a:avLst/>
          </a:prstGeom>
        </p:spPr>
        <p:txBody>
          <a:bodyPr wrap="square">
            <a:spAutoFit/>
          </a:bodyPr>
          <a:lstStyle/>
          <a:p>
            <a:pPr>
              <a:spcBef>
                <a:spcPts val="600"/>
              </a:spcBef>
            </a:pPr>
            <a:r>
              <a:rPr lang="en-US" sz="3200" kern="100" dirty="0">
                <a:solidFill>
                  <a:schemeClr val="accent2"/>
                </a:solidFill>
                <a:latin typeface="Fidelity Sans" panose="020B0503030202020204" pitchFamily="34" charset="0"/>
              </a:rPr>
              <a:t>$650</a:t>
            </a:r>
          </a:p>
        </p:txBody>
      </p:sp>
      <p:sp>
        <p:nvSpPr>
          <p:cNvPr id="26" name="Rectangle 25">
            <a:extLst>
              <a:ext uri="{FF2B5EF4-FFF2-40B4-BE49-F238E27FC236}">
                <a16:creationId xmlns:a16="http://schemas.microsoft.com/office/drawing/2014/main" id="{18072AA1-DEBC-4D24-9D2F-E283C9FB2D39}"/>
              </a:ext>
            </a:extLst>
          </p:cNvPr>
          <p:cNvSpPr/>
          <p:nvPr/>
        </p:nvSpPr>
        <p:spPr>
          <a:xfrm>
            <a:off x="501222" y="3888349"/>
            <a:ext cx="689316" cy="1659965"/>
          </a:xfrm>
          <a:prstGeom prst="rect">
            <a:avLst/>
          </a:prstGeom>
          <a:noFill/>
          <a:ln w="38100">
            <a:solidFill>
              <a:schemeClr val="accent2"/>
            </a:solidFill>
            <a:prstDash val="solid"/>
          </a:ln>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27" name="Isosceles Triangle 26">
            <a:extLst>
              <a:ext uri="{FF2B5EF4-FFF2-40B4-BE49-F238E27FC236}">
                <a16:creationId xmlns:a16="http://schemas.microsoft.com/office/drawing/2014/main" id="{589460C2-823F-4504-A1A4-B0E769B7CBBC}"/>
              </a:ext>
            </a:extLst>
          </p:cNvPr>
          <p:cNvSpPr/>
          <p:nvPr/>
        </p:nvSpPr>
        <p:spPr>
          <a:xfrm>
            <a:off x="767542" y="3790968"/>
            <a:ext cx="147151" cy="86331"/>
          </a:xfrm>
          <a:prstGeom prst="triangle">
            <a:avLst/>
          </a:prstGeom>
          <a:solidFill>
            <a:schemeClr val="accent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68" name="Rectangle 67">
            <a:extLst>
              <a:ext uri="{FF2B5EF4-FFF2-40B4-BE49-F238E27FC236}">
                <a16:creationId xmlns:a16="http://schemas.microsoft.com/office/drawing/2014/main" id="{02B53C55-DD9D-4E30-8686-195E3F968CC5}"/>
              </a:ext>
            </a:extLst>
          </p:cNvPr>
          <p:cNvSpPr/>
          <p:nvPr/>
        </p:nvSpPr>
        <p:spPr>
          <a:xfrm>
            <a:off x="494338"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JAN</a:t>
            </a:r>
          </a:p>
        </p:txBody>
      </p:sp>
      <p:sp>
        <p:nvSpPr>
          <p:cNvPr id="18" name="Rectangle 17">
            <a:extLst>
              <a:ext uri="{FF2B5EF4-FFF2-40B4-BE49-F238E27FC236}">
                <a16:creationId xmlns:a16="http://schemas.microsoft.com/office/drawing/2014/main" id="{29F37640-5597-4185-AA94-8317391B094F}"/>
              </a:ext>
            </a:extLst>
          </p:cNvPr>
          <p:cNvSpPr/>
          <p:nvPr/>
        </p:nvSpPr>
        <p:spPr>
          <a:xfrm>
            <a:off x="384118" y="3207396"/>
            <a:ext cx="1663132" cy="523220"/>
          </a:xfrm>
          <a:prstGeom prst="rect">
            <a:avLst/>
          </a:prstGeom>
        </p:spPr>
        <p:txBody>
          <a:bodyPr wrap="square">
            <a:spAutoFit/>
          </a:bodyPr>
          <a:lstStyle/>
          <a:p>
            <a:pPr>
              <a:spcBef>
                <a:spcPts val="600"/>
              </a:spcBef>
            </a:pPr>
            <a:r>
              <a:rPr lang="en-US" sz="1400" b="1" kern="100" dirty="0">
                <a:solidFill>
                  <a:schemeClr val="accent2"/>
                </a:solidFill>
                <a:latin typeface="Fidelity Sans" panose="020B0503030202020204" pitchFamily="34" charset="0"/>
              </a:rPr>
              <a:t>Initial </a:t>
            </a:r>
            <a:br>
              <a:rPr lang="en-US" sz="1400" b="1" kern="100" dirty="0">
                <a:solidFill>
                  <a:schemeClr val="accent2"/>
                </a:solidFill>
                <a:latin typeface="Fidelity Sans" panose="020B0503030202020204" pitchFamily="34" charset="0"/>
              </a:rPr>
            </a:br>
            <a:r>
              <a:rPr lang="en-US" sz="1400" b="1" kern="100" dirty="0">
                <a:solidFill>
                  <a:schemeClr val="accent2"/>
                </a:solidFill>
                <a:latin typeface="Fidelity Sans" panose="020B0503030202020204" pitchFamily="34" charset="0"/>
              </a:rPr>
              <a:t>balance</a:t>
            </a:r>
          </a:p>
        </p:txBody>
      </p:sp>
      <p:sp>
        <p:nvSpPr>
          <p:cNvPr id="71" name="Rectangle 70">
            <a:extLst>
              <a:ext uri="{FF2B5EF4-FFF2-40B4-BE49-F238E27FC236}">
                <a16:creationId xmlns:a16="http://schemas.microsoft.com/office/drawing/2014/main" id="{F200168D-0C6C-4ECD-AC33-E73D3D54E003}"/>
              </a:ext>
            </a:extLst>
          </p:cNvPr>
          <p:cNvSpPr/>
          <p:nvPr/>
        </p:nvSpPr>
        <p:spPr>
          <a:xfrm>
            <a:off x="12174631" y="0"/>
            <a:ext cx="4057890" cy="6857999"/>
          </a:xfrm>
          <a:prstGeom prst="rect">
            <a:avLst/>
          </a:prstGeom>
          <a:solidFill>
            <a:schemeClr val="bg1">
              <a:lumMod val="95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72" name="Rectangle 71">
            <a:extLst>
              <a:ext uri="{FF2B5EF4-FFF2-40B4-BE49-F238E27FC236}">
                <a16:creationId xmlns:a16="http://schemas.microsoft.com/office/drawing/2014/main" id="{514C8EBF-144D-46B5-A2DD-6EC73A2A0DFD}"/>
              </a:ext>
            </a:extLst>
          </p:cNvPr>
          <p:cNvSpPr/>
          <p:nvPr/>
        </p:nvSpPr>
        <p:spPr>
          <a:xfrm>
            <a:off x="15566562" y="4075458"/>
            <a:ext cx="1375238" cy="48419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ctr">
              <a:lnSpc>
                <a:spcPct val="120000"/>
              </a:lnSpc>
              <a:spcAft>
                <a:spcPts val="1200"/>
              </a:spcAft>
            </a:pPr>
            <a:endParaRPr lang="en-US" sz="1400" kern="100" err="1"/>
          </a:p>
        </p:txBody>
      </p:sp>
      <p:sp>
        <p:nvSpPr>
          <p:cNvPr id="73" name="TextBox 72">
            <a:extLst>
              <a:ext uri="{FF2B5EF4-FFF2-40B4-BE49-F238E27FC236}">
                <a16:creationId xmlns:a16="http://schemas.microsoft.com/office/drawing/2014/main" id="{3CFFC737-B193-4C46-A101-8B5B3593EC1A}"/>
              </a:ext>
            </a:extLst>
          </p:cNvPr>
          <p:cNvSpPr txBox="1"/>
          <p:nvPr/>
        </p:nvSpPr>
        <p:spPr>
          <a:xfrm>
            <a:off x="15709241" y="4029964"/>
            <a:ext cx="1204177" cy="584775"/>
          </a:xfrm>
          <a:prstGeom prst="rect">
            <a:avLst/>
          </a:prstGeom>
          <a:noFill/>
        </p:spPr>
        <p:txBody>
          <a:bodyPr wrap="none">
            <a:spAutoFit/>
          </a:bodyPr>
          <a:lstStyle/>
          <a:p>
            <a:pPr algn="ctr"/>
            <a:r>
              <a:rPr lang="en-US" sz="3200" b="1" kern="100" dirty="0">
                <a:solidFill>
                  <a:schemeClr val="bg1"/>
                </a:solidFill>
                <a:latin typeface="Fidelity Sans" panose="020B0503030202020204" pitchFamily="34" charset="0"/>
              </a:rPr>
              <a:t>$154 </a:t>
            </a:r>
          </a:p>
        </p:txBody>
      </p:sp>
      <p:sp>
        <p:nvSpPr>
          <p:cNvPr id="74" name="TextBox 73">
            <a:extLst>
              <a:ext uri="{FF2B5EF4-FFF2-40B4-BE49-F238E27FC236}">
                <a16:creationId xmlns:a16="http://schemas.microsoft.com/office/drawing/2014/main" id="{858EA8DC-B79A-4FC3-A88F-7B34463DAF82}"/>
              </a:ext>
            </a:extLst>
          </p:cNvPr>
          <p:cNvSpPr txBox="1"/>
          <p:nvPr/>
        </p:nvSpPr>
        <p:spPr>
          <a:xfrm>
            <a:off x="15470099" y="4588168"/>
            <a:ext cx="1587215" cy="307777"/>
          </a:xfrm>
          <a:prstGeom prst="rect">
            <a:avLst/>
          </a:prstGeom>
          <a:noFill/>
        </p:spPr>
        <p:txBody>
          <a:bodyPr wrap="square">
            <a:spAutoFit/>
          </a:bodyPr>
          <a:lstStyle/>
          <a:p>
            <a:pPr algn="ctr">
              <a:spcBef>
                <a:spcPts val="600"/>
              </a:spcBef>
            </a:pPr>
            <a:r>
              <a:rPr lang="en-US" sz="1400" b="1" kern="100" dirty="0">
                <a:solidFill>
                  <a:schemeClr val="accent3"/>
                </a:solidFill>
                <a:latin typeface="Fidelity Sans" panose="020B0503030202020204" pitchFamily="34" charset="0"/>
              </a:rPr>
              <a:t>Total interest</a:t>
            </a:r>
          </a:p>
        </p:txBody>
      </p:sp>
      <p:sp>
        <p:nvSpPr>
          <p:cNvPr id="75" name="Rectangle 74">
            <a:extLst>
              <a:ext uri="{FF2B5EF4-FFF2-40B4-BE49-F238E27FC236}">
                <a16:creationId xmlns:a16="http://schemas.microsoft.com/office/drawing/2014/main" id="{8B5FE264-D5B5-4E31-A7BA-F882BBA77EBA}"/>
              </a:ext>
            </a:extLst>
          </p:cNvPr>
          <p:cNvSpPr/>
          <p:nvPr/>
        </p:nvSpPr>
        <p:spPr>
          <a:xfrm>
            <a:off x="13636436" y="5653038"/>
            <a:ext cx="2314160" cy="430887"/>
          </a:xfrm>
          <a:prstGeom prst="rect">
            <a:avLst/>
          </a:prstGeom>
        </p:spPr>
        <p:txBody>
          <a:bodyPr wrap="none">
            <a:spAutoFit/>
          </a:bodyPr>
          <a:lstStyle/>
          <a:p>
            <a:pPr algn="ctr">
              <a:spcBef>
                <a:spcPts val="600"/>
              </a:spcBef>
            </a:pPr>
            <a:r>
              <a:rPr lang="en-US" sz="2200" kern="100" dirty="0">
                <a:latin typeface="Fidelity Sans" panose="020B0503030202020204" pitchFamily="34" charset="0"/>
              </a:rPr>
              <a:t>After 12 months</a:t>
            </a:r>
          </a:p>
        </p:txBody>
      </p:sp>
      <p:sp>
        <p:nvSpPr>
          <p:cNvPr id="76" name="Rectangle 75">
            <a:extLst>
              <a:ext uri="{FF2B5EF4-FFF2-40B4-BE49-F238E27FC236}">
                <a16:creationId xmlns:a16="http://schemas.microsoft.com/office/drawing/2014/main" id="{8A4DFC50-B33D-4070-8CC7-C120ACF5293E}"/>
              </a:ext>
            </a:extLst>
          </p:cNvPr>
          <p:cNvSpPr/>
          <p:nvPr/>
        </p:nvSpPr>
        <p:spPr>
          <a:xfrm>
            <a:off x="16139943" y="4983479"/>
            <a:ext cx="272636" cy="470609"/>
          </a:xfrm>
          <a:prstGeom prst="rect">
            <a:avLst/>
          </a:prstGeom>
          <a:solidFill>
            <a:schemeClr val="accent3"/>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77" name="Rectangle 76">
            <a:extLst>
              <a:ext uri="{FF2B5EF4-FFF2-40B4-BE49-F238E27FC236}">
                <a16:creationId xmlns:a16="http://schemas.microsoft.com/office/drawing/2014/main" id="{EFE7EEAA-8F97-4EF3-B3EF-968BF1EB82DB}"/>
              </a:ext>
            </a:extLst>
          </p:cNvPr>
          <p:cNvSpPr/>
          <p:nvPr/>
        </p:nvSpPr>
        <p:spPr>
          <a:xfrm>
            <a:off x="14238098" y="1695758"/>
            <a:ext cx="272635" cy="3758330"/>
          </a:xfrm>
          <a:prstGeom prst="rect">
            <a:avLst/>
          </a:prstGeom>
          <a:solidFill>
            <a:schemeClr val="accent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78" name="Rectangle 77">
            <a:extLst>
              <a:ext uri="{FF2B5EF4-FFF2-40B4-BE49-F238E27FC236}">
                <a16:creationId xmlns:a16="http://schemas.microsoft.com/office/drawing/2014/main" id="{3745718A-70D6-4B01-A4B3-FF69C83D1C34}"/>
              </a:ext>
            </a:extLst>
          </p:cNvPr>
          <p:cNvSpPr/>
          <p:nvPr/>
        </p:nvSpPr>
        <p:spPr>
          <a:xfrm>
            <a:off x="13174453" y="4082581"/>
            <a:ext cx="272634" cy="1371507"/>
          </a:xfrm>
          <a:prstGeom prst="rect">
            <a:avLst/>
          </a:prstGeom>
          <a:solidFill>
            <a:schemeClr val="accent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79" name="TextBox 78">
            <a:extLst>
              <a:ext uri="{FF2B5EF4-FFF2-40B4-BE49-F238E27FC236}">
                <a16:creationId xmlns:a16="http://schemas.microsoft.com/office/drawing/2014/main" id="{62D91A21-1509-4BB7-A3DA-8B5DDB350A42}"/>
              </a:ext>
            </a:extLst>
          </p:cNvPr>
          <p:cNvSpPr txBox="1"/>
          <p:nvPr/>
        </p:nvSpPr>
        <p:spPr>
          <a:xfrm>
            <a:off x="12757084" y="3032899"/>
            <a:ext cx="1101585" cy="584775"/>
          </a:xfrm>
          <a:prstGeom prst="rect">
            <a:avLst/>
          </a:prstGeom>
          <a:noFill/>
        </p:spPr>
        <p:txBody>
          <a:bodyPr wrap="none">
            <a:spAutoFit/>
          </a:bodyPr>
          <a:lstStyle/>
          <a:p>
            <a:pPr algn="ctr"/>
            <a:r>
              <a:rPr lang="en-US" sz="3200" kern="100" dirty="0">
                <a:solidFill>
                  <a:schemeClr val="accent2"/>
                </a:solidFill>
                <a:latin typeface="Fidelity Sans" panose="020B0503030202020204" pitchFamily="34" charset="0"/>
              </a:rPr>
              <a:t>$650</a:t>
            </a:r>
          </a:p>
        </p:txBody>
      </p:sp>
      <p:sp>
        <p:nvSpPr>
          <p:cNvPr id="80" name="TextBox 79">
            <a:extLst>
              <a:ext uri="{FF2B5EF4-FFF2-40B4-BE49-F238E27FC236}">
                <a16:creationId xmlns:a16="http://schemas.microsoft.com/office/drawing/2014/main" id="{30DA5644-C99C-404A-B80D-7470E874E6BA}"/>
              </a:ext>
            </a:extLst>
          </p:cNvPr>
          <p:cNvSpPr txBox="1"/>
          <p:nvPr/>
        </p:nvSpPr>
        <p:spPr>
          <a:xfrm>
            <a:off x="12768319" y="3506744"/>
            <a:ext cx="1079116" cy="523220"/>
          </a:xfrm>
          <a:prstGeom prst="rect">
            <a:avLst/>
          </a:prstGeom>
          <a:noFill/>
        </p:spPr>
        <p:txBody>
          <a:bodyPr wrap="square">
            <a:spAutoFit/>
          </a:bodyPr>
          <a:lstStyle/>
          <a:p>
            <a:pPr algn="ctr">
              <a:spcBef>
                <a:spcPts val="600"/>
              </a:spcBef>
            </a:pPr>
            <a:r>
              <a:rPr lang="en-US" sz="1400" b="1" kern="100" dirty="0">
                <a:solidFill>
                  <a:schemeClr val="accent2"/>
                </a:solidFill>
                <a:latin typeface="Fidelity Sans" panose="020B0503030202020204" pitchFamily="34" charset="0"/>
              </a:rPr>
              <a:t>One-time purchase</a:t>
            </a:r>
          </a:p>
        </p:txBody>
      </p:sp>
      <p:sp>
        <p:nvSpPr>
          <p:cNvPr id="81" name="TextBox 80">
            <a:extLst>
              <a:ext uri="{FF2B5EF4-FFF2-40B4-BE49-F238E27FC236}">
                <a16:creationId xmlns:a16="http://schemas.microsoft.com/office/drawing/2014/main" id="{2942686E-E8AB-455C-A341-C2202561BCFA}"/>
              </a:ext>
            </a:extLst>
          </p:cNvPr>
          <p:cNvSpPr txBox="1"/>
          <p:nvPr/>
        </p:nvSpPr>
        <p:spPr>
          <a:xfrm>
            <a:off x="13626778" y="630408"/>
            <a:ext cx="1446230" cy="584775"/>
          </a:xfrm>
          <a:prstGeom prst="rect">
            <a:avLst/>
          </a:prstGeom>
          <a:noFill/>
        </p:spPr>
        <p:txBody>
          <a:bodyPr wrap="none">
            <a:spAutoFit/>
          </a:bodyPr>
          <a:lstStyle/>
          <a:p>
            <a:pPr algn="ctr"/>
            <a:r>
              <a:rPr lang="en-US" sz="3200" kern="100" dirty="0">
                <a:solidFill>
                  <a:schemeClr val="accent2"/>
                </a:solidFill>
                <a:latin typeface="Fidelity Sans" panose="020B0503030202020204" pitchFamily="34" charset="0"/>
              </a:rPr>
              <a:t>$1,100</a:t>
            </a:r>
          </a:p>
        </p:txBody>
      </p:sp>
      <p:sp>
        <p:nvSpPr>
          <p:cNvPr id="82" name="TextBox 81">
            <a:extLst>
              <a:ext uri="{FF2B5EF4-FFF2-40B4-BE49-F238E27FC236}">
                <a16:creationId xmlns:a16="http://schemas.microsoft.com/office/drawing/2014/main" id="{25F228B9-B706-4488-912A-C5C21629592F}"/>
              </a:ext>
            </a:extLst>
          </p:cNvPr>
          <p:cNvSpPr txBox="1"/>
          <p:nvPr/>
        </p:nvSpPr>
        <p:spPr>
          <a:xfrm>
            <a:off x="13556285" y="1104253"/>
            <a:ext cx="1587215" cy="523220"/>
          </a:xfrm>
          <a:prstGeom prst="rect">
            <a:avLst/>
          </a:prstGeom>
          <a:noFill/>
        </p:spPr>
        <p:txBody>
          <a:bodyPr wrap="square">
            <a:spAutoFit/>
          </a:bodyPr>
          <a:lstStyle/>
          <a:p>
            <a:pPr algn="ctr">
              <a:spcBef>
                <a:spcPts val="600"/>
              </a:spcBef>
            </a:pPr>
            <a:r>
              <a:rPr lang="en-US" sz="1400" b="1" kern="100" dirty="0">
                <a:solidFill>
                  <a:schemeClr val="accent2"/>
                </a:solidFill>
                <a:latin typeface="Fidelity Sans" panose="020B0503030202020204" pitchFamily="34" charset="0"/>
              </a:rPr>
              <a:t>Additional purchases</a:t>
            </a:r>
          </a:p>
        </p:txBody>
      </p:sp>
      <p:sp>
        <p:nvSpPr>
          <p:cNvPr id="85" name="TextBox 84">
            <a:extLst>
              <a:ext uri="{FF2B5EF4-FFF2-40B4-BE49-F238E27FC236}">
                <a16:creationId xmlns:a16="http://schemas.microsoft.com/office/drawing/2014/main" id="{A13B0ED0-C93A-49CE-AD4D-388F3458F1CB}"/>
              </a:ext>
            </a:extLst>
          </p:cNvPr>
          <p:cNvSpPr txBox="1"/>
          <p:nvPr/>
        </p:nvSpPr>
        <p:spPr>
          <a:xfrm>
            <a:off x="8034429" y="6158131"/>
            <a:ext cx="4093299" cy="461665"/>
          </a:xfrm>
          <a:prstGeom prst="rect">
            <a:avLst/>
          </a:prstGeom>
          <a:noFill/>
        </p:spPr>
        <p:txBody>
          <a:bodyPr wrap="square" lIns="91440" tIns="45720" rIns="91440" bIns="45720" anchor="t">
            <a:spAutoFit/>
          </a:bodyPr>
          <a:lstStyle/>
          <a:p>
            <a:r>
              <a:rPr lang="en-US" sz="1200" i="1" dirty="0">
                <a:latin typeface="+mj-lt"/>
              </a:rPr>
              <a:t>For illustrative purposes only.</a:t>
            </a:r>
          </a:p>
          <a:p>
            <a:r>
              <a:rPr lang="en-US" sz="1200" i="1" dirty="0">
                <a:latin typeface="+mj-lt"/>
              </a:rPr>
              <a:t>Source: Financial Mentor</a:t>
            </a:r>
            <a:endParaRPr lang="en-US" sz="1200" dirty="0"/>
          </a:p>
        </p:txBody>
      </p:sp>
    </p:spTree>
    <p:extLst>
      <p:ext uri="{BB962C8B-B14F-4D97-AF65-F5344CB8AC3E}">
        <p14:creationId xmlns:p14="http://schemas.microsoft.com/office/powerpoint/2010/main" val="3627954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7" name="Chart 116">
            <a:extLst>
              <a:ext uri="{FF2B5EF4-FFF2-40B4-BE49-F238E27FC236}">
                <a16:creationId xmlns:a16="http://schemas.microsoft.com/office/drawing/2014/main" id="{83440FE1-DF56-4DE8-941A-EDADCD0F326F}"/>
              </a:ext>
            </a:extLst>
          </p:cNvPr>
          <p:cNvGraphicFramePr/>
          <p:nvPr>
            <p:extLst>
              <p:ext uri="{D42A27DB-BD31-4B8C-83A1-F6EECF244321}">
                <p14:modId xmlns:p14="http://schemas.microsoft.com/office/powerpoint/2010/main" val="3742765979"/>
              </p:ext>
            </p:extLst>
          </p:nvPr>
        </p:nvGraphicFramePr>
        <p:xfrm>
          <a:off x="293707" y="619565"/>
          <a:ext cx="6519839" cy="5190292"/>
        </p:xfrm>
        <a:graphic>
          <a:graphicData uri="http://schemas.openxmlformats.org/drawingml/2006/chart">
            <c:chart xmlns:c="http://schemas.openxmlformats.org/drawingml/2006/chart" xmlns:r="http://schemas.openxmlformats.org/officeDocument/2006/relationships" r:id="rId3"/>
          </a:graphicData>
        </a:graphic>
      </p:graphicFrame>
      <p:sp>
        <p:nvSpPr>
          <p:cNvPr id="34" name="Rectangle 33">
            <a:extLst>
              <a:ext uri="{FF2B5EF4-FFF2-40B4-BE49-F238E27FC236}">
                <a16:creationId xmlns:a16="http://schemas.microsoft.com/office/drawing/2014/main" id="{833CC138-C32C-40F2-8C68-A04885B87776}"/>
              </a:ext>
            </a:extLst>
          </p:cNvPr>
          <p:cNvSpPr/>
          <p:nvPr/>
        </p:nvSpPr>
        <p:spPr>
          <a:xfrm>
            <a:off x="607912" y="6235883"/>
            <a:ext cx="181763" cy="175205"/>
          </a:xfrm>
          <a:prstGeom prst="rect">
            <a:avLst/>
          </a:prstGeom>
          <a:solidFill>
            <a:schemeClr val="accent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35" name="Rectangle 34">
            <a:extLst>
              <a:ext uri="{FF2B5EF4-FFF2-40B4-BE49-F238E27FC236}">
                <a16:creationId xmlns:a16="http://schemas.microsoft.com/office/drawing/2014/main" id="{2FACEDC8-07F7-4A08-9CC0-98E7FA6E8AF9}"/>
              </a:ext>
            </a:extLst>
          </p:cNvPr>
          <p:cNvSpPr/>
          <p:nvPr/>
        </p:nvSpPr>
        <p:spPr>
          <a:xfrm>
            <a:off x="782290" y="6189345"/>
            <a:ext cx="740267" cy="276999"/>
          </a:xfrm>
          <a:prstGeom prst="rect">
            <a:avLst/>
          </a:prstGeom>
        </p:spPr>
        <p:txBody>
          <a:bodyPr wrap="none">
            <a:spAutoFit/>
          </a:bodyPr>
          <a:lstStyle/>
          <a:p>
            <a:pPr>
              <a:spcBef>
                <a:spcPts val="600"/>
              </a:spcBef>
            </a:pPr>
            <a:r>
              <a:rPr lang="en-US" sz="1200" kern="100" dirty="0">
                <a:solidFill>
                  <a:schemeClr val="accent2"/>
                </a:solidFill>
                <a:latin typeface="Fidelity Sans" panose="020B0503030202020204" pitchFamily="34" charset="0"/>
              </a:rPr>
              <a:t>Balance</a:t>
            </a:r>
          </a:p>
        </p:txBody>
      </p:sp>
      <p:sp>
        <p:nvSpPr>
          <p:cNvPr id="38" name="Rectangle 37">
            <a:extLst>
              <a:ext uri="{FF2B5EF4-FFF2-40B4-BE49-F238E27FC236}">
                <a16:creationId xmlns:a16="http://schemas.microsoft.com/office/drawing/2014/main" id="{3207ED99-BB0C-4116-9B84-6C27084D4C89}"/>
              </a:ext>
            </a:extLst>
          </p:cNvPr>
          <p:cNvSpPr/>
          <p:nvPr/>
        </p:nvSpPr>
        <p:spPr>
          <a:xfrm>
            <a:off x="3389289" y="6235883"/>
            <a:ext cx="181763" cy="175205"/>
          </a:xfrm>
          <a:prstGeom prst="rect">
            <a:avLst/>
          </a:prstGeom>
          <a:solidFill>
            <a:schemeClr val="accent3"/>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39" name="Rectangle 38">
            <a:extLst>
              <a:ext uri="{FF2B5EF4-FFF2-40B4-BE49-F238E27FC236}">
                <a16:creationId xmlns:a16="http://schemas.microsoft.com/office/drawing/2014/main" id="{14DFC5E6-3BC5-4ED9-B54C-90BAA3359BC9}"/>
              </a:ext>
            </a:extLst>
          </p:cNvPr>
          <p:cNvSpPr/>
          <p:nvPr/>
        </p:nvSpPr>
        <p:spPr>
          <a:xfrm>
            <a:off x="3563666" y="6189345"/>
            <a:ext cx="1319272" cy="276999"/>
          </a:xfrm>
          <a:prstGeom prst="rect">
            <a:avLst/>
          </a:prstGeom>
        </p:spPr>
        <p:txBody>
          <a:bodyPr wrap="none">
            <a:spAutoFit/>
          </a:bodyPr>
          <a:lstStyle/>
          <a:p>
            <a:pPr>
              <a:spcBef>
                <a:spcPts val="600"/>
              </a:spcBef>
            </a:pPr>
            <a:r>
              <a:rPr lang="en-US" sz="1200" kern="100" dirty="0">
                <a:solidFill>
                  <a:schemeClr val="accent3"/>
                </a:solidFill>
                <a:latin typeface="Fidelity Sans" panose="020B0503030202020204" pitchFamily="34" charset="0"/>
              </a:rPr>
              <a:t>Interest accrued</a:t>
            </a:r>
          </a:p>
        </p:txBody>
      </p:sp>
      <p:sp>
        <p:nvSpPr>
          <p:cNvPr id="89" name="Rectangle 88">
            <a:extLst>
              <a:ext uri="{FF2B5EF4-FFF2-40B4-BE49-F238E27FC236}">
                <a16:creationId xmlns:a16="http://schemas.microsoft.com/office/drawing/2014/main" id="{BD2FB95F-5B76-422C-BF91-74C2C75C8478}"/>
              </a:ext>
            </a:extLst>
          </p:cNvPr>
          <p:cNvSpPr/>
          <p:nvPr/>
        </p:nvSpPr>
        <p:spPr>
          <a:xfrm>
            <a:off x="8134110" y="0"/>
            <a:ext cx="4057890" cy="6857999"/>
          </a:xfrm>
          <a:prstGeom prst="rect">
            <a:avLst/>
          </a:prstGeom>
          <a:solidFill>
            <a:schemeClr val="bg1">
              <a:lumMod val="95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97" name="Rectangle 96">
            <a:extLst>
              <a:ext uri="{FF2B5EF4-FFF2-40B4-BE49-F238E27FC236}">
                <a16:creationId xmlns:a16="http://schemas.microsoft.com/office/drawing/2014/main" id="{2B4705BF-C194-4FD4-957E-24C435564562}"/>
              </a:ext>
            </a:extLst>
          </p:cNvPr>
          <p:cNvSpPr/>
          <p:nvPr/>
        </p:nvSpPr>
        <p:spPr>
          <a:xfrm>
            <a:off x="8976947" y="5653038"/>
            <a:ext cx="2314160" cy="430887"/>
          </a:xfrm>
          <a:prstGeom prst="rect">
            <a:avLst/>
          </a:prstGeom>
        </p:spPr>
        <p:txBody>
          <a:bodyPr wrap="none">
            <a:spAutoFit/>
          </a:bodyPr>
          <a:lstStyle/>
          <a:p>
            <a:pPr algn="ctr">
              <a:spcBef>
                <a:spcPts val="600"/>
              </a:spcBef>
            </a:pPr>
            <a:r>
              <a:rPr lang="en-US" sz="2200" kern="100" dirty="0">
                <a:latin typeface="Fidelity Sans" panose="020B0503030202020204" pitchFamily="34" charset="0"/>
              </a:rPr>
              <a:t>After 12 months</a:t>
            </a:r>
          </a:p>
        </p:txBody>
      </p:sp>
      <p:sp>
        <p:nvSpPr>
          <p:cNvPr id="92" name="Rectangle 91">
            <a:extLst>
              <a:ext uri="{FF2B5EF4-FFF2-40B4-BE49-F238E27FC236}">
                <a16:creationId xmlns:a16="http://schemas.microsoft.com/office/drawing/2014/main" id="{A5AA8516-BAA3-4455-9518-11A7C87F0A29}"/>
              </a:ext>
            </a:extLst>
          </p:cNvPr>
          <p:cNvSpPr/>
          <p:nvPr/>
        </p:nvSpPr>
        <p:spPr>
          <a:xfrm>
            <a:off x="9607637" y="1695758"/>
            <a:ext cx="272635" cy="3758330"/>
          </a:xfrm>
          <a:prstGeom prst="rect">
            <a:avLst/>
          </a:prstGeom>
          <a:solidFill>
            <a:schemeClr val="accent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100" name="Rectangle 99">
            <a:extLst>
              <a:ext uri="{FF2B5EF4-FFF2-40B4-BE49-F238E27FC236}">
                <a16:creationId xmlns:a16="http://schemas.microsoft.com/office/drawing/2014/main" id="{23DDB4B7-5A19-44C9-A88F-6702BE1BD3E6}"/>
              </a:ext>
            </a:extLst>
          </p:cNvPr>
          <p:cNvSpPr/>
          <p:nvPr/>
        </p:nvSpPr>
        <p:spPr>
          <a:xfrm>
            <a:off x="8838962" y="4082581"/>
            <a:ext cx="272634" cy="1371507"/>
          </a:xfrm>
          <a:prstGeom prst="rect">
            <a:avLst/>
          </a:prstGeom>
          <a:solidFill>
            <a:schemeClr val="accent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101" name="TextBox 100">
            <a:extLst>
              <a:ext uri="{FF2B5EF4-FFF2-40B4-BE49-F238E27FC236}">
                <a16:creationId xmlns:a16="http://schemas.microsoft.com/office/drawing/2014/main" id="{3E2A8D22-D256-4A90-8501-50B12F6B79A4}"/>
              </a:ext>
            </a:extLst>
          </p:cNvPr>
          <p:cNvSpPr txBox="1"/>
          <p:nvPr/>
        </p:nvSpPr>
        <p:spPr>
          <a:xfrm>
            <a:off x="8421593" y="3032899"/>
            <a:ext cx="1101585" cy="584775"/>
          </a:xfrm>
          <a:prstGeom prst="rect">
            <a:avLst/>
          </a:prstGeom>
          <a:noFill/>
        </p:spPr>
        <p:txBody>
          <a:bodyPr wrap="none">
            <a:spAutoFit/>
          </a:bodyPr>
          <a:lstStyle/>
          <a:p>
            <a:pPr algn="ctr"/>
            <a:r>
              <a:rPr lang="en-US" sz="3200" kern="100" dirty="0">
                <a:solidFill>
                  <a:schemeClr val="accent2"/>
                </a:solidFill>
                <a:latin typeface="Fidelity Sans" panose="020B0503030202020204" pitchFamily="34" charset="0"/>
              </a:rPr>
              <a:t>$650</a:t>
            </a:r>
          </a:p>
        </p:txBody>
      </p:sp>
      <p:sp>
        <p:nvSpPr>
          <p:cNvPr id="102" name="TextBox 101">
            <a:extLst>
              <a:ext uri="{FF2B5EF4-FFF2-40B4-BE49-F238E27FC236}">
                <a16:creationId xmlns:a16="http://schemas.microsoft.com/office/drawing/2014/main" id="{52F5FFD2-ADDC-4409-AFB8-D9AAD7AFAAAB}"/>
              </a:ext>
            </a:extLst>
          </p:cNvPr>
          <p:cNvSpPr txBox="1"/>
          <p:nvPr/>
        </p:nvSpPr>
        <p:spPr>
          <a:xfrm>
            <a:off x="8432828" y="3506744"/>
            <a:ext cx="1079116" cy="523220"/>
          </a:xfrm>
          <a:prstGeom prst="rect">
            <a:avLst/>
          </a:prstGeom>
          <a:noFill/>
        </p:spPr>
        <p:txBody>
          <a:bodyPr wrap="square">
            <a:spAutoFit/>
          </a:bodyPr>
          <a:lstStyle/>
          <a:p>
            <a:pPr algn="ctr">
              <a:spcBef>
                <a:spcPts val="600"/>
              </a:spcBef>
            </a:pPr>
            <a:r>
              <a:rPr lang="en-US" sz="1400" b="1" kern="100" dirty="0">
                <a:solidFill>
                  <a:schemeClr val="accent2"/>
                </a:solidFill>
                <a:latin typeface="Fidelity Sans" panose="020B0503030202020204" pitchFamily="34" charset="0"/>
              </a:rPr>
              <a:t>One-time purchase</a:t>
            </a:r>
          </a:p>
        </p:txBody>
      </p:sp>
      <p:sp>
        <p:nvSpPr>
          <p:cNvPr id="132" name="Rectangle 131">
            <a:extLst>
              <a:ext uri="{FF2B5EF4-FFF2-40B4-BE49-F238E27FC236}">
                <a16:creationId xmlns:a16="http://schemas.microsoft.com/office/drawing/2014/main" id="{A56CF9A6-F041-41A3-83D2-6A634836B014}"/>
              </a:ext>
            </a:extLst>
          </p:cNvPr>
          <p:cNvSpPr/>
          <p:nvPr/>
        </p:nvSpPr>
        <p:spPr>
          <a:xfrm>
            <a:off x="1617445" y="6235883"/>
            <a:ext cx="181763" cy="175205"/>
          </a:xfrm>
          <a:prstGeom prst="rect">
            <a:avLst/>
          </a:prstGeom>
          <a:pattFill prst="wdUpDiag">
            <a:fgClr>
              <a:schemeClr val="accent2">
                <a:lumMod val="50000"/>
              </a:schemeClr>
            </a:fgClr>
            <a:bgClr>
              <a:schemeClr val="accent2"/>
            </a:bgClr>
          </a:patt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133" name="Rectangle 132">
            <a:extLst>
              <a:ext uri="{FF2B5EF4-FFF2-40B4-BE49-F238E27FC236}">
                <a16:creationId xmlns:a16="http://schemas.microsoft.com/office/drawing/2014/main" id="{B71ADD83-1D1D-403D-AC51-C7EB13561C7D}"/>
              </a:ext>
            </a:extLst>
          </p:cNvPr>
          <p:cNvSpPr/>
          <p:nvPr/>
        </p:nvSpPr>
        <p:spPr>
          <a:xfrm>
            <a:off x="1791823" y="6189345"/>
            <a:ext cx="1519085" cy="276999"/>
          </a:xfrm>
          <a:prstGeom prst="rect">
            <a:avLst/>
          </a:prstGeom>
        </p:spPr>
        <p:txBody>
          <a:bodyPr wrap="none">
            <a:spAutoFit/>
          </a:bodyPr>
          <a:lstStyle/>
          <a:p>
            <a:pPr>
              <a:spcBef>
                <a:spcPts val="600"/>
              </a:spcBef>
            </a:pPr>
            <a:r>
              <a:rPr lang="en-US" sz="1200" kern="100" dirty="0">
                <a:solidFill>
                  <a:schemeClr val="accent2">
                    <a:lumMod val="50000"/>
                  </a:schemeClr>
                </a:solidFill>
                <a:latin typeface="Fidelity Sans" panose="020B0503030202020204" pitchFamily="34" charset="0"/>
              </a:rPr>
              <a:t>Monthly payments</a:t>
            </a:r>
          </a:p>
        </p:txBody>
      </p:sp>
      <p:sp>
        <p:nvSpPr>
          <p:cNvPr id="148" name="TextBox 147">
            <a:extLst>
              <a:ext uri="{FF2B5EF4-FFF2-40B4-BE49-F238E27FC236}">
                <a16:creationId xmlns:a16="http://schemas.microsoft.com/office/drawing/2014/main" id="{B9A40E56-AB8D-45EC-BE98-C5B8594F16D8}"/>
              </a:ext>
            </a:extLst>
          </p:cNvPr>
          <p:cNvSpPr txBox="1"/>
          <p:nvPr/>
        </p:nvSpPr>
        <p:spPr>
          <a:xfrm>
            <a:off x="8996317" y="630408"/>
            <a:ext cx="1446230" cy="584775"/>
          </a:xfrm>
          <a:prstGeom prst="rect">
            <a:avLst/>
          </a:prstGeom>
          <a:noFill/>
        </p:spPr>
        <p:txBody>
          <a:bodyPr wrap="none">
            <a:spAutoFit/>
          </a:bodyPr>
          <a:lstStyle/>
          <a:p>
            <a:pPr algn="ctr"/>
            <a:r>
              <a:rPr lang="en-US" sz="3200" kern="100" dirty="0">
                <a:solidFill>
                  <a:schemeClr val="accent2"/>
                </a:solidFill>
                <a:latin typeface="Fidelity Sans" panose="020B0503030202020204" pitchFamily="34" charset="0"/>
              </a:rPr>
              <a:t>$1,100</a:t>
            </a:r>
          </a:p>
        </p:txBody>
      </p:sp>
      <p:sp>
        <p:nvSpPr>
          <p:cNvPr id="149" name="TextBox 148">
            <a:extLst>
              <a:ext uri="{FF2B5EF4-FFF2-40B4-BE49-F238E27FC236}">
                <a16:creationId xmlns:a16="http://schemas.microsoft.com/office/drawing/2014/main" id="{F62E54AA-C937-4DC8-8B03-1D3927364A9B}"/>
              </a:ext>
            </a:extLst>
          </p:cNvPr>
          <p:cNvSpPr txBox="1"/>
          <p:nvPr/>
        </p:nvSpPr>
        <p:spPr>
          <a:xfrm>
            <a:off x="8925824" y="1104253"/>
            <a:ext cx="1587215" cy="523220"/>
          </a:xfrm>
          <a:prstGeom prst="rect">
            <a:avLst/>
          </a:prstGeom>
          <a:noFill/>
        </p:spPr>
        <p:txBody>
          <a:bodyPr wrap="square">
            <a:spAutoFit/>
          </a:bodyPr>
          <a:lstStyle/>
          <a:p>
            <a:pPr algn="ctr">
              <a:spcBef>
                <a:spcPts val="600"/>
              </a:spcBef>
            </a:pPr>
            <a:r>
              <a:rPr lang="en-US" sz="1400" b="1" kern="100" dirty="0">
                <a:solidFill>
                  <a:schemeClr val="accent2"/>
                </a:solidFill>
                <a:latin typeface="Fidelity Sans" panose="020B0503030202020204" pitchFamily="34" charset="0"/>
              </a:rPr>
              <a:t>Additional purchases</a:t>
            </a:r>
          </a:p>
        </p:txBody>
      </p:sp>
      <p:sp>
        <p:nvSpPr>
          <p:cNvPr id="59" name="Rectangle 58">
            <a:extLst>
              <a:ext uri="{FF2B5EF4-FFF2-40B4-BE49-F238E27FC236}">
                <a16:creationId xmlns:a16="http://schemas.microsoft.com/office/drawing/2014/main" id="{658A3D16-7F35-4CD2-8DC9-72194BE5AF4F}"/>
              </a:ext>
            </a:extLst>
          </p:cNvPr>
          <p:cNvSpPr/>
          <p:nvPr/>
        </p:nvSpPr>
        <p:spPr>
          <a:xfrm>
            <a:off x="6804139" y="5062063"/>
            <a:ext cx="1018677" cy="523220"/>
          </a:xfrm>
          <a:prstGeom prst="rect">
            <a:avLst/>
          </a:prstGeom>
        </p:spPr>
        <p:txBody>
          <a:bodyPr wrap="square">
            <a:spAutoFit/>
          </a:bodyPr>
          <a:lstStyle/>
          <a:p>
            <a:pPr algn="r">
              <a:spcBef>
                <a:spcPts val="600"/>
              </a:spcBef>
            </a:pPr>
            <a:r>
              <a:rPr lang="en-US" sz="1400" b="1" kern="100" dirty="0">
                <a:solidFill>
                  <a:schemeClr val="accent2">
                    <a:lumMod val="50000"/>
                  </a:schemeClr>
                </a:solidFill>
                <a:latin typeface="Fidelity Sans" panose="020B0503030202020204" pitchFamily="34" charset="0"/>
              </a:rPr>
              <a:t>Monthly</a:t>
            </a:r>
            <a:br>
              <a:rPr lang="en-US" sz="1400" b="1" kern="100" dirty="0">
                <a:solidFill>
                  <a:schemeClr val="accent2">
                    <a:lumMod val="50000"/>
                  </a:schemeClr>
                </a:solidFill>
                <a:latin typeface="Fidelity Sans" panose="020B0503030202020204" pitchFamily="34" charset="0"/>
              </a:rPr>
            </a:br>
            <a:r>
              <a:rPr lang="en-US" sz="1400" b="1" kern="100" dirty="0">
                <a:solidFill>
                  <a:schemeClr val="accent2">
                    <a:lumMod val="50000"/>
                  </a:schemeClr>
                </a:solidFill>
                <a:latin typeface="Fidelity Sans" panose="020B0503030202020204" pitchFamily="34" charset="0"/>
              </a:rPr>
              <a:t>payments</a:t>
            </a:r>
          </a:p>
        </p:txBody>
      </p:sp>
      <p:sp>
        <p:nvSpPr>
          <p:cNvPr id="60" name="Rectangle 59">
            <a:extLst>
              <a:ext uri="{FF2B5EF4-FFF2-40B4-BE49-F238E27FC236}">
                <a16:creationId xmlns:a16="http://schemas.microsoft.com/office/drawing/2014/main" id="{3D953947-2BA0-497D-AC38-21DC7804181D}"/>
              </a:ext>
            </a:extLst>
          </p:cNvPr>
          <p:cNvSpPr/>
          <p:nvPr/>
        </p:nvSpPr>
        <p:spPr>
          <a:xfrm>
            <a:off x="6950461" y="4540112"/>
            <a:ext cx="872355" cy="584775"/>
          </a:xfrm>
          <a:prstGeom prst="rect">
            <a:avLst/>
          </a:prstGeom>
        </p:spPr>
        <p:txBody>
          <a:bodyPr wrap="square">
            <a:spAutoFit/>
          </a:bodyPr>
          <a:lstStyle/>
          <a:p>
            <a:pPr algn="r">
              <a:spcBef>
                <a:spcPts val="600"/>
              </a:spcBef>
            </a:pPr>
            <a:r>
              <a:rPr lang="en-US" sz="3200" kern="100" dirty="0">
                <a:solidFill>
                  <a:schemeClr val="accent2">
                    <a:lumMod val="50000"/>
                  </a:schemeClr>
                </a:solidFill>
                <a:latin typeface="Fidelity Sans" panose="020B0503030202020204" pitchFamily="34" charset="0"/>
              </a:rPr>
              <a:t>$65</a:t>
            </a:r>
          </a:p>
        </p:txBody>
      </p:sp>
      <p:cxnSp>
        <p:nvCxnSpPr>
          <p:cNvPr id="63" name="Straight Connector 62">
            <a:extLst>
              <a:ext uri="{FF2B5EF4-FFF2-40B4-BE49-F238E27FC236}">
                <a16:creationId xmlns:a16="http://schemas.microsoft.com/office/drawing/2014/main" id="{AE82F8FD-7A3D-4D01-A89C-17285CD9D82F}"/>
              </a:ext>
            </a:extLst>
          </p:cNvPr>
          <p:cNvCxnSpPr>
            <a:cxnSpLocks/>
          </p:cNvCxnSpPr>
          <p:nvPr/>
        </p:nvCxnSpPr>
        <p:spPr>
          <a:xfrm>
            <a:off x="-3803015" y="5308442"/>
            <a:ext cx="10607154" cy="0"/>
          </a:xfrm>
          <a:prstGeom prst="line">
            <a:avLst/>
          </a:prstGeom>
          <a:noFill/>
          <a:ln w="22225" cap="rnd" cmpd="sng" algn="ctr">
            <a:solidFill>
              <a:schemeClr val="accent2">
                <a:lumMod val="50000"/>
              </a:schemeClr>
            </a:solidFill>
            <a:prstDash val="sysDot"/>
            <a:round/>
          </a:ln>
          <a:effectLst/>
        </p:spPr>
      </p:cxnSp>
      <p:sp>
        <p:nvSpPr>
          <p:cNvPr id="112" name="Rectangle 111">
            <a:extLst>
              <a:ext uri="{FF2B5EF4-FFF2-40B4-BE49-F238E27FC236}">
                <a16:creationId xmlns:a16="http://schemas.microsoft.com/office/drawing/2014/main" id="{30568165-A951-4E1B-ADFA-ADECFC3775BF}"/>
              </a:ext>
            </a:extLst>
          </p:cNvPr>
          <p:cNvSpPr/>
          <p:nvPr/>
        </p:nvSpPr>
        <p:spPr>
          <a:xfrm>
            <a:off x="1" y="0"/>
            <a:ext cx="582318" cy="6857999"/>
          </a:xfrm>
          <a:prstGeom prst="rect">
            <a:avLst/>
          </a:prstGeom>
          <a:solidFill>
            <a:schemeClr val="bg1"/>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115" name="Isosceles Triangle 114">
            <a:extLst>
              <a:ext uri="{FF2B5EF4-FFF2-40B4-BE49-F238E27FC236}">
                <a16:creationId xmlns:a16="http://schemas.microsoft.com/office/drawing/2014/main" id="{968B88BC-98E8-4476-AD92-8F5D6BD343C0}"/>
              </a:ext>
            </a:extLst>
          </p:cNvPr>
          <p:cNvSpPr/>
          <p:nvPr/>
        </p:nvSpPr>
        <p:spPr>
          <a:xfrm>
            <a:off x="658161" y="3783124"/>
            <a:ext cx="147151" cy="86331"/>
          </a:xfrm>
          <a:prstGeom prst="triangle">
            <a:avLst/>
          </a:prstGeom>
          <a:solidFill>
            <a:schemeClr val="accent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58" name="Rectangle 57">
            <a:extLst>
              <a:ext uri="{FF2B5EF4-FFF2-40B4-BE49-F238E27FC236}">
                <a16:creationId xmlns:a16="http://schemas.microsoft.com/office/drawing/2014/main" id="{877B3065-64F9-4C1A-A06A-6A39496AD968}"/>
              </a:ext>
            </a:extLst>
          </p:cNvPr>
          <p:cNvSpPr/>
          <p:nvPr/>
        </p:nvSpPr>
        <p:spPr>
          <a:xfrm>
            <a:off x="501222" y="3888349"/>
            <a:ext cx="456041" cy="1659965"/>
          </a:xfrm>
          <a:prstGeom prst="rect">
            <a:avLst/>
          </a:prstGeom>
          <a:noFill/>
          <a:ln w="38100">
            <a:solidFill>
              <a:schemeClr val="accent2"/>
            </a:solidFill>
            <a:prstDash val="solid"/>
          </a:ln>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76" name="Rectangle 75">
            <a:extLst>
              <a:ext uri="{FF2B5EF4-FFF2-40B4-BE49-F238E27FC236}">
                <a16:creationId xmlns:a16="http://schemas.microsoft.com/office/drawing/2014/main" id="{AA312B83-39A9-4E45-AAFA-6F707FE093CF}"/>
              </a:ext>
            </a:extLst>
          </p:cNvPr>
          <p:cNvSpPr/>
          <p:nvPr/>
        </p:nvSpPr>
        <p:spPr>
          <a:xfrm>
            <a:off x="358821"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JAN</a:t>
            </a:r>
          </a:p>
        </p:txBody>
      </p:sp>
      <p:sp>
        <p:nvSpPr>
          <p:cNvPr id="77" name="Rectangle 76">
            <a:extLst>
              <a:ext uri="{FF2B5EF4-FFF2-40B4-BE49-F238E27FC236}">
                <a16:creationId xmlns:a16="http://schemas.microsoft.com/office/drawing/2014/main" id="{4F273A84-ADF7-4FF3-B6AE-6B10B4A846CB}"/>
              </a:ext>
            </a:extLst>
          </p:cNvPr>
          <p:cNvSpPr/>
          <p:nvPr/>
        </p:nvSpPr>
        <p:spPr>
          <a:xfrm>
            <a:off x="881347"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FEB</a:t>
            </a:r>
          </a:p>
        </p:txBody>
      </p:sp>
      <p:sp>
        <p:nvSpPr>
          <p:cNvPr id="78" name="Rectangle 77">
            <a:extLst>
              <a:ext uri="{FF2B5EF4-FFF2-40B4-BE49-F238E27FC236}">
                <a16:creationId xmlns:a16="http://schemas.microsoft.com/office/drawing/2014/main" id="{547C79F3-7625-47E4-9674-0601CDA46CE3}"/>
              </a:ext>
            </a:extLst>
          </p:cNvPr>
          <p:cNvSpPr/>
          <p:nvPr/>
        </p:nvSpPr>
        <p:spPr>
          <a:xfrm>
            <a:off x="1403873"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MAR</a:t>
            </a:r>
          </a:p>
        </p:txBody>
      </p:sp>
      <p:sp>
        <p:nvSpPr>
          <p:cNvPr id="79" name="Rectangle 78">
            <a:extLst>
              <a:ext uri="{FF2B5EF4-FFF2-40B4-BE49-F238E27FC236}">
                <a16:creationId xmlns:a16="http://schemas.microsoft.com/office/drawing/2014/main" id="{BDE03877-7CE8-4882-A58C-78AD9AC6D551}"/>
              </a:ext>
            </a:extLst>
          </p:cNvPr>
          <p:cNvSpPr/>
          <p:nvPr/>
        </p:nvSpPr>
        <p:spPr>
          <a:xfrm>
            <a:off x="1926399"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APR</a:t>
            </a:r>
          </a:p>
        </p:txBody>
      </p:sp>
      <p:sp>
        <p:nvSpPr>
          <p:cNvPr id="80" name="Rectangle 79">
            <a:extLst>
              <a:ext uri="{FF2B5EF4-FFF2-40B4-BE49-F238E27FC236}">
                <a16:creationId xmlns:a16="http://schemas.microsoft.com/office/drawing/2014/main" id="{6ACC6E49-034C-4DE4-9ABC-34CE6645C372}"/>
              </a:ext>
            </a:extLst>
          </p:cNvPr>
          <p:cNvSpPr/>
          <p:nvPr/>
        </p:nvSpPr>
        <p:spPr>
          <a:xfrm>
            <a:off x="2971451"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JUN</a:t>
            </a:r>
          </a:p>
        </p:txBody>
      </p:sp>
      <p:sp>
        <p:nvSpPr>
          <p:cNvPr id="81" name="Rectangle 80">
            <a:extLst>
              <a:ext uri="{FF2B5EF4-FFF2-40B4-BE49-F238E27FC236}">
                <a16:creationId xmlns:a16="http://schemas.microsoft.com/office/drawing/2014/main" id="{8DF6ADFD-2F1F-4414-AE43-C296F9CE66E9}"/>
              </a:ext>
            </a:extLst>
          </p:cNvPr>
          <p:cNvSpPr/>
          <p:nvPr/>
        </p:nvSpPr>
        <p:spPr>
          <a:xfrm>
            <a:off x="3493977"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JUL</a:t>
            </a:r>
          </a:p>
        </p:txBody>
      </p:sp>
      <p:sp>
        <p:nvSpPr>
          <p:cNvPr id="82" name="Rectangle 81">
            <a:extLst>
              <a:ext uri="{FF2B5EF4-FFF2-40B4-BE49-F238E27FC236}">
                <a16:creationId xmlns:a16="http://schemas.microsoft.com/office/drawing/2014/main" id="{DB62E892-E2B0-44E1-BA94-AEE536423A65}"/>
              </a:ext>
            </a:extLst>
          </p:cNvPr>
          <p:cNvSpPr/>
          <p:nvPr/>
        </p:nvSpPr>
        <p:spPr>
          <a:xfrm>
            <a:off x="4016503"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AUG</a:t>
            </a:r>
          </a:p>
        </p:txBody>
      </p:sp>
      <p:sp>
        <p:nvSpPr>
          <p:cNvPr id="83" name="Rectangle 82">
            <a:extLst>
              <a:ext uri="{FF2B5EF4-FFF2-40B4-BE49-F238E27FC236}">
                <a16:creationId xmlns:a16="http://schemas.microsoft.com/office/drawing/2014/main" id="{5DF441A6-2847-49D0-B330-9AE9A970D978}"/>
              </a:ext>
            </a:extLst>
          </p:cNvPr>
          <p:cNvSpPr/>
          <p:nvPr/>
        </p:nvSpPr>
        <p:spPr>
          <a:xfrm>
            <a:off x="4539029"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SEP</a:t>
            </a:r>
          </a:p>
        </p:txBody>
      </p:sp>
      <p:sp>
        <p:nvSpPr>
          <p:cNvPr id="84" name="Rectangle 83">
            <a:extLst>
              <a:ext uri="{FF2B5EF4-FFF2-40B4-BE49-F238E27FC236}">
                <a16:creationId xmlns:a16="http://schemas.microsoft.com/office/drawing/2014/main" id="{EEEF2EE9-DBF2-4840-BDA1-4EA43961C287}"/>
              </a:ext>
            </a:extLst>
          </p:cNvPr>
          <p:cNvSpPr/>
          <p:nvPr/>
        </p:nvSpPr>
        <p:spPr>
          <a:xfrm>
            <a:off x="5061555"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OCT</a:t>
            </a:r>
          </a:p>
        </p:txBody>
      </p:sp>
      <p:sp>
        <p:nvSpPr>
          <p:cNvPr id="85" name="Rectangle 84">
            <a:extLst>
              <a:ext uri="{FF2B5EF4-FFF2-40B4-BE49-F238E27FC236}">
                <a16:creationId xmlns:a16="http://schemas.microsoft.com/office/drawing/2014/main" id="{402BC422-5B95-42F3-A210-FCCB41549855}"/>
              </a:ext>
            </a:extLst>
          </p:cNvPr>
          <p:cNvSpPr/>
          <p:nvPr/>
        </p:nvSpPr>
        <p:spPr>
          <a:xfrm>
            <a:off x="5584081"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NOV</a:t>
            </a:r>
          </a:p>
        </p:txBody>
      </p:sp>
      <p:sp>
        <p:nvSpPr>
          <p:cNvPr id="86" name="Rectangle 85">
            <a:extLst>
              <a:ext uri="{FF2B5EF4-FFF2-40B4-BE49-F238E27FC236}">
                <a16:creationId xmlns:a16="http://schemas.microsoft.com/office/drawing/2014/main" id="{A6DDC2A4-3B02-43AE-AF8B-50F1B0DD0CC6}"/>
              </a:ext>
            </a:extLst>
          </p:cNvPr>
          <p:cNvSpPr/>
          <p:nvPr/>
        </p:nvSpPr>
        <p:spPr>
          <a:xfrm>
            <a:off x="6106606"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DEC</a:t>
            </a:r>
          </a:p>
        </p:txBody>
      </p:sp>
      <p:sp>
        <p:nvSpPr>
          <p:cNvPr id="87" name="Rectangle 86">
            <a:extLst>
              <a:ext uri="{FF2B5EF4-FFF2-40B4-BE49-F238E27FC236}">
                <a16:creationId xmlns:a16="http://schemas.microsoft.com/office/drawing/2014/main" id="{D485C5CD-D3C2-48F6-8A1E-35F7F0581CDA}"/>
              </a:ext>
            </a:extLst>
          </p:cNvPr>
          <p:cNvSpPr/>
          <p:nvPr/>
        </p:nvSpPr>
        <p:spPr>
          <a:xfrm>
            <a:off x="2448925" y="5525197"/>
            <a:ext cx="707046" cy="276999"/>
          </a:xfrm>
          <a:prstGeom prst="rect">
            <a:avLst/>
          </a:prstGeom>
        </p:spPr>
        <p:txBody>
          <a:bodyPr wrap="square">
            <a:spAutoFit/>
          </a:bodyPr>
          <a:lstStyle/>
          <a:p>
            <a:pPr algn="ctr">
              <a:spcBef>
                <a:spcPts val="600"/>
              </a:spcBef>
            </a:pPr>
            <a:r>
              <a:rPr lang="en-US" sz="1200" b="1" kern="100" dirty="0">
                <a:latin typeface="Fidelity Sans" panose="020B0503030202020204" pitchFamily="34" charset="0"/>
              </a:rPr>
              <a:t>MAY</a:t>
            </a:r>
          </a:p>
        </p:txBody>
      </p:sp>
      <p:cxnSp>
        <p:nvCxnSpPr>
          <p:cNvPr id="95" name="Straight Connector 94">
            <a:extLst>
              <a:ext uri="{FF2B5EF4-FFF2-40B4-BE49-F238E27FC236}">
                <a16:creationId xmlns:a16="http://schemas.microsoft.com/office/drawing/2014/main" id="{86193231-5768-4D09-9E74-EED5A3E30092}"/>
              </a:ext>
            </a:extLst>
          </p:cNvPr>
          <p:cNvCxnSpPr/>
          <p:nvPr/>
        </p:nvCxnSpPr>
        <p:spPr>
          <a:xfrm>
            <a:off x="910407" y="3763217"/>
            <a:ext cx="612150" cy="0"/>
          </a:xfrm>
          <a:prstGeom prst="line">
            <a:avLst/>
          </a:prstGeom>
          <a:noFill/>
          <a:ln w="31750" cap="rnd" cmpd="sng" algn="ctr">
            <a:solidFill>
              <a:schemeClr val="bg1"/>
            </a:solidFill>
            <a:prstDash val="solid"/>
            <a:round/>
          </a:ln>
          <a:effectLst/>
        </p:spPr>
      </p:cxnSp>
      <p:cxnSp>
        <p:nvCxnSpPr>
          <p:cNvPr id="96" name="Straight Connector 95">
            <a:extLst>
              <a:ext uri="{FF2B5EF4-FFF2-40B4-BE49-F238E27FC236}">
                <a16:creationId xmlns:a16="http://schemas.microsoft.com/office/drawing/2014/main" id="{4FF157F7-6F6E-44DB-A147-A962B87539A8}"/>
              </a:ext>
            </a:extLst>
          </p:cNvPr>
          <p:cNvCxnSpPr/>
          <p:nvPr/>
        </p:nvCxnSpPr>
        <p:spPr>
          <a:xfrm>
            <a:off x="1383145" y="3536823"/>
            <a:ext cx="612150" cy="0"/>
          </a:xfrm>
          <a:prstGeom prst="line">
            <a:avLst/>
          </a:prstGeom>
          <a:noFill/>
          <a:ln w="31750" cap="rnd" cmpd="sng" algn="ctr">
            <a:solidFill>
              <a:schemeClr val="bg1"/>
            </a:solidFill>
            <a:prstDash val="solid"/>
            <a:round/>
          </a:ln>
          <a:effectLst/>
        </p:spPr>
      </p:cxnSp>
      <p:cxnSp>
        <p:nvCxnSpPr>
          <p:cNvPr id="98" name="Straight Connector 97">
            <a:extLst>
              <a:ext uri="{FF2B5EF4-FFF2-40B4-BE49-F238E27FC236}">
                <a16:creationId xmlns:a16="http://schemas.microsoft.com/office/drawing/2014/main" id="{FB185ABF-1D1B-430C-82BA-D4E95CD51678}"/>
              </a:ext>
            </a:extLst>
          </p:cNvPr>
          <p:cNvCxnSpPr/>
          <p:nvPr/>
        </p:nvCxnSpPr>
        <p:spPr>
          <a:xfrm>
            <a:off x="1923801" y="3298140"/>
            <a:ext cx="612150" cy="0"/>
          </a:xfrm>
          <a:prstGeom prst="line">
            <a:avLst/>
          </a:prstGeom>
          <a:noFill/>
          <a:ln w="31750" cap="rnd" cmpd="sng" algn="ctr">
            <a:solidFill>
              <a:schemeClr val="bg1"/>
            </a:solidFill>
            <a:prstDash val="solid"/>
            <a:round/>
          </a:ln>
          <a:effectLst/>
        </p:spPr>
      </p:cxnSp>
      <p:cxnSp>
        <p:nvCxnSpPr>
          <p:cNvPr id="99" name="Straight Connector 98">
            <a:extLst>
              <a:ext uri="{FF2B5EF4-FFF2-40B4-BE49-F238E27FC236}">
                <a16:creationId xmlns:a16="http://schemas.microsoft.com/office/drawing/2014/main" id="{EC126931-7BDA-43AA-B0D0-BC6EC15C7A73}"/>
              </a:ext>
            </a:extLst>
          </p:cNvPr>
          <p:cNvCxnSpPr/>
          <p:nvPr/>
        </p:nvCxnSpPr>
        <p:spPr>
          <a:xfrm>
            <a:off x="2445461" y="3079825"/>
            <a:ext cx="612150" cy="0"/>
          </a:xfrm>
          <a:prstGeom prst="line">
            <a:avLst/>
          </a:prstGeom>
          <a:noFill/>
          <a:ln w="31750" cap="rnd" cmpd="sng" algn="ctr">
            <a:solidFill>
              <a:schemeClr val="bg1"/>
            </a:solidFill>
            <a:prstDash val="solid"/>
            <a:round/>
          </a:ln>
          <a:effectLst/>
        </p:spPr>
      </p:cxnSp>
      <p:cxnSp>
        <p:nvCxnSpPr>
          <p:cNvPr id="103" name="Straight Connector 102">
            <a:extLst>
              <a:ext uri="{FF2B5EF4-FFF2-40B4-BE49-F238E27FC236}">
                <a16:creationId xmlns:a16="http://schemas.microsoft.com/office/drawing/2014/main" id="{BD501759-CC78-47C2-A239-466ABE3DBBA5}"/>
              </a:ext>
            </a:extLst>
          </p:cNvPr>
          <p:cNvCxnSpPr/>
          <p:nvPr/>
        </p:nvCxnSpPr>
        <p:spPr>
          <a:xfrm>
            <a:off x="3040157" y="2841518"/>
            <a:ext cx="612150" cy="0"/>
          </a:xfrm>
          <a:prstGeom prst="line">
            <a:avLst/>
          </a:prstGeom>
          <a:noFill/>
          <a:ln w="31750" cap="rnd" cmpd="sng" algn="ctr">
            <a:solidFill>
              <a:schemeClr val="bg1"/>
            </a:solidFill>
            <a:prstDash val="solid"/>
            <a:round/>
          </a:ln>
          <a:effectLst/>
        </p:spPr>
      </p:cxnSp>
      <p:cxnSp>
        <p:nvCxnSpPr>
          <p:cNvPr id="107" name="Straight Connector 106">
            <a:extLst>
              <a:ext uri="{FF2B5EF4-FFF2-40B4-BE49-F238E27FC236}">
                <a16:creationId xmlns:a16="http://schemas.microsoft.com/office/drawing/2014/main" id="{F4884CAD-1F8B-4F02-868A-7C1DB978744A}"/>
              </a:ext>
            </a:extLst>
          </p:cNvPr>
          <p:cNvCxnSpPr/>
          <p:nvPr/>
        </p:nvCxnSpPr>
        <p:spPr>
          <a:xfrm>
            <a:off x="3488781" y="2604732"/>
            <a:ext cx="612150" cy="0"/>
          </a:xfrm>
          <a:prstGeom prst="line">
            <a:avLst/>
          </a:prstGeom>
          <a:noFill/>
          <a:ln w="31750" cap="rnd" cmpd="sng" algn="ctr">
            <a:solidFill>
              <a:schemeClr val="bg1"/>
            </a:solidFill>
            <a:prstDash val="solid"/>
            <a:round/>
          </a:ln>
          <a:effectLst/>
        </p:spPr>
      </p:cxnSp>
      <p:cxnSp>
        <p:nvCxnSpPr>
          <p:cNvPr id="108" name="Straight Connector 107">
            <a:extLst>
              <a:ext uri="{FF2B5EF4-FFF2-40B4-BE49-F238E27FC236}">
                <a16:creationId xmlns:a16="http://schemas.microsoft.com/office/drawing/2014/main" id="{520E6559-7830-42CE-8808-372B6758882F}"/>
              </a:ext>
            </a:extLst>
          </p:cNvPr>
          <p:cNvCxnSpPr/>
          <p:nvPr/>
        </p:nvCxnSpPr>
        <p:spPr>
          <a:xfrm>
            <a:off x="4010441" y="2361025"/>
            <a:ext cx="612150" cy="0"/>
          </a:xfrm>
          <a:prstGeom prst="line">
            <a:avLst/>
          </a:prstGeom>
          <a:noFill/>
          <a:ln w="31750" cap="rnd" cmpd="sng" algn="ctr">
            <a:solidFill>
              <a:schemeClr val="bg1"/>
            </a:solidFill>
            <a:prstDash val="solid"/>
            <a:round/>
          </a:ln>
          <a:effectLst/>
        </p:spPr>
      </p:cxnSp>
      <p:cxnSp>
        <p:nvCxnSpPr>
          <p:cNvPr id="109" name="Straight Connector 108">
            <a:extLst>
              <a:ext uri="{FF2B5EF4-FFF2-40B4-BE49-F238E27FC236}">
                <a16:creationId xmlns:a16="http://schemas.microsoft.com/office/drawing/2014/main" id="{5725C2E3-988D-48CE-B6DC-ADCC924C7239}"/>
              </a:ext>
            </a:extLst>
          </p:cNvPr>
          <p:cNvCxnSpPr/>
          <p:nvPr/>
        </p:nvCxnSpPr>
        <p:spPr>
          <a:xfrm>
            <a:off x="4532101" y="2118652"/>
            <a:ext cx="612150" cy="0"/>
          </a:xfrm>
          <a:prstGeom prst="line">
            <a:avLst/>
          </a:prstGeom>
          <a:noFill/>
          <a:ln w="31750" cap="rnd" cmpd="sng" algn="ctr">
            <a:solidFill>
              <a:schemeClr val="bg1"/>
            </a:solidFill>
            <a:prstDash val="solid"/>
            <a:round/>
          </a:ln>
          <a:effectLst/>
        </p:spPr>
      </p:cxnSp>
      <p:cxnSp>
        <p:nvCxnSpPr>
          <p:cNvPr id="110" name="Straight Connector 109">
            <a:extLst>
              <a:ext uri="{FF2B5EF4-FFF2-40B4-BE49-F238E27FC236}">
                <a16:creationId xmlns:a16="http://schemas.microsoft.com/office/drawing/2014/main" id="{60100D85-9C1B-4999-8741-078FD7B2C0D5}"/>
              </a:ext>
            </a:extLst>
          </p:cNvPr>
          <p:cNvCxnSpPr/>
          <p:nvPr/>
        </p:nvCxnSpPr>
        <p:spPr>
          <a:xfrm>
            <a:off x="5053761" y="1867101"/>
            <a:ext cx="612150" cy="0"/>
          </a:xfrm>
          <a:prstGeom prst="line">
            <a:avLst/>
          </a:prstGeom>
          <a:noFill/>
          <a:ln w="31750" cap="rnd" cmpd="sng" algn="ctr">
            <a:solidFill>
              <a:schemeClr val="bg1"/>
            </a:solidFill>
            <a:prstDash val="solid"/>
            <a:round/>
          </a:ln>
          <a:effectLst/>
        </p:spPr>
      </p:cxnSp>
      <p:cxnSp>
        <p:nvCxnSpPr>
          <p:cNvPr id="114" name="Straight Connector 113">
            <a:extLst>
              <a:ext uri="{FF2B5EF4-FFF2-40B4-BE49-F238E27FC236}">
                <a16:creationId xmlns:a16="http://schemas.microsoft.com/office/drawing/2014/main" id="{2E225BAF-519E-4C1A-9330-C456151C28E0}"/>
              </a:ext>
            </a:extLst>
          </p:cNvPr>
          <p:cNvCxnSpPr/>
          <p:nvPr/>
        </p:nvCxnSpPr>
        <p:spPr>
          <a:xfrm>
            <a:off x="5579827" y="1614792"/>
            <a:ext cx="612150" cy="0"/>
          </a:xfrm>
          <a:prstGeom prst="line">
            <a:avLst/>
          </a:prstGeom>
          <a:noFill/>
          <a:ln w="31750" cap="rnd" cmpd="sng" algn="ctr">
            <a:solidFill>
              <a:schemeClr val="bg1"/>
            </a:solidFill>
            <a:prstDash val="solid"/>
            <a:round/>
          </a:ln>
          <a:effectLst/>
        </p:spPr>
      </p:cxnSp>
      <p:cxnSp>
        <p:nvCxnSpPr>
          <p:cNvPr id="116" name="Straight Connector 115">
            <a:extLst>
              <a:ext uri="{FF2B5EF4-FFF2-40B4-BE49-F238E27FC236}">
                <a16:creationId xmlns:a16="http://schemas.microsoft.com/office/drawing/2014/main" id="{F2FECABE-EE33-4EFB-B23A-3CA4B0A75F25}"/>
              </a:ext>
            </a:extLst>
          </p:cNvPr>
          <p:cNvCxnSpPr/>
          <p:nvPr/>
        </p:nvCxnSpPr>
        <p:spPr>
          <a:xfrm>
            <a:off x="6191977" y="1355806"/>
            <a:ext cx="612150" cy="0"/>
          </a:xfrm>
          <a:prstGeom prst="line">
            <a:avLst/>
          </a:prstGeom>
          <a:noFill/>
          <a:ln w="31750" cap="rnd" cmpd="sng" algn="ctr">
            <a:solidFill>
              <a:schemeClr val="bg1"/>
            </a:solidFill>
            <a:prstDash val="solid"/>
            <a:round/>
          </a:ln>
          <a:effectLst/>
        </p:spPr>
      </p:cxnSp>
      <p:sp>
        <p:nvSpPr>
          <p:cNvPr id="145" name="Rectangle 144">
            <a:extLst>
              <a:ext uri="{FF2B5EF4-FFF2-40B4-BE49-F238E27FC236}">
                <a16:creationId xmlns:a16="http://schemas.microsoft.com/office/drawing/2014/main" id="{66D695E5-525A-455A-81A4-B9EE67A3577B}"/>
              </a:ext>
            </a:extLst>
          </p:cNvPr>
          <p:cNvSpPr/>
          <p:nvPr/>
        </p:nvSpPr>
        <p:spPr>
          <a:xfrm>
            <a:off x="384118" y="2712584"/>
            <a:ext cx="1305102" cy="584775"/>
          </a:xfrm>
          <a:prstGeom prst="rect">
            <a:avLst/>
          </a:prstGeom>
        </p:spPr>
        <p:txBody>
          <a:bodyPr wrap="square">
            <a:spAutoFit/>
          </a:bodyPr>
          <a:lstStyle/>
          <a:p>
            <a:pPr>
              <a:spcBef>
                <a:spcPts val="600"/>
              </a:spcBef>
            </a:pPr>
            <a:r>
              <a:rPr lang="en-US" sz="3200" kern="100" dirty="0">
                <a:solidFill>
                  <a:schemeClr val="accent2"/>
                </a:solidFill>
                <a:latin typeface="Fidelity Sans" panose="020B0503030202020204" pitchFamily="34" charset="0"/>
              </a:rPr>
              <a:t>$650</a:t>
            </a:r>
          </a:p>
        </p:txBody>
      </p:sp>
      <p:sp>
        <p:nvSpPr>
          <p:cNvPr id="146" name="Rectangle 145">
            <a:extLst>
              <a:ext uri="{FF2B5EF4-FFF2-40B4-BE49-F238E27FC236}">
                <a16:creationId xmlns:a16="http://schemas.microsoft.com/office/drawing/2014/main" id="{B64E7D1D-69F0-4FE8-A2F9-A0CCF2DF70D1}"/>
              </a:ext>
            </a:extLst>
          </p:cNvPr>
          <p:cNvSpPr/>
          <p:nvPr/>
        </p:nvSpPr>
        <p:spPr>
          <a:xfrm>
            <a:off x="384118" y="3207396"/>
            <a:ext cx="1663132" cy="523220"/>
          </a:xfrm>
          <a:prstGeom prst="rect">
            <a:avLst/>
          </a:prstGeom>
        </p:spPr>
        <p:txBody>
          <a:bodyPr wrap="square">
            <a:spAutoFit/>
          </a:bodyPr>
          <a:lstStyle/>
          <a:p>
            <a:pPr>
              <a:spcBef>
                <a:spcPts val="600"/>
              </a:spcBef>
            </a:pPr>
            <a:r>
              <a:rPr lang="en-US" sz="1400" b="1" kern="100" dirty="0">
                <a:solidFill>
                  <a:schemeClr val="accent2"/>
                </a:solidFill>
                <a:latin typeface="Fidelity Sans" panose="020B0503030202020204" pitchFamily="34" charset="0"/>
              </a:rPr>
              <a:t>Initial </a:t>
            </a:r>
            <a:br>
              <a:rPr lang="en-US" sz="1400" b="1" kern="100" dirty="0">
                <a:solidFill>
                  <a:schemeClr val="accent2"/>
                </a:solidFill>
                <a:latin typeface="Fidelity Sans" panose="020B0503030202020204" pitchFamily="34" charset="0"/>
              </a:rPr>
            </a:br>
            <a:r>
              <a:rPr lang="en-US" sz="1400" b="1" kern="100" dirty="0">
                <a:solidFill>
                  <a:schemeClr val="accent2"/>
                </a:solidFill>
                <a:latin typeface="Fidelity Sans" panose="020B0503030202020204" pitchFamily="34" charset="0"/>
              </a:rPr>
              <a:t>balance</a:t>
            </a:r>
          </a:p>
        </p:txBody>
      </p:sp>
      <p:sp>
        <p:nvSpPr>
          <p:cNvPr id="155" name="Rectangle 154">
            <a:extLst>
              <a:ext uri="{FF2B5EF4-FFF2-40B4-BE49-F238E27FC236}">
                <a16:creationId xmlns:a16="http://schemas.microsoft.com/office/drawing/2014/main" id="{E31032FF-B61D-4B58-9922-3FF2085742B0}"/>
              </a:ext>
            </a:extLst>
          </p:cNvPr>
          <p:cNvSpPr/>
          <p:nvPr/>
        </p:nvSpPr>
        <p:spPr>
          <a:xfrm>
            <a:off x="10463884" y="4075458"/>
            <a:ext cx="1375238" cy="48419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ctr">
              <a:lnSpc>
                <a:spcPct val="120000"/>
              </a:lnSpc>
              <a:spcAft>
                <a:spcPts val="1200"/>
              </a:spcAft>
            </a:pPr>
            <a:endParaRPr lang="en-US" sz="1400" kern="100" err="1"/>
          </a:p>
        </p:txBody>
      </p:sp>
      <p:sp>
        <p:nvSpPr>
          <p:cNvPr id="156" name="TextBox 155">
            <a:extLst>
              <a:ext uri="{FF2B5EF4-FFF2-40B4-BE49-F238E27FC236}">
                <a16:creationId xmlns:a16="http://schemas.microsoft.com/office/drawing/2014/main" id="{1F123F5B-F194-4540-8BBD-3503266ED692}"/>
              </a:ext>
            </a:extLst>
          </p:cNvPr>
          <p:cNvSpPr txBox="1"/>
          <p:nvPr/>
        </p:nvSpPr>
        <p:spPr>
          <a:xfrm>
            <a:off x="10606563" y="4029964"/>
            <a:ext cx="1204177" cy="584775"/>
          </a:xfrm>
          <a:prstGeom prst="rect">
            <a:avLst/>
          </a:prstGeom>
          <a:noFill/>
        </p:spPr>
        <p:txBody>
          <a:bodyPr wrap="none">
            <a:spAutoFit/>
          </a:bodyPr>
          <a:lstStyle/>
          <a:p>
            <a:pPr algn="ctr"/>
            <a:r>
              <a:rPr lang="en-US" sz="3200" b="1" kern="100" dirty="0">
                <a:solidFill>
                  <a:schemeClr val="bg1"/>
                </a:solidFill>
                <a:latin typeface="Fidelity Sans" panose="020B0503030202020204" pitchFamily="34" charset="0"/>
              </a:rPr>
              <a:t>$154 </a:t>
            </a:r>
          </a:p>
        </p:txBody>
      </p:sp>
      <p:sp>
        <p:nvSpPr>
          <p:cNvPr id="157" name="TextBox 156">
            <a:extLst>
              <a:ext uri="{FF2B5EF4-FFF2-40B4-BE49-F238E27FC236}">
                <a16:creationId xmlns:a16="http://schemas.microsoft.com/office/drawing/2014/main" id="{E6B13249-E7E6-44CE-979E-8BA0D67FC89D}"/>
              </a:ext>
            </a:extLst>
          </p:cNvPr>
          <p:cNvSpPr txBox="1"/>
          <p:nvPr/>
        </p:nvSpPr>
        <p:spPr>
          <a:xfrm>
            <a:off x="10367421" y="4588168"/>
            <a:ext cx="1587215" cy="307777"/>
          </a:xfrm>
          <a:prstGeom prst="rect">
            <a:avLst/>
          </a:prstGeom>
          <a:noFill/>
        </p:spPr>
        <p:txBody>
          <a:bodyPr wrap="square">
            <a:spAutoFit/>
          </a:bodyPr>
          <a:lstStyle/>
          <a:p>
            <a:pPr algn="ctr">
              <a:spcBef>
                <a:spcPts val="600"/>
              </a:spcBef>
            </a:pPr>
            <a:r>
              <a:rPr lang="en-US" sz="1400" b="1" kern="100" dirty="0">
                <a:solidFill>
                  <a:schemeClr val="accent3"/>
                </a:solidFill>
                <a:latin typeface="Fidelity Sans" panose="020B0503030202020204" pitchFamily="34" charset="0"/>
              </a:rPr>
              <a:t>Total interest</a:t>
            </a:r>
          </a:p>
        </p:txBody>
      </p:sp>
      <p:sp>
        <p:nvSpPr>
          <p:cNvPr id="158" name="Rectangle 157">
            <a:extLst>
              <a:ext uri="{FF2B5EF4-FFF2-40B4-BE49-F238E27FC236}">
                <a16:creationId xmlns:a16="http://schemas.microsoft.com/office/drawing/2014/main" id="{8FA35BB2-B957-4C5E-99AB-649AB6326F4C}"/>
              </a:ext>
            </a:extLst>
          </p:cNvPr>
          <p:cNvSpPr/>
          <p:nvPr/>
        </p:nvSpPr>
        <p:spPr>
          <a:xfrm>
            <a:off x="11037265" y="4983479"/>
            <a:ext cx="272636" cy="470609"/>
          </a:xfrm>
          <a:prstGeom prst="rect">
            <a:avLst/>
          </a:prstGeom>
          <a:solidFill>
            <a:schemeClr val="accent3"/>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err="1">
              <a:solidFill>
                <a:schemeClr val="bg1"/>
              </a:solidFill>
            </a:endParaRPr>
          </a:p>
        </p:txBody>
      </p:sp>
      <p:sp>
        <p:nvSpPr>
          <p:cNvPr id="54" name="TextBox 53">
            <a:extLst>
              <a:ext uri="{FF2B5EF4-FFF2-40B4-BE49-F238E27FC236}">
                <a16:creationId xmlns:a16="http://schemas.microsoft.com/office/drawing/2014/main" id="{BBE729C3-D4E1-4671-8D1B-107DCF303122}"/>
              </a:ext>
            </a:extLst>
          </p:cNvPr>
          <p:cNvSpPr txBox="1"/>
          <p:nvPr/>
        </p:nvSpPr>
        <p:spPr>
          <a:xfrm>
            <a:off x="8034429" y="6158131"/>
            <a:ext cx="4093299" cy="461665"/>
          </a:xfrm>
          <a:prstGeom prst="rect">
            <a:avLst/>
          </a:prstGeom>
          <a:noFill/>
        </p:spPr>
        <p:txBody>
          <a:bodyPr wrap="square" lIns="91440" tIns="45720" rIns="91440" bIns="45720" anchor="t">
            <a:spAutoFit/>
          </a:bodyPr>
          <a:lstStyle/>
          <a:p>
            <a:r>
              <a:rPr lang="en-US" sz="1200" i="1" dirty="0">
                <a:latin typeface="+mj-lt"/>
              </a:rPr>
              <a:t>For illustrative purposes only.</a:t>
            </a:r>
          </a:p>
          <a:p>
            <a:r>
              <a:rPr lang="en-US" sz="1200" i="1" dirty="0">
                <a:latin typeface="+mj-lt"/>
              </a:rPr>
              <a:t>Source: Financial Mentor</a:t>
            </a:r>
            <a:endParaRPr lang="en-US" sz="1200" dirty="0"/>
          </a:p>
        </p:txBody>
      </p:sp>
    </p:spTree>
    <p:extLst>
      <p:ext uri="{BB962C8B-B14F-4D97-AF65-F5344CB8AC3E}">
        <p14:creationId xmlns:p14="http://schemas.microsoft.com/office/powerpoint/2010/main" val="26399033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Shape, rectangle&#10;&#10;Description automatically generated">
            <a:extLst>
              <a:ext uri="{FF2B5EF4-FFF2-40B4-BE49-F238E27FC236}">
                <a16:creationId xmlns:a16="http://schemas.microsoft.com/office/drawing/2014/main" id="{923DF1F6-1E88-4DBD-995A-E47115084E1F}"/>
              </a:ext>
            </a:extLst>
          </p:cNvPr>
          <p:cNvPicPr>
            <a:picLocks noChangeAspect="1"/>
          </p:cNvPicPr>
          <p:nvPr/>
        </p:nvPicPr>
        <p:blipFill>
          <a:blip r:embed="rId3"/>
          <a:stretch>
            <a:fillRect/>
          </a:stretch>
        </p:blipFill>
        <p:spPr>
          <a:xfrm>
            <a:off x="0" y="589940"/>
            <a:ext cx="12192000" cy="6858000"/>
          </a:xfrm>
          <a:prstGeom prst="rect">
            <a:avLst/>
          </a:prstGeom>
        </p:spPr>
      </p:pic>
      <p:pic>
        <p:nvPicPr>
          <p:cNvPr id="21" name="Picture 20" descr="A picture containing icon&#10;&#10;Description automatically generated">
            <a:extLst>
              <a:ext uri="{FF2B5EF4-FFF2-40B4-BE49-F238E27FC236}">
                <a16:creationId xmlns:a16="http://schemas.microsoft.com/office/drawing/2014/main" id="{C216371A-DB60-4620-A475-BF339E0AFCCA}"/>
              </a:ext>
            </a:extLst>
          </p:cNvPr>
          <p:cNvPicPr>
            <a:picLocks noChangeAspect="1"/>
          </p:cNvPicPr>
          <p:nvPr/>
        </p:nvPicPr>
        <p:blipFill>
          <a:blip r:embed="rId4"/>
          <a:stretch>
            <a:fillRect/>
          </a:stretch>
        </p:blipFill>
        <p:spPr>
          <a:xfrm>
            <a:off x="0" y="589940"/>
            <a:ext cx="12192000" cy="6858000"/>
          </a:xfrm>
          <a:prstGeom prst="rect">
            <a:avLst/>
          </a:prstGeom>
        </p:spPr>
      </p:pic>
      <p:sp>
        <p:nvSpPr>
          <p:cNvPr id="27" name="Freeform 6">
            <a:extLst>
              <a:ext uri="{FF2B5EF4-FFF2-40B4-BE49-F238E27FC236}">
                <a16:creationId xmlns:a16="http://schemas.microsoft.com/office/drawing/2014/main" id="{3A30A15D-7818-41F2-8E75-CF41AEF42E15}"/>
              </a:ext>
            </a:extLst>
          </p:cNvPr>
          <p:cNvSpPr>
            <a:spLocks/>
          </p:cNvSpPr>
          <p:nvPr/>
        </p:nvSpPr>
        <p:spPr bwMode="auto">
          <a:xfrm>
            <a:off x="2155513" y="5273288"/>
            <a:ext cx="246321" cy="246848"/>
          </a:xfrm>
          <a:custGeom>
            <a:avLst/>
            <a:gdLst>
              <a:gd name="T0" fmla="*/ 123 w 196"/>
              <a:gd name="T1" fmla="*/ 98 h 194"/>
              <a:gd name="T2" fmla="*/ 189 w 196"/>
              <a:gd name="T3" fmla="*/ 32 h 194"/>
              <a:gd name="T4" fmla="*/ 189 w 196"/>
              <a:gd name="T5" fmla="*/ 7 h 194"/>
              <a:gd name="T6" fmla="*/ 164 w 196"/>
              <a:gd name="T7" fmla="*/ 7 h 194"/>
              <a:gd name="T8" fmla="*/ 98 w 196"/>
              <a:gd name="T9" fmla="*/ 73 h 194"/>
              <a:gd name="T10" fmla="*/ 32 w 196"/>
              <a:gd name="T11" fmla="*/ 7 h 194"/>
              <a:gd name="T12" fmla="*/ 7 w 196"/>
              <a:gd name="T13" fmla="*/ 7 h 194"/>
              <a:gd name="T14" fmla="*/ 7 w 196"/>
              <a:gd name="T15" fmla="*/ 32 h 194"/>
              <a:gd name="T16" fmla="*/ 73 w 196"/>
              <a:gd name="T17" fmla="*/ 98 h 194"/>
              <a:gd name="T18" fmla="*/ 7 w 196"/>
              <a:gd name="T19" fmla="*/ 164 h 194"/>
              <a:gd name="T20" fmla="*/ 7 w 196"/>
              <a:gd name="T21" fmla="*/ 189 h 194"/>
              <a:gd name="T22" fmla="*/ 19 w 196"/>
              <a:gd name="T23" fmla="*/ 194 h 194"/>
              <a:gd name="T24" fmla="*/ 32 w 196"/>
              <a:gd name="T25" fmla="*/ 189 h 194"/>
              <a:gd name="T26" fmla="*/ 98 w 196"/>
              <a:gd name="T27" fmla="*/ 123 h 194"/>
              <a:gd name="T28" fmla="*/ 164 w 196"/>
              <a:gd name="T29" fmla="*/ 189 h 194"/>
              <a:gd name="T30" fmla="*/ 176 w 196"/>
              <a:gd name="T31" fmla="*/ 194 h 194"/>
              <a:gd name="T32" fmla="*/ 189 w 196"/>
              <a:gd name="T33" fmla="*/ 189 h 194"/>
              <a:gd name="T34" fmla="*/ 189 w 196"/>
              <a:gd name="T35" fmla="*/ 164 h 194"/>
              <a:gd name="T36" fmla="*/ 123 w 196"/>
              <a:gd name="T37" fmla="*/ 9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94">
                <a:moveTo>
                  <a:pt x="123" y="98"/>
                </a:moveTo>
                <a:cubicBezTo>
                  <a:pt x="189" y="32"/>
                  <a:pt x="189" y="32"/>
                  <a:pt x="189" y="32"/>
                </a:cubicBezTo>
                <a:cubicBezTo>
                  <a:pt x="196" y="25"/>
                  <a:pt x="196" y="14"/>
                  <a:pt x="189" y="7"/>
                </a:cubicBezTo>
                <a:cubicBezTo>
                  <a:pt x="182" y="0"/>
                  <a:pt x="171" y="0"/>
                  <a:pt x="164" y="7"/>
                </a:cubicBezTo>
                <a:cubicBezTo>
                  <a:pt x="98" y="73"/>
                  <a:pt x="98" y="73"/>
                  <a:pt x="98" y="73"/>
                </a:cubicBezTo>
                <a:cubicBezTo>
                  <a:pt x="32" y="7"/>
                  <a:pt x="32" y="7"/>
                  <a:pt x="32" y="7"/>
                </a:cubicBezTo>
                <a:cubicBezTo>
                  <a:pt x="25" y="0"/>
                  <a:pt x="14" y="0"/>
                  <a:pt x="7" y="7"/>
                </a:cubicBezTo>
                <a:cubicBezTo>
                  <a:pt x="0" y="14"/>
                  <a:pt x="0" y="25"/>
                  <a:pt x="7" y="32"/>
                </a:cubicBezTo>
                <a:cubicBezTo>
                  <a:pt x="73" y="98"/>
                  <a:pt x="73" y="98"/>
                  <a:pt x="73" y="98"/>
                </a:cubicBezTo>
                <a:cubicBezTo>
                  <a:pt x="7" y="164"/>
                  <a:pt x="7" y="164"/>
                  <a:pt x="7" y="164"/>
                </a:cubicBezTo>
                <a:cubicBezTo>
                  <a:pt x="0" y="171"/>
                  <a:pt x="0" y="182"/>
                  <a:pt x="7" y="189"/>
                </a:cubicBezTo>
                <a:cubicBezTo>
                  <a:pt x="10" y="192"/>
                  <a:pt x="15" y="194"/>
                  <a:pt x="19" y="194"/>
                </a:cubicBezTo>
                <a:cubicBezTo>
                  <a:pt x="24" y="194"/>
                  <a:pt x="28" y="192"/>
                  <a:pt x="32" y="189"/>
                </a:cubicBezTo>
                <a:cubicBezTo>
                  <a:pt x="98" y="123"/>
                  <a:pt x="98" y="123"/>
                  <a:pt x="98" y="123"/>
                </a:cubicBezTo>
                <a:cubicBezTo>
                  <a:pt x="164" y="189"/>
                  <a:pt x="164" y="189"/>
                  <a:pt x="164" y="189"/>
                </a:cubicBezTo>
                <a:cubicBezTo>
                  <a:pt x="167" y="192"/>
                  <a:pt x="172" y="194"/>
                  <a:pt x="176" y="194"/>
                </a:cubicBezTo>
                <a:cubicBezTo>
                  <a:pt x="181" y="194"/>
                  <a:pt x="186" y="192"/>
                  <a:pt x="189" y="189"/>
                </a:cubicBezTo>
                <a:cubicBezTo>
                  <a:pt x="196" y="182"/>
                  <a:pt x="196" y="171"/>
                  <a:pt x="189" y="164"/>
                </a:cubicBezTo>
                <a:lnTo>
                  <a:pt x="123" y="98"/>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5">
            <a:extLst>
              <a:ext uri="{FF2B5EF4-FFF2-40B4-BE49-F238E27FC236}">
                <a16:creationId xmlns:a16="http://schemas.microsoft.com/office/drawing/2014/main" id="{BB6C4190-24AA-43E4-A5DB-5A1432811D17}"/>
              </a:ext>
            </a:extLst>
          </p:cNvPr>
          <p:cNvSpPr>
            <a:spLocks/>
          </p:cNvSpPr>
          <p:nvPr/>
        </p:nvSpPr>
        <p:spPr bwMode="auto">
          <a:xfrm>
            <a:off x="631938" y="2620252"/>
            <a:ext cx="309615" cy="231025"/>
          </a:xfrm>
          <a:custGeom>
            <a:avLst/>
            <a:gdLst>
              <a:gd name="T0" fmla="*/ 98 w 246"/>
              <a:gd name="T1" fmla="*/ 182 h 182"/>
              <a:gd name="T2" fmla="*/ 86 w 246"/>
              <a:gd name="T3" fmla="*/ 177 h 182"/>
              <a:gd name="T4" fmla="*/ 7 w 246"/>
              <a:gd name="T5" fmla="*/ 98 h 182"/>
              <a:gd name="T6" fmla="*/ 7 w 246"/>
              <a:gd name="T7" fmla="*/ 73 h 182"/>
              <a:gd name="T8" fmla="*/ 32 w 246"/>
              <a:gd name="T9" fmla="*/ 73 h 182"/>
              <a:gd name="T10" fmla="*/ 97 w 246"/>
              <a:gd name="T11" fmla="*/ 139 h 182"/>
              <a:gd name="T12" fmla="*/ 213 w 246"/>
              <a:gd name="T13" fmla="*/ 8 h 182"/>
              <a:gd name="T14" fmla="*/ 238 w 246"/>
              <a:gd name="T15" fmla="*/ 7 h 182"/>
              <a:gd name="T16" fmla="*/ 239 w 246"/>
              <a:gd name="T17" fmla="*/ 32 h 182"/>
              <a:gd name="T18" fmla="*/ 111 w 246"/>
              <a:gd name="T19" fmla="*/ 176 h 182"/>
              <a:gd name="T20" fmla="*/ 99 w 246"/>
              <a:gd name="T21" fmla="*/ 182 h 182"/>
              <a:gd name="T22" fmla="*/ 98 w 246"/>
              <a:gd name="T23"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2">
                <a:moveTo>
                  <a:pt x="98" y="182"/>
                </a:moveTo>
                <a:cubicBezTo>
                  <a:pt x="94" y="182"/>
                  <a:pt x="89" y="180"/>
                  <a:pt x="86" y="177"/>
                </a:cubicBezTo>
                <a:cubicBezTo>
                  <a:pt x="7" y="98"/>
                  <a:pt x="7" y="98"/>
                  <a:pt x="7" y="98"/>
                </a:cubicBezTo>
                <a:cubicBezTo>
                  <a:pt x="0" y="91"/>
                  <a:pt x="0" y="80"/>
                  <a:pt x="7" y="73"/>
                </a:cubicBezTo>
                <a:cubicBezTo>
                  <a:pt x="14" y="66"/>
                  <a:pt x="25" y="66"/>
                  <a:pt x="32" y="73"/>
                </a:cubicBezTo>
                <a:cubicBezTo>
                  <a:pt x="97" y="139"/>
                  <a:pt x="97" y="139"/>
                  <a:pt x="97" y="139"/>
                </a:cubicBezTo>
                <a:cubicBezTo>
                  <a:pt x="213" y="8"/>
                  <a:pt x="213" y="8"/>
                  <a:pt x="213" y="8"/>
                </a:cubicBezTo>
                <a:cubicBezTo>
                  <a:pt x="219" y="1"/>
                  <a:pt x="231" y="0"/>
                  <a:pt x="238" y="7"/>
                </a:cubicBezTo>
                <a:cubicBezTo>
                  <a:pt x="245" y="13"/>
                  <a:pt x="246" y="25"/>
                  <a:pt x="239" y="32"/>
                </a:cubicBezTo>
                <a:cubicBezTo>
                  <a:pt x="111" y="176"/>
                  <a:pt x="111" y="176"/>
                  <a:pt x="111" y="176"/>
                </a:cubicBezTo>
                <a:cubicBezTo>
                  <a:pt x="108" y="180"/>
                  <a:pt x="104" y="182"/>
                  <a:pt x="99" y="182"/>
                </a:cubicBezTo>
                <a:cubicBezTo>
                  <a:pt x="99" y="182"/>
                  <a:pt x="98" y="182"/>
                  <a:pt x="98" y="182"/>
                </a:cubicBezTo>
                <a:close/>
              </a:path>
            </a:pathLst>
          </a:custGeom>
          <a:solidFill>
            <a:schemeClr val="bg1">
              <a:alpha val="4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5">
            <a:extLst>
              <a:ext uri="{FF2B5EF4-FFF2-40B4-BE49-F238E27FC236}">
                <a16:creationId xmlns:a16="http://schemas.microsoft.com/office/drawing/2014/main" id="{58AB36BE-B8B0-4043-AE22-56C3BB8C7F09}"/>
              </a:ext>
            </a:extLst>
          </p:cNvPr>
          <p:cNvSpPr>
            <a:spLocks/>
          </p:cNvSpPr>
          <p:nvPr/>
        </p:nvSpPr>
        <p:spPr bwMode="auto">
          <a:xfrm>
            <a:off x="1388963" y="2620252"/>
            <a:ext cx="309615" cy="231025"/>
          </a:xfrm>
          <a:custGeom>
            <a:avLst/>
            <a:gdLst>
              <a:gd name="T0" fmla="*/ 98 w 246"/>
              <a:gd name="T1" fmla="*/ 182 h 182"/>
              <a:gd name="T2" fmla="*/ 86 w 246"/>
              <a:gd name="T3" fmla="*/ 177 h 182"/>
              <a:gd name="T4" fmla="*/ 7 w 246"/>
              <a:gd name="T5" fmla="*/ 98 h 182"/>
              <a:gd name="T6" fmla="*/ 7 w 246"/>
              <a:gd name="T7" fmla="*/ 73 h 182"/>
              <a:gd name="T8" fmla="*/ 32 w 246"/>
              <a:gd name="T9" fmla="*/ 73 h 182"/>
              <a:gd name="T10" fmla="*/ 97 w 246"/>
              <a:gd name="T11" fmla="*/ 139 h 182"/>
              <a:gd name="T12" fmla="*/ 213 w 246"/>
              <a:gd name="T13" fmla="*/ 8 h 182"/>
              <a:gd name="T14" fmla="*/ 238 w 246"/>
              <a:gd name="T15" fmla="*/ 7 h 182"/>
              <a:gd name="T16" fmla="*/ 239 w 246"/>
              <a:gd name="T17" fmla="*/ 32 h 182"/>
              <a:gd name="T18" fmla="*/ 111 w 246"/>
              <a:gd name="T19" fmla="*/ 176 h 182"/>
              <a:gd name="T20" fmla="*/ 99 w 246"/>
              <a:gd name="T21" fmla="*/ 182 h 182"/>
              <a:gd name="T22" fmla="*/ 98 w 246"/>
              <a:gd name="T23"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2">
                <a:moveTo>
                  <a:pt x="98" y="182"/>
                </a:moveTo>
                <a:cubicBezTo>
                  <a:pt x="94" y="182"/>
                  <a:pt x="89" y="180"/>
                  <a:pt x="86" y="177"/>
                </a:cubicBezTo>
                <a:cubicBezTo>
                  <a:pt x="7" y="98"/>
                  <a:pt x="7" y="98"/>
                  <a:pt x="7" y="98"/>
                </a:cubicBezTo>
                <a:cubicBezTo>
                  <a:pt x="0" y="91"/>
                  <a:pt x="0" y="80"/>
                  <a:pt x="7" y="73"/>
                </a:cubicBezTo>
                <a:cubicBezTo>
                  <a:pt x="14" y="66"/>
                  <a:pt x="25" y="66"/>
                  <a:pt x="32" y="73"/>
                </a:cubicBezTo>
                <a:cubicBezTo>
                  <a:pt x="97" y="139"/>
                  <a:pt x="97" y="139"/>
                  <a:pt x="97" y="139"/>
                </a:cubicBezTo>
                <a:cubicBezTo>
                  <a:pt x="213" y="8"/>
                  <a:pt x="213" y="8"/>
                  <a:pt x="213" y="8"/>
                </a:cubicBezTo>
                <a:cubicBezTo>
                  <a:pt x="219" y="1"/>
                  <a:pt x="231" y="0"/>
                  <a:pt x="238" y="7"/>
                </a:cubicBezTo>
                <a:cubicBezTo>
                  <a:pt x="245" y="13"/>
                  <a:pt x="246" y="25"/>
                  <a:pt x="239" y="32"/>
                </a:cubicBezTo>
                <a:cubicBezTo>
                  <a:pt x="111" y="176"/>
                  <a:pt x="111" y="176"/>
                  <a:pt x="111" y="176"/>
                </a:cubicBezTo>
                <a:cubicBezTo>
                  <a:pt x="108" y="180"/>
                  <a:pt x="104" y="182"/>
                  <a:pt x="99" y="182"/>
                </a:cubicBezTo>
                <a:cubicBezTo>
                  <a:pt x="99" y="182"/>
                  <a:pt x="98" y="182"/>
                  <a:pt x="98" y="182"/>
                </a:cubicBezTo>
                <a:close/>
              </a:path>
            </a:pathLst>
          </a:custGeom>
          <a:solidFill>
            <a:schemeClr val="bg1">
              <a:alpha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5">
            <a:extLst>
              <a:ext uri="{FF2B5EF4-FFF2-40B4-BE49-F238E27FC236}">
                <a16:creationId xmlns:a16="http://schemas.microsoft.com/office/drawing/2014/main" id="{DEBA84BB-B9E2-4DF4-83C8-6350F3863F87}"/>
              </a:ext>
            </a:extLst>
          </p:cNvPr>
          <p:cNvSpPr>
            <a:spLocks/>
          </p:cNvSpPr>
          <p:nvPr/>
        </p:nvSpPr>
        <p:spPr bwMode="auto">
          <a:xfrm>
            <a:off x="2839719" y="2620252"/>
            <a:ext cx="309615" cy="231025"/>
          </a:xfrm>
          <a:custGeom>
            <a:avLst/>
            <a:gdLst>
              <a:gd name="T0" fmla="*/ 98 w 246"/>
              <a:gd name="T1" fmla="*/ 182 h 182"/>
              <a:gd name="T2" fmla="*/ 86 w 246"/>
              <a:gd name="T3" fmla="*/ 177 h 182"/>
              <a:gd name="T4" fmla="*/ 7 w 246"/>
              <a:gd name="T5" fmla="*/ 98 h 182"/>
              <a:gd name="T6" fmla="*/ 7 w 246"/>
              <a:gd name="T7" fmla="*/ 73 h 182"/>
              <a:gd name="T8" fmla="*/ 32 w 246"/>
              <a:gd name="T9" fmla="*/ 73 h 182"/>
              <a:gd name="T10" fmla="*/ 97 w 246"/>
              <a:gd name="T11" fmla="*/ 139 h 182"/>
              <a:gd name="T12" fmla="*/ 213 w 246"/>
              <a:gd name="T13" fmla="*/ 8 h 182"/>
              <a:gd name="T14" fmla="*/ 238 w 246"/>
              <a:gd name="T15" fmla="*/ 7 h 182"/>
              <a:gd name="T16" fmla="*/ 239 w 246"/>
              <a:gd name="T17" fmla="*/ 32 h 182"/>
              <a:gd name="T18" fmla="*/ 111 w 246"/>
              <a:gd name="T19" fmla="*/ 176 h 182"/>
              <a:gd name="T20" fmla="*/ 99 w 246"/>
              <a:gd name="T21" fmla="*/ 182 h 182"/>
              <a:gd name="T22" fmla="*/ 98 w 246"/>
              <a:gd name="T23"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2">
                <a:moveTo>
                  <a:pt x="98" y="182"/>
                </a:moveTo>
                <a:cubicBezTo>
                  <a:pt x="94" y="182"/>
                  <a:pt x="89" y="180"/>
                  <a:pt x="86" y="177"/>
                </a:cubicBezTo>
                <a:cubicBezTo>
                  <a:pt x="7" y="98"/>
                  <a:pt x="7" y="98"/>
                  <a:pt x="7" y="98"/>
                </a:cubicBezTo>
                <a:cubicBezTo>
                  <a:pt x="0" y="91"/>
                  <a:pt x="0" y="80"/>
                  <a:pt x="7" y="73"/>
                </a:cubicBezTo>
                <a:cubicBezTo>
                  <a:pt x="14" y="66"/>
                  <a:pt x="25" y="66"/>
                  <a:pt x="32" y="73"/>
                </a:cubicBezTo>
                <a:cubicBezTo>
                  <a:pt x="97" y="139"/>
                  <a:pt x="97" y="139"/>
                  <a:pt x="97" y="139"/>
                </a:cubicBezTo>
                <a:cubicBezTo>
                  <a:pt x="213" y="8"/>
                  <a:pt x="213" y="8"/>
                  <a:pt x="213" y="8"/>
                </a:cubicBezTo>
                <a:cubicBezTo>
                  <a:pt x="219" y="1"/>
                  <a:pt x="231" y="0"/>
                  <a:pt x="238" y="7"/>
                </a:cubicBezTo>
                <a:cubicBezTo>
                  <a:pt x="245" y="13"/>
                  <a:pt x="246" y="25"/>
                  <a:pt x="239" y="32"/>
                </a:cubicBezTo>
                <a:cubicBezTo>
                  <a:pt x="111" y="176"/>
                  <a:pt x="111" y="176"/>
                  <a:pt x="111" y="176"/>
                </a:cubicBezTo>
                <a:cubicBezTo>
                  <a:pt x="108" y="180"/>
                  <a:pt x="104" y="182"/>
                  <a:pt x="99" y="182"/>
                </a:cubicBezTo>
                <a:cubicBezTo>
                  <a:pt x="99" y="182"/>
                  <a:pt x="98" y="182"/>
                  <a:pt x="98" y="182"/>
                </a:cubicBezTo>
                <a:close/>
              </a:path>
            </a:pathLst>
          </a:custGeom>
          <a:solidFill>
            <a:schemeClr val="bg1">
              <a:alpha val="6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5">
            <a:extLst>
              <a:ext uri="{FF2B5EF4-FFF2-40B4-BE49-F238E27FC236}">
                <a16:creationId xmlns:a16="http://schemas.microsoft.com/office/drawing/2014/main" id="{E1EB295C-FD0D-45A3-B281-DD423DE5F5AA}"/>
              </a:ext>
            </a:extLst>
          </p:cNvPr>
          <p:cNvSpPr>
            <a:spLocks/>
          </p:cNvSpPr>
          <p:nvPr/>
        </p:nvSpPr>
        <p:spPr bwMode="auto">
          <a:xfrm>
            <a:off x="3596744" y="2620252"/>
            <a:ext cx="309615" cy="231025"/>
          </a:xfrm>
          <a:custGeom>
            <a:avLst/>
            <a:gdLst>
              <a:gd name="T0" fmla="*/ 98 w 246"/>
              <a:gd name="T1" fmla="*/ 182 h 182"/>
              <a:gd name="T2" fmla="*/ 86 w 246"/>
              <a:gd name="T3" fmla="*/ 177 h 182"/>
              <a:gd name="T4" fmla="*/ 7 w 246"/>
              <a:gd name="T5" fmla="*/ 98 h 182"/>
              <a:gd name="T6" fmla="*/ 7 w 246"/>
              <a:gd name="T7" fmla="*/ 73 h 182"/>
              <a:gd name="T8" fmla="*/ 32 w 246"/>
              <a:gd name="T9" fmla="*/ 73 h 182"/>
              <a:gd name="T10" fmla="*/ 97 w 246"/>
              <a:gd name="T11" fmla="*/ 139 h 182"/>
              <a:gd name="T12" fmla="*/ 213 w 246"/>
              <a:gd name="T13" fmla="*/ 8 h 182"/>
              <a:gd name="T14" fmla="*/ 238 w 246"/>
              <a:gd name="T15" fmla="*/ 7 h 182"/>
              <a:gd name="T16" fmla="*/ 239 w 246"/>
              <a:gd name="T17" fmla="*/ 32 h 182"/>
              <a:gd name="T18" fmla="*/ 111 w 246"/>
              <a:gd name="T19" fmla="*/ 176 h 182"/>
              <a:gd name="T20" fmla="*/ 99 w 246"/>
              <a:gd name="T21" fmla="*/ 182 h 182"/>
              <a:gd name="T22" fmla="*/ 98 w 246"/>
              <a:gd name="T23"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2">
                <a:moveTo>
                  <a:pt x="98" y="182"/>
                </a:moveTo>
                <a:cubicBezTo>
                  <a:pt x="94" y="182"/>
                  <a:pt x="89" y="180"/>
                  <a:pt x="86" y="177"/>
                </a:cubicBezTo>
                <a:cubicBezTo>
                  <a:pt x="7" y="98"/>
                  <a:pt x="7" y="98"/>
                  <a:pt x="7" y="98"/>
                </a:cubicBezTo>
                <a:cubicBezTo>
                  <a:pt x="0" y="91"/>
                  <a:pt x="0" y="80"/>
                  <a:pt x="7" y="73"/>
                </a:cubicBezTo>
                <a:cubicBezTo>
                  <a:pt x="14" y="66"/>
                  <a:pt x="25" y="66"/>
                  <a:pt x="32" y="73"/>
                </a:cubicBezTo>
                <a:cubicBezTo>
                  <a:pt x="97" y="139"/>
                  <a:pt x="97" y="139"/>
                  <a:pt x="97" y="139"/>
                </a:cubicBezTo>
                <a:cubicBezTo>
                  <a:pt x="213" y="8"/>
                  <a:pt x="213" y="8"/>
                  <a:pt x="213" y="8"/>
                </a:cubicBezTo>
                <a:cubicBezTo>
                  <a:pt x="219" y="1"/>
                  <a:pt x="231" y="0"/>
                  <a:pt x="238" y="7"/>
                </a:cubicBezTo>
                <a:cubicBezTo>
                  <a:pt x="245" y="13"/>
                  <a:pt x="246" y="25"/>
                  <a:pt x="239" y="32"/>
                </a:cubicBezTo>
                <a:cubicBezTo>
                  <a:pt x="111" y="176"/>
                  <a:pt x="111" y="176"/>
                  <a:pt x="111" y="176"/>
                </a:cubicBezTo>
                <a:cubicBezTo>
                  <a:pt x="108" y="180"/>
                  <a:pt x="104" y="182"/>
                  <a:pt x="99" y="182"/>
                </a:cubicBezTo>
                <a:cubicBezTo>
                  <a:pt x="99" y="182"/>
                  <a:pt x="98" y="182"/>
                  <a:pt x="98" y="182"/>
                </a:cubicBezTo>
                <a:close/>
              </a:path>
            </a:pathLst>
          </a:custGeom>
          <a:solidFill>
            <a:schemeClr val="bg1">
              <a:alpha val="6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5">
            <a:extLst>
              <a:ext uri="{FF2B5EF4-FFF2-40B4-BE49-F238E27FC236}">
                <a16:creationId xmlns:a16="http://schemas.microsoft.com/office/drawing/2014/main" id="{FBA7163E-60F1-41E2-9CBB-34FC29F44B41}"/>
              </a:ext>
            </a:extLst>
          </p:cNvPr>
          <p:cNvSpPr>
            <a:spLocks/>
          </p:cNvSpPr>
          <p:nvPr/>
        </p:nvSpPr>
        <p:spPr bwMode="auto">
          <a:xfrm>
            <a:off x="4353769" y="2620252"/>
            <a:ext cx="309615" cy="231025"/>
          </a:xfrm>
          <a:custGeom>
            <a:avLst/>
            <a:gdLst>
              <a:gd name="T0" fmla="*/ 98 w 246"/>
              <a:gd name="T1" fmla="*/ 182 h 182"/>
              <a:gd name="T2" fmla="*/ 86 w 246"/>
              <a:gd name="T3" fmla="*/ 177 h 182"/>
              <a:gd name="T4" fmla="*/ 7 w 246"/>
              <a:gd name="T5" fmla="*/ 98 h 182"/>
              <a:gd name="T6" fmla="*/ 7 w 246"/>
              <a:gd name="T7" fmla="*/ 73 h 182"/>
              <a:gd name="T8" fmla="*/ 32 w 246"/>
              <a:gd name="T9" fmla="*/ 73 h 182"/>
              <a:gd name="T10" fmla="*/ 97 w 246"/>
              <a:gd name="T11" fmla="*/ 139 h 182"/>
              <a:gd name="T12" fmla="*/ 213 w 246"/>
              <a:gd name="T13" fmla="*/ 8 h 182"/>
              <a:gd name="T14" fmla="*/ 238 w 246"/>
              <a:gd name="T15" fmla="*/ 7 h 182"/>
              <a:gd name="T16" fmla="*/ 239 w 246"/>
              <a:gd name="T17" fmla="*/ 32 h 182"/>
              <a:gd name="T18" fmla="*/ 111 w 246"/>
              <a:gd name="T19" fmla="*/ 176 h 182"/>
              <a:gd name="T20" fmla="*/ 99 w 246"/>
              <a:gd name="T21" fmla="*/ 182 h 182"/>
              <a:gd name="T22" fmla="*/ 98 w 246"/>
              <a:gd name="T23"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2">
                <a:moveTo>
                  <a:pt x="98" y="182"/>
                </a:moveTo>
                <a:cubicBezTo>
                  <a:pt x="94" y="182"/>
                  <a:pt x="89" y="180"/>
                  <a:pt x="86" y="177"/>
                </a:cubicBezTo>
                <a:cubicBezTo>
                  <a:pt x="7" y="98"/>
                  <a:pt x="7" y="98"/>
                  <a:pt x="7" y="98"/>
                </a:cubicBezTo>
                <a:cubicBezTo>
                  <a:pt x="0" y="91"/>
                  <a:pt x="0" y="80"/>
                  <a:pt x="7" y="73"/>
                </a:cubicBezTo>
                <a:cubicBezTo>
                  <a:pt x="14" y="66"/>
                  <a:pt x="25" y="66"/>
                  <a:pt x="32" y="73"/>
                </a:cubicBezTo>
                <a:cubicBezTo>
                  <a:pt x="97" y="139"/>
                  <a:pt x="97" y="139"/>
                  <a:pt x="97" y="139"/>
                </a:cubicBezTo>
                <a:cubicBezTo>
                  <a:pt x="213" y="8"/>
                  <a:pt x="213" y="8"/>
                  <a:pt x="213" y="8"/>
                </a:cubicBezTo>
                <a:cubicBezTo>
                  <a:pt x="219" y="1"/>
                  <a:pt x="231" y="0"/>
                  <a:pt x="238" y="7"/>
                </a:cubicBezTo>
                <a:cubicBezTo>
                  <a:pt x="245" y="13"/>
                  <a:pt x="246" y="25"/>
                  <a:pt x="239" y="32"/>
                </a:cubicBezTo>
                <a:cubicBezTo>
                  <a:pt x="111" y="176"/>
                  <a:pt x="111" y="176"/>
                  <a:pt x="111" y="176"/>
                </a:cubicBezTo>
                <a:cubicBezTo>
                  <a:pt x="108" y="180"/>
                  <a:pt x="104" y="182"/>
                  <a:pt x="99" y="182"/>
                </a:cubicBezTo>
                <a:cubicBezTo>
                  <a:pt x="99" y="182"/>
                  <a:pt x="98" y="182"/>
                  <a:pt x="98" y="182"/>
                </a:cubicBezTo>
                <a:close/>
              </a:path>
            </a:pathLst>
          </a:custGeom>
          <a:solidFill>
            <a:schemeClr val="bg1">
              <a:alpha val="6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5">
            <a:extLst>
              <a:ext uri="{FF2B5EF4-FFF2-40B4-BE49-F238E27FC236}">
                <a16:creationId xmlns:a16="http://schemas.microsoft.com/office/drawing/2014/main" id="{5937F77E-0132-4137-A1C9-7AD3354BE42A}"/>
              </a:ext>
            </a:extLst>
          </p:cNvPr>
          <p:cNvSpPr>
            <a:spLocks/>
          </p:cNvSpPr>
          <p:nvPr/>
        </p:nvSpPr>
        <p:spPr bwMode="auto">
          <a:xfrm>
            <a:off x="5834022" y="2620252"/>
            <a:ext cx="309615" cy="231025"/>
          </a:xfrm>
          <a:custGeom>
            <a:avLst/>
            <a:gdLst>
              <a:gd name="T0" fmla="*/ 98 w 246"/>
              <a:gd name="T1" fmla="*/ 182 h 182"/>
              <a:gd name="T2" fmla="*/ 86 w 246"/>
              <a:gd name="T3" fmla="*/ 177 h 182"/>
              <a:gd name="T4" fmla="*/ 7 w 246"/>
              <a:gd name="T5" fmla="*/ 98 h 182"/>
              <a:gd name="T6" fmla="*/ 7 w 246"/>
              <a:gd name="T7" fmla="*/ 73 h 182"/>
              <a:gd name="T8" fmla="*/ 32 w 246"/>
              <a:gd name="T9" fmla="*/ 73 h 182"/>
              <a:gd name="T10" fmla="*/ 97 w 246"/>
              <a:gd name="T11" fmla="*/ 139 h 182"/>
              <a:gd name="T12" fmla="*/ 213 w 246"/>
              <a:gd name="T13" fmla="*/ 8 h 182"/>
              <a:gd name="T14" fmla="*/ 238 w 246"/>
              <a:gd name="T15" fmla="*/ 7 h 182"/>
              <a:gd name="T16" fmla="*/ 239 w 246"/>
              <a:gd name="T17" fmla="*/ 32 h 182"/>
              <a:gd name="T18" fmla="*/ 111 w 246"/>
              <a:gd name="T19" fmla="*/ 176 h 182"/>
              <a:gd name="T20" fmla="*/ 99 w 246"/>
              <a:gd name="T21" fmla="*/ 182 h 182"/>
              <a:gd name="T22" fmla="*/ 98 w 246"/>
              <a:gd name="T23"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2">
                <a:moveTo>
                  <a:pt x="98" y="182"/>
                </a:moveTo>
                <a:cubicBezTo>
                  <a:pt x="94" y="182"/>
                  <a:pt x="89" y="180"/>
                  <a:pt x="86" y="177"/>
                </a:cubicBezTo>
                <a:cubicBezTo>
                  <a:pt x="7" y="98"/>
                  <a:pt x="7" y="98"/>
                  <a:pt x="7" y="98"/>
                </a:cubicBezTo>
                <a:cubicBezTo>
                  <a:pt x="0" y="91"/>
                  <a:pt x="0" y="80"/>
                  <a:pt x="7" y="73"/>
                </a:cubicBezTo>
                <a:cubicBezTo>
                  <a:pt x="14" y="66"/>
                  <a:pt x="25" y="66"/>
                  <a:pt x="32" y="73"/>
                </a:cubicBezTo>
                <a:cubicBezTo>
                  <a:pt x="97" y="139"/>
                  <a:pt x="97" y="139"/>
                  <a:pt x="97" y="139"/>
                </a:cubicBezTo>
                <a:cubicBezTo>
                  <a:pt x="213" y="8"/>
                  <a:pt x="213" y="8"/>
                  <a:pt x="213" y="8"/>
                </a:cubicBezTo>
                <a:cubicBezTo>
                  <a:pt x="219" y="1"/>
                  <a:pt x="231" y="0"/>
                  <a:pt x="238" y="7"/>
                </a:cubicBezTo>
                <a:cubicBezTo>
                  <a:pt x="245" y="13"/>
                  <a:pt x="246" y="25"/>
                  <a:pt x="239" y="32"/>
                </a:cubicBezTo>
                <a:cubicBezTo>
                  <a:pt x="111" y="176"/>
                  <a:pt x="111" y="176"/>
                  <a:pt x="111" y="176"/>
                </a:cubicBezTo>
                <a:cubicBezTo>
                  <a:pt x="108" y="180"/>
                  <a:pt x="104" y="182"/>
                  <a:pt x="99" y="182"/>
                </a:cubicBezTo>
                <a:cubicBezTo>
                  <a:pt x="99" y="182"/>
                  <a:pt x="98" y="182"/>
                  <a:pt x="98" y="182"/>
                </a:cubicBezTo>
                <a:close/>
              </a:path>
            </a:pathLst>
          </a:custGeom>
          <a:solidFill>
            <a:schemeClr val="bg1">
              <a:alpha val="7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5">
            <a:extLst>
              <a:ext uri="{FF2B5EF4-FFF2-40B4-BE49-F238E27FC236}">
                <a16:creationId xmlns:a16="http://schemas.microsoft.com/office/drawing/2014/main" id="{0411AD9B-08D2-4444-B9CA-DCFE1758666B}"/>
              </a:ext>
            </a:extLst>
          </p:cNvPr>
          <p:cNvSpPr>
            <a:spLocks/>
          </p:cNvSpPr>
          <p:nvPr/>
        </p:nvSpPr>
        <p:spPr bwMode="auto">
          <a:xfrm>
            <a:off x="6583672" y="2620252"/>
            <a:ext cx="309615" cy="231025"/>
          </a:xfrm>
          <a:custGeom>
            <a:avLst/>
            <a:gdLst>
              <a:gd name="T0" fmla="*/ 98 w 246"/>
              <a:gd name="T1" fmla="*/ 182 h 182"/>
              <a:gd name="T2" fmla="*/ 86 w 246"/>
              <a:gd name="T3" fmla="*/ 177 h 182"/>
              <a:gd name="T4" fmla="*/ 7 w 246"/>
              <a:gd name="T5" fmla="*/ 98 h 182"/>
              <a:gd name="T6" fmla="*/ 7 w 246"/>
              <a:gd name="T7" fmla="*/ 73 h 182"/>
              <a:gd name="T8" fmla="*/ 32 w 246"/>
              <a:gd name="T9" fmla="*/ 73 h 182"/>
              <a:gd name="T10" fmla="*/ 97 w 246"/>
              <a:gd name="T11" fmla="*/ 139 h 182"/>
              <a:gd name="T12" fmla="*/ 213 w 246"/>
              <a:gd name="T13" fmla="*/ 8 h 182"/>
              <a:gd name="T14" fmla="*/ 238 w 246"/>
              <a:gd name="T15" fmla="*/ 7 h 182"/>
              <a:gd name="T16" fmla="*/ 239 w 246"/>
              <a:gd name="T17" fmla="*/ 32 h 182"/>
              <a:gd name="T18" fmla="*/ 111 w 246"/>
              <a:gd name="T19" fmla="*/ 176 h 182"/>
              <a:gd name="T20" fmla="*/ 99 w 246"/>
              <a:gd name="T21" fmla="*/ 182 h 182"/>
              <a:gd name="T22" fmla="*/ 98 w 246"/>
              <a:gd name="T23"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2">
                <a:moveTo>
                  <a:pt x="98" y="182"/>
                </a:moveTo>
                <a:cubicBezTo>
                  <a:pt x="94" y="182"/>
                  <a:pt x="89" y="180"/>
                  <a:pt x="86" y="177"/>
                </a:cubicBezTo>
                <a:cubicBezTo>
                  <a:pt x="7" y="98"/>
                  <a:pt x="7" y="98"/>
                  <a:pt x="7" y="98"/>
                </a:cubicBezTo>
                <a:cubicBezTo>
                  <a:pt x="0" y="91"/>
                  <a:pt x="0" y="80"/>
                  <a:pt x="7" y="73"/>
                </a:cubicBezTo>
                <a:cubicBezTo>
                  <a:pt x="14" y="66"/>
                  <a:pt x="25" y="66"/>
                  <a:pt x="32" y="73"/>
                </a:cubicBezTo>
                <a:cubicBezTo>
                  <a:pt x="97" y="139"/>
                  <a:pt x="97" y="139"/>
                  <a:pt x="97" y="139"/>
                </a:cubicBezTo>
                <a:cubicBezTo>
                  <a:pt x="213" y="8"/>
                  <a:pt x="213" y="8"/>
                  <a:pt x="213" y="8"/>
                </a:cubicBezTo>
                <a:cubicBezTo>
                  <a:pt x="219" y="1"/>
                  <a:pt x="231" y="0"/>
                  <a:pt x="238" y="7"/>
                </a:cubicBezTo>
                <a:cubicBezTo>
                  <a:pt x="245" y="13"/>
                  <a:pt x="246" y="25"/>
                  <a:pt x="239" y="32"/>
                </a:cubicBezTo>
                <a:cubicBezTo>
                  <a:pt x="111" y="176"/>
                  <a:pt x="111" y="176"/>
                  <a:pt x="111" y="176"/>
                </a:cubicBezTo>
                <a:cubicBezTo>
                  <a:pt x="108" y="180"/>
                  <a:pt x="104" y="182"/>
                  <a:pt x="99" y="182"/>
                </a:cubicBezTo>
                <a:cubicBezTo>
                  <a:pt x="99" y="182"/>
                  <a:pt x="98" y="182"/>
                  <a:pt x="98" y="182"/>
                </a:cubicBezTo>
                <a:close/>
              </a:path>
            </a:pathLst>
          </a:custGeom>
          <a:solidFill>
            <a:schemeClr val="bg1">
              <a:alpha val="7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5">
            <a:extLst>
              <a:ext uri="{FF2B5EF4-FFF2-40B4-BE49-F238E27FC236}">
                <a16:creationId xmlns:a16="http://schemas.microsoft.com/office/drawing/2014/main" id="{1CCDE957-1CC1-4A5E-936B-BB69483982FE}"/>
              </a:ext>
            </a:extLst>
          </p:cNvPr>
          <p:cNvSpPr>
            <a:spLocks/>
          </p:cNvSpPr>
          <p:nvPr/>
        </p:nvSpPr>
        <p:spPr bwMode="auto">
          <a:xfrm>
            <a:off x="8082972" y="2620252"/>
            <a:ext cx="309615" cy="231025"/>
          </a:xfrm>
          <a:custGeom>
            <a:avLst/>
            <a:gdLst>
              <a:gd name="T0" fmla="*/ 98 w 246"/>
              <a:gd name="T1" fmla="*/ 182 h 182"/>
              <a:gd name="T2" fmla="*/ 86 w 246"/>
              <a:gd name="T3" fmla="*/ 177 h 182"/>
              <a:gd name="T4" fmla="*/ 7 w 246"/>
              <a:gd name="T5" fmla="*/ 98 h 182"/>
              <a:gd name="T6" fmla="*/ 7 w 246"/>
              <a:gd name="T7" fmla="*/ 73 h 182"/>
              <a:gd name="T8" fmla="*/ 32 w 246"/>
              <a:gd name="T9" fmla="*/ 73 h 182"/>
              <a:gd name="T10" fmla="*/ 97 w 246"/>
              <a:gd name="T11" fmla="*/ 139 h 182"/>
              <a:gd name="T12" fmla="*/ 213 w 246"/>
              <a:gd name="T13" fmla="*/ 8 h 182"/>
              <a:gd name="T14" fmla="*/ 238 w 246"/>
              <a:gd name="T15" fmla="*/ 7 h 182"/>
              <a:gd name="T16" fmla="*/ 239 w 246"/>
              <a:gd name="T17" fmla="*/ 32 h 182"/>
              <a:gd name="T18" fmla="*/ 111 w 246"/>
              <a:gd name="T19" fmla="*/ 176 h 182"/>
              <a:gd name="T20" fmla="*/ 99 w 246"/>
              <a:gd name="T21" fmla="*/ 182 h 182"/>
              <a:gd name="T22" fmla="*/ 98 w 246"/>
              <a:gd name="T23"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2">
                <a:moveTo>
                  <a:pt x="98" y="182"/>
                </a:moveTo>
                <a:cubicBezTo>
                  <a:pt x="94" y="182"/>
                  <a:pt x="89" y="180"/>
                  <a:pt x="86" y="177"/>
                </a:cubicBezTo>
                <a:cubicBezTo>
                  <a:pt x="7" y="98"/>
                  <a:pt x="7" y="98"/>
                  <a:pt x="7" y="98"/>
                </a:cubicBezTo>
                <a:cubicBezTo>
                  <a:pt x="0" y="91"/>
                  <a:pt x="0" y="80"/>
                  <a:pt x="7" y="73"/>
                </a:cubicBezTo>
                <a:cubicBezTo>
                  <a:pt x="14" y="66"/>
                  <a:pt x="25" y="66"/>
                  <a:pt x="32" y="73"/>
                </a:cubicBezTo>
                <a:cubicBezTo>
                  <a:pt x="97" y="139"/>
                  <a:pt x="97" y="139"/>
                  <a:pt x="97" y="139"/>
                </a:cubicBezTo>
                <a:cubicBezTo>
                  <a:pt x="213" y="8"/>
                  <a:pt x="213" y="8"/>
                  <a:pt x="213" y="8"/>
                </a:cubicBezTo>
                <a:cubicBezTo>
                  <a:pt x="219" y="1"/>
                  <a:pt x="231" y="0"/>
                  <a:pt x="238" y="7"/>
                </a:cubicBezTo>
                <a:cubicBezTo>
                  <a:pt x="245" y="13"/>
                  <a:pt x="246" y="25"/>
                  <a:pt x="239" y="32"/>
                </a:cubicBezTo>
                <a:cubicBezTo>
                  <a:pt x="111" y="176"/>
                  <a:pt x="111" y="176"/>
                  <a:pt x="111" y="176"/>
                </a:cubicBezTo>
                <a:cubicBezTo>
                  <a:pt x="108" y="180"/>
                  <a:pt x="104" y="182"/>
                  <a:pt x="99" y="182"/>
                </a:cubicBezTo>
                <a:cubicBezTo>
                  <a:pt x="99" y="182"/>
                  <a:pt x="98" y="182"/>
                  <a:pt x="98" y="182"/>
                </a:cubicBezTo>
                <a:close/>
              </a:path>
            </a:pathLst>
          </a:custGeom>
          <a:solidFill>
            <a:schemeClr val="bg1">
              <a:alpha val="7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5">
            <a:extLst>
              <a:ext uri="{FF2B5EF4-FFF2-40B4-BE49-F238E27FC236}">
                <a16:creationId xmlns:a16="http://schemas.microsoft.com/office/drawing/2014/main" id="{CD2F7E81-8734-4F70-8E46-321DD9F6CB5A}"/>
              </a:ext>
            </a:extLst>
          </p:cNvPr>
          <p:cNvSpPr>
            <a:spLocks/>
          </p:cNvSpPr>
          <p:nvPr/>
        </p:nvSpPr>
        <p:spPr bwMode="auto">
          <a:xfrm>
            <a:off x="7333322" y="2620252"/>
            <a:ext cx="309615" cy="231025"/>
          </a:xfrm>
          <a:custGeom>
            <a:avLst/>
            <a:gdLst>
              <a:gd name="T0" fmla="*/ 98 w 246"/>
              <a:gd name="T1" fmla="*/ 182 h 182"/>
              <a:gd name="T2" fmla="*/ 86 w 246"/>
              <a:gd name="T3" fmla="*/ 177 h 182"/>
              <a:gd name="T4" fmla="*/ 7 w 246"/>
              <a:gd name="T5" fmla="*/ 98 h 182"/>
              <a:gd name="T6" fmla="*/ 7 w 246"/>
              <a:gd name="T7" fmla="*/ 73 h 182"/>
              <a:gd name="T8" fmla="*/ 32 w 246"/>
              <a:gd name="T9" fmla="*/ 73 h 182"/>
              <a:gd name="T10" fmla="*/ 97 w 246"/>
              <a:gd name="T11" fmla="*/ 139 h 182"/>
              <a:gd name="T12" fmla="*/ 213 w 246"/>
              <a:gd name="T13" fmla="*/ 8 h 182"/>
              <a:gd name="T14" fmla="*/ 238 w 246"/>
              <a:gd name="T15" fmla="*/ 7 h 182"/>
              <a:gd name="T16" fmla="*/ 239 w 246"/>
              <a:gd name="T17" fmla="*/ 32 h 182"/>
              <a:gd name="T18" fmla="*/ 111 w 246"/>
              <a:gd name="T19" fmla="*/ 176 h 182"/>
              <a:gd name="T20" fmla="*/ 99 w 246"/>
              <a:gd name="T21" fmla="*/ 182 h 182"/>
              <a:gd name="T22" fmla="*/ 98 w 246"/>
              <a:gd name="T23"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2">
                <a:moveTo>
                  <a:pt x="98" y="182"/>
                </a:moveTo>
                <a:cubicBezTo>
                  <a:pt x="94" y="182"/>
                  <a:pt x="89" y="180"/>
                  <a:pt x="86" y="177"/>
                </a:cubicBezTo>
                <a:cubicBezTo>
                  <a:pt x="7" y="98"/>
                  <a:pt x="7" y="98"/>
                  <a:pt x="7" y="98"/>
                </a:cubicBezTo>
                <a:cubicBezTo>
                  <a:pt x="0" y="91"/>
                  <a:pt x="0" y="80"/>
                  <a:pt x="7" y="73"/>
                </a:cubicBezTo>
                <a:cubicBezTo>
                  <a:pt x="14" y="66"/>
                  <a:pt x="25" y="66"/>
                  <a:pt x="32" y="73"/>
                </a:cubicBezTo>
                <a:cubicBezTo>
                  <a:pt x="97" y="139"/>
                  <a:pt x="97" y="139"/>
                  <a:pt x="97" y="139"/>
                </a:cubicBezTo>
                <a:cubicBezTo>
                  <a:pt x="213" y="8"/>
                  <a:pt x="213" y="8"/>
                  <a:pt x="213" y="8"/>
                </a:cubicBezTo>
                <a:cubicBezTo>
                  <a:pt x="219" y="1"/>
                  <a:pt x="231" y="0"/>
                  <a:pt x="238" y="7"/>
                </a:cubicBezTo>
                <a:cubicBezTo>
                  <a:pt x="245" y="13"/>
                  <a:pt x="246" y="25"/>
                  <a:pt x="239" y="32"/>
                </a:cubicBezTo>
                <a:cubicBezTo>
                  <a:pt x="111" y="176"/>
                  <a:pt x="111" y="176"/>
                  <a:pt x="111" y="176"/>
                </a:cubicBezTo>
                <a:cubicBezTo>
                  <a:pt x="108" y="180"/>
                  <a:pt x="104" y="182"/>
                  <a:pt x="99" y="182"/>
                </a:cubicBezTo>
                <a:cubicBezTo>
                  <a:pt x="99" y="182"/>
                  <a:pt x="98" y="182"/>
                  <a:pt x="98" y="182"/>
                </a:cubicBezTo>
                <a:close/>
              </a:path>
            </a:pathLst>
          </a:custGeom>
          <a:solidFill>
            <a:schemeClr val="bg1">
              <a:alpha val="7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5">
            <a:extLst>
              <a:ext uri="{FF2B5EF4-FFF2-40B4-BE49-F238E27FC236}">
                <a16:creationId xmlns:a16="http://schemas.microsoft.com/office/drawing/2014/main" id="{A5C87895-7DE5-4CC9-8904-549BBC7CBDC0}"/>
              </a:ext>
            </a:extLst>
          </p:cNvPr>
          <p:cNvSpPr>
            <a:spLocks/>
          </p:cNvSpPr>
          <p:nvPr/>
        </p:nvSpPr>
        <p:spPr bwMode="auto">
          <a:xfrm>
            <a:off x="8832621" y="2620252"/>
            <a:ext cx="309615" cy="231025"/>
          </a:xfrm>
          <a:custGeom>
            <a:avLst/>
            <a:gdLst>
              <a:gd name="T0" fmla="*/ 98 w 246"/>
              <a:gd name="T1" fmla="*/ 182 h 182"/>
              <a:gd name="T2" fmla="*/ 86 w 246"/>
              <a:gd name="T3" fmla="*/ 177 h 182"/>
              <a:gd name="T4" fmla="*/ 7 w 246"/>
              <a:gd name="T5" fmla="*/ 98 h 182"/>
              <a:gd name="T6" fmla="*/ 7 w 246"/>
              <a:gd name="T7" fmla="*/ 73 h 182"/>
              <a:gd name="T8" fmla="*/ 32 w 246"/>
              <a:gd name="T9" fmla="*/ 73 h 182"/>
              <a:gd name="T10" fmla="*/ 97 w 246"/>
              <a:gd name="T11" fmla="*/ 139 h 182"/>
              <a:gd name="T12" fmla="*/ 213 w 246"/>
              <a:gd name="T13" fmla="*/ 8 h 182"/>
              <a:gd name="T14" fmla="*/ 238 w 246"/>
              <a:gd name="T15" fmla="*/ 7 h 182"/>
              <a:gd name="T16" fmla="*/ 239 w 246"/>
              <a:gd name="T17" fmla="*/ 32 h 182"/>
              <a:gd name="T18" fmla="*/ 111 w 246"/>
              <a:gd name="T19" fmla="*/ 176 h 182"/>
              <a:gd name="T20" fmla="*/ 99 w 246"/>
              <a:gd name="T21" fmla="*/ 182 h 182"/>
              <a:gd name="T22" fmla="*/ 98 w 246"/>
              <a:gd name="T23"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2">
                <a:moveTo>
                  <a:pt x="98" y="182"/>
                </a:moveTo>
                <a:cubicBezTo>
                  <a:pt x="94" y="182"/>
                  <a:pt x="89" y="180"/>
                  <a:pt x="86" y="177"/>
                </a:cubicBezTo>
                <a:cubicBezTo>
                  <a:pt x="7" y="98"/>
                  <a:pt x="7" y="98"/>
                  <a:pt x="7" y="98"/>
                </a:cubicBezTo>
                <a:cubicBezTo>
                  <a:pt x="0" y="91"/>
                  <a:pt x="0" y="80"/>
                  <a:pt x="7" y="73"/>
                </a:cubicBezTo>
                <a:cubicBezTo>
                  <a:pt x="14" y="66"/>
                  <a:pt x="25" y="66"/>
                  <a:pt x="32" y="73"/>
                </a:cubicBezTo>
                <a:cubicBezTo>
                  <a:pt x="97" y="139"/>
                  <a:pt x="97" y="139"/>
                  <a:pt x="97" y="139"/>
                </a:cubicBezTo>
                <a:cubicBezTo>
                  <a:pt x="213" y="8"/>
                  <a:pt x="213" y="8"/>
                  <a:pt x="213" y="8"/>
                </a:cubicBezTo>
                <a:cubicBezTo>
                  <a:pt x="219" y="1"/>
                  <a:pt x="231" y="0"/>
                  <a:pt x="238" y="7"/>
                </a:cubicBezTo>
                <a:cubicBezTo>
                  <a:pt x="245" y="13"/>
                  <a:pt x="246" y="25"/>
                  <a:pt x="239" y="32"/>
                </a:cubicBezTo>
                <a:cubicBezTo>
                  <a:pt x="111" y="176"/>
                  <a:pt x="111" y="176"/>
                  <a:pt x="111" y="176"/>
                </a:cubicBezTo>
                <a:cubicBezTo>
                  <a:pt x="108" y="180"/>
                  <a:pt x="104" y="182"/>
                  <a:pt x="99" y="182"/>
                </a:cubicBezTo>
                <a:cubicBezTo>
                  <a:pt x="99" y="182"/>
                  <a:pt x="98" y="182"/>
                  <a:pt x="98" y="182"/>
                </a:cubicBezTo>
                <a:close/>
              </a:path>
            </a:pathLst>
          </a:custGeom>
          <a:solidFill>
            <a:schemeClr val="bg1">
              <a:alpha val="7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6">
            <a:extLst>
              <a:ext uri="{FF2B5EF4-FFF2-40B4-BE49-F238E27FC236}">
                <a16:creationId xmlns:a16="http://schemas.microsoft.com/office/drawing/2014/main" id="{C5903A02-914D-45C5-B106-130D724B70C1}"/>
              </a:ext>
            </a:extLst>
          </p:cNvPr>
          <p:cNvSpPr>
            <a:spLocks/>
          </p:cNvSpPr>
          <p:nvPr/>
        </p:nvSpPr>
        <p:spPr bwMode="auto">
          <a:xfrm>
            <a:off x="5140291" y="5273288"/>
            <a:ext cx="246321" cy="246848"/>
          </a:xfrm>
          <a:custGeom>
            <a:avLst/>
            <a:gdLst>
              <a:gd name="T0" fmla="*/ 123 w 196"/>
              <a:gd name="T1" fmla="*/ 98 h 194"/>
              <a:gd name="T2" fmla="*/ 189 w 196"/>
              <a:gd name="T3" fmla="*/ 32 h 194"/>
              <a:gd name="T4" fmla="*/ 189 w 196"/>
              <a:gd name="T5" fmla="*/ 7 h 194"/>
              <a:gd name="T6" fmla="*/ 164 w 196"/>
              <a:gd name="T7" fmla="*/ 7 h 194"/>
              <a:gd name="T8" fmla="*/ 98 w 196"/>
              <a:gd name="T9" fmla="*/ 73 h 194"/>
              <a:gd name="T10" fmla="*/ 32 w 196"/>
              <a:gd name="T11" fmla="*/ 7 h 194"/>
              <a:gd name="T12" fmla="*/ 7 w 196"/>
              <a:gd name="T13" fmla="*/ 7 h 194"/>
              <a:gd name="T14" fmla="*/ 7 w 196"/>
              <a:gd name="T15" fmla="*/ 32 h 194"/>
              <a:gd name="T16" fmla="*/ 73 w 196"/>
              <a:gd name="T17" fmla="*/ 98 h 194"/>
              <a:gd name="T18" fmla="*/ 7 w 196"/>
              <a:gd name="T19" fmla="*/ 164 h 194"/>
              <a:gd name="T20" fmla="*/ 7 w 196"/>
              <a:gd name="T21" fmla="*/ 189 h 194"/>
              <a:gd name="T22" fmla="*/ 19 w 196"/>
              <a:gd name="T23" fmla="*/ 194 h 194"/>
              <a:gd name="T24" fmla="*/ 32 w 196"/>
              <a:gd name="T25" fmla="*/ 189 h 194"/>
              <a:gd name="T26" fmla="*/ 98 w 196"/>
              <a:gd name="T27" fmla="*/ 123 h 194"/>
              <a:gd name="T28" fmla="*/ 164 w 196"/>
              <a:gd name="T29" fmla="*/ 189 h 194"/>
              <a:gd name="T30" fmla="*/ 176 w 196"/>
              <a:gd name="T31" fmla="*/ 194 h 194"/>
              <a:gd name="T32" fmla="*/ 189 w 196"/>
              <a:gd name="T33" fmla="*/ 189 h 194"/>
              <a:gd name="T34" fmla="*/ 189 w 196"/>
              <a:gd name="T35" fmla="*/ 164 h 194"/>
              <a:gd name="T36" fmla="*/ 123 w 196"/>
              <a:gd name="T37" fmla="*/ 9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94">
                <a:moveTo>
                  <a:pt x="123" y="98"/>
                </a:moveTo>
                <a:cubicBezTo>
                  <a:pt x="189" y="32"/>
                  <a:pt x="189" y="32"/>
                  <a:pt x="189" y="32"/>
                </a:cubicBezTo>
                <a:cubicBezTo>
                  <a:pt x="196" y="25"/>
                  <a:pt x="196" y="14"/>
                  <a:pt x="189" y="7"/>
                </a:cubicBezTo>
                <a:cubicBezTo>
                  <a:pt x="182" y="0"/>
                  <a:pt x="171" y="0"/>
                  <a:pt x="164" y="7"/>
                </a:cubicBezTo>
                <a:cubicBezTo>
                  <a:pt x="98" y="73"/>
                  <a:pt x="98" y="73"/>
                  <a:pt x="98" y="73"/>
                </a:cubicBezTo>
                <a:cubicBezTo>
                  <a:pt x="32" y="7"/>
                  <a:pt x="32" y="7"/>
                  <a:pt x="32" y="7"/>
                </a:cubicBezTo>
                <a:cubicBezTo>
                  <a:pt x="25" y="0"/>
                  <a:pt x="14" y="0"/>
                  <a:pt x="7" y="7"/>
                </a:cubicBezTo>
                <a:cubicBezTo>
                  <a:pt x="0" y="14"/>
                  <a:pt x="0" y="25"/>
                  <a:pt x="7" y="32"/>
                </a:cubicBezTo>
                <a:cubicBezTo>
                  <a:pt x="73" y="98"/>
                  <a:pt x="73" y="98"/>
                  <a:pt x="73" y="98"/>
                </a:cubicBezTo>
                <a:cubicBezTo>
                  <a:pt x="7" y="164"/>
                  <a:pt x="7" y="164"/>
                  <a:pt x="7" y="164"/>
                </a:cubicBezTo>
                <a:cubicBezTo>
                  <a:pt x="0" y="171"/>
                  <a:pt x="0" y="182"/>
                  <a:pt x="7" y="189"/>
                </a:cubicBezTo>
                <a:cubicBezTo>
                  <a:pt x="10" y="192"/>
                  <a:pt x="15" y="194"/>
                  <a:pt x="19" y="194"/>
                </a:cubicBezTo>
                <a:cubicBezTo>
                  <a:pt x="24" y="194"/>
                  <a:pt x="28" y="192"/>
                  <a:pt x="32" y="189"/>
                </a:cubicBezTo>
                <a:cubicBezTo>
                  <a:pt x="98" y="123"/>
                  <a:pt x="98" y="123"/>
                  <a:pt x="98" y="123"/>
                </a:cubicBezTo>
                <a:cubicBezTo>
                  <a:pt x="164" y="189"/>
                  <a:pt x="164" y="189"/>
                  <a:pt x="164" y="189"/>
                </a:cubicBezTo>
                <a:cubicBezTo>
                  <a:pt x="167" y="192"/>
                  <a:pt x="172" y="194"/>
                  <a:pt x="176" y="194"/>
                </a:cubicBezTo>
                <a:cubicBezTo>
                  <a:pt x="181" y="194"/>
                  <a:pt x="186" y="192"/>
                  <a:pt x="189" y="189"/>
                </a:cubicBezTo>
                <a:cubicBezTo>
                  <a:pt x="196" y="182"/>
                  <a:pt x="196" y="171"/>
                  <a:pt x="189" y="164"/>
                </a:cubicBezTo>
                <a:lnTo>
                  <a:pt x="123" y="98"/>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5">
            <a:extLst>
              <a:ext uri="{FF2B5EF4-FFF2-40B4-BE49-F238E27FC236}">
                <a16:creationId xmlns:a16="http://schemas.microsoft.com/office/drawing/2014/main" id="{C6ADEB3A-E2F8-48BC-9F41-FAC8CB69BD85}"/>
              </a:ext>
            </a:extLst>
          </p:cNvPr>
          <p:cNvSpPr>
            <a:spLocks/>
          </p:cNvSpPr>
          <p:nvPr/>
        </p:nvSpPr>
        <p:spPr bwMode="auto">
          <a:xfrm>
            <a:off x="-125087" y="2620252"/>
            <a:ext cx="309615" cy="231025"/>
          </a:xfrm>
          <a:custGeom>
            <a:avLst/>
            <a:gdLst>
              <a:gd name="T0" fmla="*/ 98 w 246"/>
              <a:gd name="T1" fmla="*/ 182 h 182"/>
              <a:gd name="T2" fmla="*/ 86 w 246"/>
              <a:gd name="T3" fmla="*/ 177 h 182"/>
              <a:gd name="T4" fmla="*/ 7 w 246"/>
              <a:gd name="T5" fmla="*/ 98 h 182"/>
              <a:gd name="T6" fmla="*/ 7 w 246"/>
              <a:gd name="T7" fmla="*/ 73 h 182"/>
              <a:gd name="T8" fmla="*/ 32 w 246"/>
              <a:gd name="T9" fmla="*/ 73 h 182"/>
              <a:gd name="T10" fmla="*/ 97 w 246"/>
              <a:gd name="T11" fmla="*/ 139 h 182"/>
              <a:gd name="T12" fmla="*/ 213 w 246"/>
              <a:gd name="T13" fmla="*/ 8 h 182"/>
              <a:gd name="T14" fmla="*/ 238 w 246"/>
              <a:gd name="T15" fmla="*/ 7 h 182"/>
              <a:gd name="T16" fmla="*/ 239 w 246"/>
              <a:gd name="T17" fmla="*/ 32 h 182"/>
              <a:gd name="T18" fmla="*/ 111 w 246"/>
              <a:gd name="T19" fmla="*/ 176 h 182"/>
              <a:gd name="T20" fmla="*/ 99 w 246"/>
              <a:gd name="T21" fmla="*/ 182 h 182"/>
              <a:gd name="T22" fmla="*/ 98 w 246"/>
              <a:gd name="T23"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2">
                <a:moveTo>
                  <a:pt x="98" y="182"/>
                </a:moveTo>
                <a:cubicBezTo>
                  <a:pt x="94" y="182"/>
                  <a:pt x="89" y="180"/>
                  <a:pt x="86" y="177"/>
                </a:cubicBezTo>
                <a:cubicBezTo>
                  <a:pt x="7" y="98"/>
                  <a:pt x="7" y="98"/>
                  <a:pt x="7" y="98"/>
                </a:cubicBezTo>
                <a:cubicBezTo>
                  <a:pt x="0" y="91"/>
                  <a:pt x="0" y="80"/>
                  <a:pt x="7" y="73"/>
                </a:cubicBezTo>
                <a:cubicBezTo>
                  <a:pt x="14" y="66"/>
                  <a:pt x="25" y="66"/>
                  <a:pt x="32" y="73"/>
                </a:cubicBezTo>
                <a:cubicBezTo>
                  <a:pt x="97" y="139"/>
                  <a:pt x="97" y="139"/>
                  <a:pt x="97" y="139"/>
                </a:cubicBezTo>
                <a:cubicBezTo>
                  <a:pt x="213" y="8"/>
                  <a:pt x="213" y="8"/>
                  <a:pt x="213" y="8"/>
                </a:cubicBezTo>
                <a:cubicBezTo>
                  <a:pt x="219" y="1"/>
                  <a:pt x="231" y="0"/>
                  <a:pt x="238" y="7"/>
                </a:cubicBezTo>
                <a:cubicBezTo>
                  <a:pt x="245" y="13"/>
                  <a:pt x="246" y="25"/>
                  <a:pt x="239" y="32"/>
                </a:cubicBezTo>
                <a:cubicBezTo>
                  <a:pt x="111" y="176"/>
                  <a:pt x="111" y="176"/>
                  <a:pt x="111" y="176"/>
                </a:cubicBezTo>
                <a:cubicBezTo>
                  <a:pt x="108" y="180"/>
                  <a:pt x="104" y="182"/>
                  <a:pt x="99" y="182"/>
                </a:cubicBezTo>
                <a:cubicBezTo>
                  <a:pt x="99" y="182"/>
                  <a:pt x="98" y="182"/>
                  <a:pt x="98" y="182"/>
                </a:cubicBezTo>
                <a:close/>
              </a:path>
            </a:pathLst>
          </a:custGeom>
          <a:solidFill>
            <a:schemeClr val="bg1">
              <a:alpha val="4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71" name="Group 70">
            <a:extLst>
              <a:ext uri="{FF2B5EF4-FFF2-40B4-BE49-F238E27FC236}">
                <a16:creationId xmlns:a16="http://schemas.microsoft.com/office/drawing/2014/main" id="{FB7BA02D-133C-4D62-B869-70C766C644CE}"/>
              </a:ext>
            </a:extLst>
          </p:cNvPr>
          <p:cNvGrpSpPr/>
          <p:nvPr/>
        </p:nvGrpSpPr>
        <p:grpSpPr>
          <a:xfrm>
            <a:off x="567041" y="796588"/>
            <a:ext cx="6377046" cy="584775"/>
            <a:chOff x="516241" y="796588"/>
            <a:chExt cx="6377046" cy="584775"/>
          </a:xfrm>
        </p:grpSpPr>
        <p:sp>
          <p:nvSpPr>
            <p:cNvPr id="52" name="Rectangle 51">
              <a:extLst>
                <a:ext uri="{FF2B5EF4-FFF2-40B4-BE49-F238E27FC236}">
                  <a16:creationId xmlns:a16="http://schemas.microsoft.com/office/drawing/2014/main" id="{800B1247-9145-4104-83B5-138566125AD8}"/>
                </a:ext>
              </a:extLst>
            </p:cNvPr>
            <p:cNvSpPr/>
            <p:nvPr/>
          </p:nvSpPr>
          <p:spPr>
            <a:xfrm>
              <a:off x="3329213" y="873546"/>
              <a:ext cx="2303237" cy="4872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53" name="TextBox 52">
              <a:extLst>
                <a:ext uri="{FF2B5EF4-FFF2-40B4-BE49-F238E27FC236}">
                  <a16:creationId xmlns:a16="http://schemas.microsoft.com/office/drawing/2014/main" id="{1BC5BFC1-29BA-488B-A759-F00F7502EDF4}"/>
                </a:ext>
              </a:extLst>
            </p:cNvPr>
            <p:cNvSpPr txBox="1"/>
            <p:nvPr/>
          </p:nvSpPr>
          <p:spPr>
            <a:xfrm>
              <a:off x="516241" y="796588"/>
              <a:ext cx="6377046" cy="584775"/>
            </a:xfrm>
            <a:prstGeom prst="rect">
              <a:avLst/>
            </a:prstGeom>
            <a:noFill/>
          </p:spPr>
          <p:txBody>
            <a:bodyPr wrap="square" lIns="0">
              <a:spAutoFit/>
            </a:bodyPr>
            <a:lstStyle/>
            <a:p>
              <a:pPr marL="0" lvl="1">
                <a:spcBef>
                  <a:spcPts val="4500"/>
                </a:spcBef>
              </a:pPr>
              <a:r>
                <a:rPr lang="en-US" sz="3200" kern="100">
                  <a:solidFill>
                    <a:schemeClr val="bg1"/>
                  </a:solidFill>
                  <a:latin typeface="Fidelity Sans" panose="020B0503030202020204" pitchFamily="34" charset="0"/>
                </a:rPr>
                <a:t>Building credit  </a:t>
              </a:r>
              <a:r>
                <a:rPr lang="en-US" sz="3200" b="1" kern="100">
                  <a:solidFill>
                    <a:srgbClr val="2C4AAA"/>
                  </a:solidFill>
                  <a:latin typeface="Fidelity Sans" panose="020B0503030202020204" pitchFamily="34" charset="0"/>
                </a:rPr>
                <a:t>builds trust</a:t>
              </a:r>
            </a:p>
          </p:txBody>
        </p:sp>
      </p:grpSp>
      <p:sp>
        <p:nvSpPr>
          <p:cNvPr id="54" name="Rectangle 53">
            <a:extLst>
              <a:ext uri="{FF2B5EF4-FFF2-40B4-BE49-F238E27FC236}">
                <a16:creationId xmlns:a16="http://schemas.microsoft.com/office/drawing/2014/main" id="{B803B04C-AD26-42F5-A1DA-9556012693B4}"/>
              </a:ext>
            </a:extLst>
          </p:cNvPr>
          <p:cNvSpPr/>
          <p:nvPr/>
        </p:nvSpPr>
        <p:spPr>
          <a:xfrm>
            <a:off x="538717" y="3854561"/>
            <a:ext cx="530531" cy="307777"/>
          </a:xfrm>
          <a:prstGeom prst="rect">
            <a:avLst/>
          </a:prstGeom>
        </p:spPr>
        <p:txBody>
          <a:bodyPr wrap="none">
            <a:spAutoFit/>
          </a:bodyPr>
          <a:lstStyle/>
          <a:p>
            <a:pPr marL="465138" indent="-465138" algn="ctr">
              <a:spcBef>
                <a:spcPts val="600"/>
              </a:spcBef>
            </a:pPr>
            <a:r>
              <a:rPr lang="en-US" sz="1400" b="1" kern="100">
                <a:solidFill>
                  <a:srgbClr val="2C4AAA"/>
                </a:solidFill>
                <a:latin typeface="Fidelity Sans" panose="020B0503030202020204" pitchFamily="34" charset="0"/>
              </a:rPr>
              <a:t>JAN</a:t>
            </a:r>
          </a:p>
        </p:txBody>
      </p:sp>
      <p:sp>
        <p:nvSpPr>
          <p:cNvPr id="55" name="Rectangle 54">
            <a:extLst>
              <a:ext uri="{FF2B5EF4-FFF2-40B4-BE49-F238E27FC236}">
                <a16:creationId xmlns:a16="http://schemas.microsoft.com/office/drawing/2014/main" id="{121D9EF2-E42B-4F8C-BF22-ACCF3DE6D710}"/>
              </a:ext>
            </a:extLst>
          </p:cNvPr>
          <p:cNvSpPr/>
          <p:nvPr/>
        </p:nvSpPr>
        <p:spPr>
          <a:xfrm>
            <a:off x="1254642" y="3854561"/>
            <a:ext cx="510076" cy="307777"/>
          </a:xfrm>
          <a:prstGeom prst="rect">
            <a:avLst/>
          </a:prstGeom>
        </p:spPr>
        <p:txBody>
          <a:bodyPr wrap="none">
            <a:spAutoFit/>
          </a:bodyPr>
          <a:lstStyle/>
          <a:p>
            <a:pPr marL="465138" indent="-465138" algn="ctr">
              <a:spcBef>
                <a:spcPts val="600"/>
              </a:spcBef>
            </a:pPr>
            <a:r>
              <a:rPr lang="en-US" sz="1400" b="1" kern="100">
                <a:solidFill>
                  <a:srgbClr val="2C4AAA"/>
                </a:solidFill>
                <a:latin typeface="Fidelity Sans" panose="020B0503030202020204" pitchFamily="34" charset="0"/>
              </a:rPr>
              <a:t>FEB</a:t>
            </a:r>
          </a:p>
        </p:txBody>
      </p:sp>
      <p:sp>
        <p:nvSpPr>
          <p:cNvPr id="56" name="Rectangle 55">
            <a:extLst>
              <a:ext uri="{FF2B5EF4-FFF2-40B4-BE49-F238E27FC236}">
                <a16:creationId xmlns:a16="http://schemas.microsoft.com/office/drawing/2014/main" id="{1CC30677-B9CA-4168-8397-B51E6EFC80E6}"/>
              </a:ext>
            </a:extLst>
          </p:cNvPr>
          <p:cNvSpPr/>
          <p:nvPr/>
        </p:nvSpPr>
        <p:spPr>
          <a:xfrm>
            <a:off x="1950112" y="3854561"/>
            <a:ext cx="599844" cy="307777"/>
          </a:xfrm>
          <a:prstGeom prst="rect">
            <a:avLst/>
          </a:prstGeom>
        </p:spPr>
        <p:txBody>
          <a:bodyPr wrap="none">
            <a:spAutoFit/>
          </a:bodyPr>
          <a:lstStyle/>
          <a:p>
            <a:pPr marL="465138" indent="-465138" algn="ctr">
              <a:spcBef>
                <a:spcPts val="600"/>
              </a:spcBef>
            </a:pPr>
            <a:r>
              <a:rPr lang="en-US" sz="1400" b="1" kern="100">
                <a:solidFill>
                  <a:srgbClr val="2C4AAA"/>
                </a:solidFill>
                <a:latin typeface="Fidelity Sans" panose="020B0503030202020204" pitchFamily="34" charset="0"/>
              </a:rPr>
              <a:t>MAR</a:t>
            </a:r>
          </a:p>
        </p:txBody>
      </p:sp>
      <p:sp>
        <p:nvSpPr>
          <p:cNvPr id="57" name="Rectangle 56">
            <a:extLst>
              <a:ext uri="{FF2B5EF4-FFF2-40B4-BE49-F238E27FC236}">
                <a16:creationId xmlns:a16="http://schemas.microsoft.com/office/drawing/2014/main" id="{35FED073-F533-46E9-958B-B544CCC2ECFF}"/>
              </a:ext>
            </a:extLst>
          </p:cNvPr>
          <p:cNvSpPr/>
          <p:nvPr/>
        </p:nvSpPr>
        <p:spPr>
          <a:xfrm>
            <a:off x="2735350" y="3854561"/>
            <a:ext cx="545342" cy="307777"/>
          </a:xfrm>
          <a:prstGeom prst="rect">
            <a:avLst/>
          </a:prstGeom>
        </p:spPr>
        <p:txBody>
          <a:bodyPr wrap="none">
            <a:spAutoFit/>
          </a:bodyPr>
          <a:lstStyle/>
          <a:p>
            <a:pPr marL="465138" indent="-465138" algn="ctr">
              <a:spcBef>
                <a:spcPts val="600"/>
              </a:spcBef>
            </a:pPr>
            <a:r>
              <a:rPr lang="en-US" sz="1400" b="1" kern="100">
                <a:solidFill>
                  <a:srgbClr val="2C4AAA"/>
                </a:solidFill>
                <a:latin typeface="Fidelity Sans" panose="020B0503030202020204" pitchFamily="34" charset="0"/>
              </a:rPr>
              <a:t>APR</a:t>
            </a:r>
          </a:p>
        </p:txBody>
      </p:sp>
      <p:sp>
        <p:nvSpPr>
          <p:cNvPr id="58" name="Rectangle 57">
            <a:extLst>
              <a:ext uri="{FF2B5EF4-FFF2-40B4-BE49-F238E27FC236}">
                <a16:creationId xmlns:a16="http://schemas.microsoft.com/office/drawing/2014/main" id="{ADDA275F-EEDD-428A-A866-DF30197E865F}"/>
              </a:ext>
            </a:extLst>
          </p:cNvPr>
          <p:cNvSpPr/>
          <p:nvPr/>
        </p:nvSpPr>
        <p:spPr>
          <a:xfrm>
            <a:off x="3466086" y="3854561"/>
            <a:ext cx="580865" cy="307777"/>
          </a:xfrm>
          <a:prstGeom prst="rect">
            <a:avLst/>
          </a:prstGeom>
        </p:spPr>
        <p:txBody>
          <a:bodyPr wrap="none">
            <a:spAutoFit/>
          </a:bodyPr>
          <a:lstStyle/>
          <a:p>
            <a:pPr marL="465138" indent="-465138" algn="ctr">
              <a:spcBef>
                <a:spcPts val="600"/>
              </a:spcBef>
            </a:pPr>
            <a:r>
              <a:rPr lang="en-US" sz="1400" b="1" kern="100">
                <a:solidFill>
                  <a:srgbClr val="2C4AAA"/>
                </a:solidFill>
                <a:latin typeface="Fidelity Sans" panose="020B0503030202020204" pitchFamily="34" charset="0"/>
              </a:rPr>
              <a:t>MAY</a:t>
            </a:r>
          </a:p>
        </p:txBody>
      </p:sp>
      <p:sp>
        <p:nvSpPr>
          <p:cNvPr id="59" name="Rectangle 58">
            <a:extLst>
              <a:ext uri="{FF2B5EF4-FFF2-40B4-BE49-F238E27FC236}">
                <a16:creationId xmlns:a16="http://schemas.microsoft.com/office/drawing/2014/main" id="{8071B7E8-088A-4DA7-86AA-1CD305C53752}"/>
              </a:ext>
            </a:extLst>
          </p:cNvPr>
          <p:cNvSpPr/>
          <p:nvPr/>
        </p:nvSpPr>
        <p:spPr>
          <a:xfrm>
            <a:off x="4251395" y="3854561"/>
            <a:ext cx="537327" cy="307777"/>
          </a:xfrm>
          <a:prstGeom prst="rect">
            <a:avLst/>
          </a:prstGeom>
        </p:spPr>
        <p:txBody>
          <a:bodyPr wrap="none">
            <a:spAutoFit/>
          </a:bodyPr>
          <a:lstStyle/>
          <a:p>
            <a:pPr marL="465138" indent="-465138" algn="ctr">
              <a:spcBef>
                <a:spcPts val="600"/>
              </a:spcBef>
            </a:pPr>
            <a:r>
              <a:rPr lang="en-US" sz="1400" b="1" kern="100">
                <a:solidFill>
                  <a:srgbClr val="2C4AAA"/>
                </a:solidFill>
                <a:latin typeface="Fidelity Sans" panose="020B0503030202020204" pitchFamily="34" charset="0"/>
              </a:rPr>
              <a:t>JUN</a:t>
            </a:r>
          </a:p>
        </p:txBody>
      </p:sp>
      <p:sp>
        <p:nvSpPr>
          <p:cNvPr id="60" name="Rectangle 59">
            <a:extLst>
              <a:ext uri="{FF2B5EF4-FFF2-40B4-BE49-F238E27FC236}">
                <a16:creationId xmlns:a16="http://schemas.microsoft.com/office/drawing/2014/main" id="{0BB40B60-1DD6-4545-B907-F36DB7334F0A}"/>
              </a:ext>
            </a:extLst>
          </p:cNvPr>
          <p:cNvSpPr/>
          <p:nvPr/>
        </p:nvSpPr>
        <p:spPr>
          <a:xfrm>
            <a:off x="5005866" y="3854561"/>
            <a:ext cx="494046" cy="307777"/>
          </a:xfrm>
          <a:prstGeom prst="rect">
            <a:avLst/>
          </a:prstGeom>
        </p:spPr>
        <p:txBody>
          <a:bodyPr wrap="none">
            <a:spAutoFit/>
          </a:bodyPr>
          <a:lstStyle/>
          <a:p>
            <a:pPr marL="465138" indent="-465138" algn="ctr">
              <a:spcBef>
                <a:spcPts val="600"/>
              </a:spcBef>
            </a:pPr>
            <a:r>
              <a:rPr lang="en-US" sz="1400" b="1" kern="100">
                <a:solidFill>
                  <a:srgbClr val="2C4AAA"/>
                </a:solidFill>
                <a:latin typeface="Fidelity Sans" panose="020B0503030202020204" pitchFamily="34" charset="0"/>
              </a:rPr>
              <a:t>JUL</a:t>
            </a:r>
          </a:p>
        </p:txBody>
      </p:sp>
      <p:sp>
        <p:nvSpPr>
          <p:cNvPr id="61" name="Rectangle 60">
            <a:extLst>
              <a:ext uri="{FF2B5EF4-FFF2-40B4-BE49-F238E27FC236}">
                <a16:creationId xmlns:a16="http://schemas.microsoft.com/office/drawing/2014/main" id="{86D78FFB-B17B-4147-80A3-7A088686D12E}"/>
              </a:ext>
            </a:extLst>
          </p:cNvPr>
          <p:cNvSpPr/>
          <p:nvPr/>
        </p:nvSpPr>
        <p:spPr>
          <a:xfrm>
            <a:off x="5729756" y="3854561"/>
            <a:ext cx="576633" cy="307777"/>
          </a:xfrm>
          <a:prstGeom prst="rect">
            <a:avLst/>
          </a:prstGeom>
        </p:spPr>
        <p:txBody>
          <a:bodyPr wrap="none">
            <a:spAutoFit/>
          </a:bodyPr>
          <a:lstStyle/>
          <a:p>
            <a:pPr marL="465138" indent="-465138" algn="ctr">
              <a:spcBef>
                <a:spcPts val="600"/>
              </a:spcBef>
            </a:pPr>
            <a:r>
              <a:rPr lang="en-US" sz="1400" b="1" kern="100">
                <a:solidFill>
                  <a:srgbClr val="2C4AAA"/>
                </a:solidFill>
                <a:latin typeface="Fidelity Sans" panose="020B0503030202020204" pitchFamily="34" charset="0"/>
              </a:rPr>
              <a:t>AUG</a:t>
            </a:r>
          </a:p>
        </p:txBody>
      </p:sp>
      <p:sp>
        <p:nvSpPr>
          <p:cNvPr id="62" name="Rectangle 61">
            <a:extLst>
              <a:ext uri="{FF2B5EF4-FFF2-40B4-BE49-F238E27FC236}">
                <a16:creationId xmlns:a16="http://schemas.microsoft.com/office/drawing/2014/main" id="{7042A8F2-2DCC-4C40-8013-03450D35E864}"/>
              </a:ext>
            </a:extLst>
          </p:cNvPr>
          <p:cNvSpPr/>
          <p:nvPr/>
        </p:nvSpPr>
        <p:spPr>
          <a:xfrm>
            <a:off x="6428617" y="3854561"/>
            <a:ext cx="615874" cy="307777"/>
          </a:xfrm>
          <a:prstGeom prst="rect">
            <a:avLst/>
          </a:prstGeom>
        </p:spPr>
        <p:txBody>
          <a:bodyPr wrap="none">
            <a:spAutoFit/>
          </a:bodyPr>
          <a:lstStyle/>
          <a:p>
            <a:pPr marL="465138" indent="-465138" algn="ctr">
              <a:spcBef>
                <a:spcPts val="600"/>
              </a:spcBef>
            </a:pPr>
            <a:r>
              <a:rPr lang="en-US" sz="1400" b="1" kern="100">
                <a:solidFill>
                  <a:srgbClr val="2C4AAA"/>
                </a:solidFill>
                <a:latin typeface="Fidelity Sans" panose="020B0503030202020204" pitchFamily="34" charset="0"/>
              </a:rPr>
              <a:t>SEPT</a:t>
            </a:r>
          </a:p>
        </p:txBody>
      </p:sp>
      <p:sp>
        <p:nvSpPr>
          <p:cNvPr id="63" name="Rectangle 62">
            <a:extLst>
              <a:ext uri="{FF2B5EF4-FFF2-40B4-BE49-F238E27FC236}">
                <a16:creationId xmlns:a16="http://schemas.microsoft.com/office/drawing/2014/main" id="{5D16B320-71E6-49C0-9BA5-96F6446936B8}"/>
              </a:ext>
            </a:extLst>
          </p:cNvPr>
          <p:cNvSpPr/>
          <p:nvPr/>
        </p:nvSpPr>
        <p:spPr>
          <a:xfrm>
            <a:off x="7197801" y="3854561"/>
            <a:ext cx="564578" cy="307777"/>
          </a:xfrm>
          <a:prstGeom prst="rect">
            <a:avLst/>
          </a:prstGeom>
        </p:spPr>
        <p:txBody>
          <a:bodyPr wrap="none">
            <a:spAutoFit/>
          </a:bodyPr>
          <a:lstStyle/>
          <a:p>
            <a:pPr marL="465138" indent="-465138" algn="ctr">
              <a:spcBef>
                <a:spcPts val="600"/>
              </a:spcBef>
            </a:pPr>
            <a:r>
              <a:rPr lang="en-US" sz="1400" b="1" kern="100">
                <a:solidFill>
                  <a:srgbClr val="2C4AAA"/>
                </a:solidFill>
                <a:latin typeface="Fidelity Sans" panose="020B0503030202020204" pitchFamily="34" charset="0"/>
              </a:rPr>
              <a:t>OCT</a:t>
            </a:r>
          </a:p>
        </p:txBody>
      </p:sp>
      <p:sp>
        <p:nvSpPr>
          <p:cNvPr id="64" name="Rectangle 63">
            <a:extLst>
              <a:ext uri="{FF2B5EF4-FFF2-40B4-BE49-F238E27FC236}">
                <a16:creationId xmlns:a16="http://schemas.microsoft.com/office/drawing/2014/main" id="{6C524F1C-5480-4559-A34E-973D6AE41AA4}"/>
              </a:ext>
            </a:extLst>
          </p:cNvPr>
          <p:cNvSpPr/>
          <p:nvPr/>
        </p:nvSpPr>
        <p:spPr>
          <a:xfrm>
            <a:off x="7947773" y="3854561"/>
            <a:ext cx="588559" cy="307777"/>
          </a:xfrm>
          <a:prstGeom prst="rect">
            <a:avLst/>
          </a:prstGeom>
        </p:spPr>
        <p:txBody>
          <a:bodyPr wrap="none">
            <a:spAutoFit/>
          </a:bodyPr>
          <a:lstStyle/>
          <a:p>
            <a:pPr marL="465138" indent="-465138" algn="ctr">
              <a:spcBef>
                <a:spcPts val="600"/>
              </a:spcBef>
            </a:pPr>
            <a:r>
              <a:rPr lang="en-US" sz="1400" b="1" kern="100">
                <a:solidFill>
                  <a:srgbClr val="2C4AAA"/>
                </a:solidFill>
                <a:latin typeface="Fidelity Sans" panose="020B0503030202020204" pitchFamily="34" charset="0"/>
              </a:rPr>
              <a:t>NOV</a:t>
            </a:r>
          </a:p>
        </p:txBody>
      </p:sp>
      <p:sp>
        <p:nvSpPr>
          <p:cNvPr id="65" name="Rectangle 64">
            <a:extLst>
              <a:ext uri="{FF2B5EF4-FFF2-40B4-BE49-F238E27FC236}">
                <a16:creationId xmlns:a16="http://schemas.microsoft.com/office/drawing/2014/main" id="{6B6F1470-94A1-4010-B0E6-9D8F2E49D293}"/>
              </a:ext>
            </a:extLst>
          </p:cNvPr>
          <p:cNvSpPr/>
          <p:nvPr/>
        </p:nvSpPr>
        <p:spPr>
          <a:xfrm>
            <a:off x="8721726" y="3854561"/>
            <a:ext cx="550985" cy="307777"/>
          </a:xfrm>
          <a:prstGeom prst="rect">
            <a:avLst/>
          </a:prstGeom>
        </p:spPr>
        <p:txBody>
          <a:bodyPr wrap="none">
            <a:spAutoFit/>
          </a:bodyPr>
          <a:lstStyle/>
          <a:p>
            <a:pPr marL="465138" indent="-465138" algn="ctr">
              <a:spcBef>
                <a:spcPts val="600"/>
              </a:spcBef>
            </a:pPr>
            <a:r>
              <a:rPr lang="en-US" sz="1400" b="1" kern="100">
                <a:solidFill>
                  <a:srgbClr val="2C4AAA"/>
                </a:solidFill>
                <a:latin typeface="Fidelity Sans" panose="020B0503030202020204" pitchFamily="34" charset="0"/>
              </a:rPr>
              <a:t>DEC</a:t>
            </a:r>
          </a:p>
        </p:txBody>
      </p:sp>
      <p:pic>
        <p:nvPicPr>
          <p:cNvPr id="19" name="Picture 18">
            <a:extLst>
              <a:ext uri="{FF2B5EF4-FFF2-40B4-BE49-F238E27FC236}">
                <a16:creationId xmlns:a16="http://schemas.microsoft.com/office/drawing/2014/main" id="{736B0021-BC73-433D-BCD2-52E9CBB4C5E6}"/>
              </a:ext>
            </a:extLst>
          </p:cNvPr>
          <p:cNvPicPr>
            <a:picLocks noChangeAspect="1"/>
          </p:cNvPicPr>
          <p:nvPr/>
        </p:nvPicPr>
        <p:blipFill rotWithShape="1">
          <a:blip r:embed="rId5"/>
          <a:srcRect r="74597"/>
          <a:stretch/>
        </p:blipFill>
        <p:spPr>
          <a:xfrm>
            <a:off x="9752725" y="589940"/>
            <a:ext cx="3097161" cy="6858000"/>
          </a:xfrm>
          <a:prstGeom prst="rect">
            <a:avLst/>
          </a:prstGeom>
        </p:spPr>
      </p:pic>
      <p:sp>
        <p:nvSpPr>
          <p:cNvPr id="47" name="Freeform 10">
            <a:extLst>
              <a:ext uri="{FF2B5EF4-FFF2-40B4-BE49-F238E27FC236}">
                <a16:creationId xmlns:a16="http://schemas.microsoft.com/office/drawing/2014/main" id="{0BF37BEF-2884-40CA-9511-CDB805BA6BD9}"/>
              </a:ext>
            </a:extLst>
          </p:cNvPr>
          <p:cNvSpPr>
            <a:spLocks noEditPoints="1"/>
          </p:cNvSpPr>
          <p:nvPr/>
        </p:nvSpPr>
        <p:spPr bwMode="auto">
          <a:xfrm>
            <a:off x="10447125" y="2797677"/>
            <a:ext cx="630313" cy="347315"/>
          </a:xfrm>
          <a:custGeom>
            <a:avLst/>
            <a:gdLst>
              <a:gd name="T0" fmla="*/ 316 w 369"/>
              <a:gd name="T1" fmla="*/ 60 h 202"/>
              <a:gd name="T2" fmla="*/ 315 w 369"/>
              <a:gd name="T3" fmla="*/ 59 h 202"/>
              <a:gd name="T4" fmla="*/ 315 w 369"/>
              <a:gd name="T5" fmla="*/ 59 h 202"/>
              <a:gd name="T6" fmla="*/ 284 w 369"/>
              <a:gd name="T7" fmla="*/ 34 h 202"/>
              <a:gd name="T8" fmla="*/ 284 w 369"/>
              <a:gd name="T9" fmla="*/ 33 h 202"/>
              <a:gd name="T10" fmla="*/ 251 w 369"/>
              <a:gd name="T11" fmla="*/ 0 h 202"/>
              <a:gd name="T12" fmla="*/ 228 w 369"/>
              <a:gd name="T13" fmla="*/ 10 h 202"/>
              <a:gd name="T14" fmla="*/ 185 w 369"/>
              <a:gd name="T15" fmla="*/ 5 h 202"/>
              <a:gd name="T16" fmla="*/ 54 w 369"/>
              <a:gd name="T17" fmla="*/ 59 h 202"/>
              <a:gd name="T18" fmla="*/ 54 w 369"/>
              <a:gd name="T19" fmla="*/ 59 h 202"/>
              <a:gd name="T20" fmla="*/ 53 w 369"/>
              <a:gd name="T21" fmla="*/ 60 h 202"/>
              <a:gd name="T22" fmla="*/ 0 w 369"/>
              <a:gd name="T23" fmla="*/ 190 h 202"/>
              <a:gd name="T24" fmla="*/ 12 w 369"/>
              <a:gd name="T25" fmla="*/ 202 h 202"/>
              <a:gd name="T26" fmla="*/ 23 w 369"/>
              <a:gd name="T27" fmla="*/ 190 h 202"/>
              <a:gd name="T28" fmla="*/ 63 w 369"/>
              <a:gd name="T29" fmla="*/ 85 h 202"/>
              <a:gd name="T30" fmla="*/ 116 w 369"/>
              <a:gd name="T31" fmla="*/ 138 h 202"/>
              <a:gd name="T32" fmla="*/ 99 w 369"/>
              <a:gd name="T33" fmla="*/ 190 h 202"/>
              <a:gd name="T34" fmla="*/ 110 w 369"/>
              <a:gd name="T35" fmla="*/ 202 h 202"/>
              <a:gd name="T36" fmla="*/ 122 w 369"/>
              <a:gd name="T37" fmla="*/ 190 h 202"/>
              <a:gd name="T38" fmla="*/ 185 w 369"/>
              <a:gd name="T39" fmla="*/ 128 h 202"/>
              <a:gd name="T40" fmla="*/ 247 w 369"/>
              <a:gd name="T41" fmla="*/ 190 h 202"/>
              <a:gd name="T42" fmla="*/ 259 w 369"/>
              <a:gd name="T43" fmla="*/ 202 h 202"/>
              <a:gd name="T44" fmla="*/ 271 w 369"/>
              <a:gd name="T45" fmla="*/ 190 h 202"/>
              <a:gd name="T46" fmla="*/ 253 w 369"/>
              <a:gd name="T47" fmla="*/ 138 h 202"/>
              <a:gd name="T48" fmla="*/ 306 w 369"/>
              <a:gd name="T49" fmla="*/ 85 h 202"/>
              <a:gd name="T50" fmla="*/ 346 w 369"/>
              <a:gd name="T51" fmla="*/ 190 h 202"/>
              <a:gd name="T52" fmla="*/ 358 w 369"/>
              <a:gd name="T53" fmla="*/ 202 h 202"/>
              <a:gd name="T54" fmla="*/ 369 w 369"/>
              <a:gd name="T55" fmla="*/ 190 h 202"/>
              <a:gd name="T56" fmla="*/ 316 w 369"/>
              <a:gd name="T57" fmla="*/ 60 h 202"/>
              <a:gd name="T58" fmla="*/ 196 w 369"/>
              <a:gd name="T59" fmla="*/ 105 h 202"/>
              <a:gd name="T60" fmla="*/ 196 w 369"/>
              <a:gd name="T61" fmla="*/ 29 h 202"/>
              <a:gd name="T62" fmla="*/ 219 w 369"/>
              <a:gd name="T63" fmla="*/ 33 h 202"/>
              <a:gd name="T64" fmla="*/ 251 w 369"/>
              <a:gd name="T65" fmla="*/ 65 h 202"/>
              <a:gd name="T66" fmla="*/ 274 w 369"/>
              <a:gd name="T67" fmla="*/ 56 h 202"/>
              <a:gd name="T68" fmla="*/ 290 w 369"/>
              <a:gd name="T69" fmla="*/ 68 h 202"/>
              <a:gd name="T70" fmla="*/ 236 w 369"/>
              <a:gd name="T71" fmla="*/ 121 h 202"/>
              <a:gd name="T72" fmla="*/ 196 w 369"/>
              <a:gd name="T73" fmla="*/ 105 h 202"/>
              <a:gd name="T74" fmla="*/ 133 w 369"/>
              <a:gd name="T75" fmla="*/ 121 h 202"/>
              <a:gd name="T76" fmla="*/ 80 w 369"/>
              <a:gd name="T77" fmla="*/ 68 h 202"/>
              <a:gd name="T78" fmla="*/ 173 w 369"/>
              <a:gd name="T79" fmla="*/ 29 h 202"/>
              <a:gd name="T80" fmla="*/ 173 w 369"/>
              <a:gd name="T81" fmla="*/ 105 h 202"/>
              <a:gd name="T82" fmla="*/ 133 w 369"/>
              <a:gd name="T83" fmla="*/ 121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69" h="202">
                <a:moveTo>
                  <a:pt x="316" y="60"/>
                </a:moveTo>
                <a:cubicBezTo>
                  <a:pt x="315" y="59"/>
                  <a:pt x="315" y="59"/>
                  <a:pt x="315" y="59"/>
                </a:cubicBezTo>
                <a:cubicBezTo>
                  <a:pt x="315" y="59"/>
                  <a:pt x="315" y="59"/>
                  <a:pt x="315" y="59"/>
                </a:cubicBezTo>
                <a:cubicBezTo>
                  <a:pt x="305" y="49"/>
                  <a:pt x="295" y="41"/>
                  <a:pt x="284" y="34"/>
                </a:cubicBezTo>
                <a:cubicBezTo>
                  <a:pt x="284" y="33"/>
                  <a:pt x="284" y="33"/>
                  <a:pt x="284" y="33"/>
                </a:cubicBezTo>
                <a:cubicBezTo>
                  <a:pt x="284" y="15"/>
                  <a:pt x="269" y="0"/>
                  <a:pt x="251" y="0"/>
                </a:cubicBezTo>
                <a:cubicBezTo>
                  <a:pt x="242" y="0"/>
                  <a:pt x="234" y="4"/>
                  <a:pt x="228" y="10"/>
                </a:cubicBezTo>
                <a:cubicBezTo>
                  <a:pt x="214" y="7"/>
                  <a:pt x="200" y="5"/>
                  <a:pt x="185" y="5"/>
                </a:cubicBezTo>
                <a:cubicBezTo>
                  <a:pt x="134" y="5"/>
                  <a:pt x="88" y="25"/>
                  <a:pt x="54" y="59"/>
                </a:cubicBezTo>
                <a:cubicBezTo>
                  <a:pt x="54" y="59"/>
                  <a:pt x="54" y="59"/>
                  <a:pt x="54" y="59"/>
                </a:cubicBezTo>
                <a:cubicBezTo>
                  <a:pt x="54" y="59"/>
                  <a:pt x="54" y="59"/>
                  <a:pt x="53" y="60"/>
                </a:cubicBezTo>
                <a:cubicBezTo>
                  <a:pt x="20" y="93"/>
                  <a:pt x="0" y="139"/>
                  <a:pt x="0" y="190"/>
                </a:cubicBezTo>
                <a:cubicBezTo>
                  <a:pt x="0" y="196"/>
                  <a:pt x="5" y="202"/>
                  <a:pt x="12" y="202"/>
                </a:cubicBezTo>
                <a:cubicBezTo>
                  <a:pt x="18" y="202"/>
                  <a:pt x="23" y="196"/>
                  <a:pt x="23" y="190"/>
                </a:cubicBezTo>
                <a:cubicBezTo>
                  <a:pt x="23" y="150"/>
                  <a:pt x="38" y="113"/>
                  <a:pt x="63" y="85"/>
                </a:cubicBezTo>
                <a:cubicBezTo>
                  <a:pt x="116" y="138"/>
                  <a:pt x="116" y="138"/>
                  <a:pt x="116" y="138"/>
                </a:cubicBezTo>
                <a:cubicBezTo>
                  <a:pt x="105" y="153"/>
                  <a:pt x="99" y="170"/>
                  <a:pt x="99" y="190"/>
                </a:cubicBezTo>
                <a:cubicBezTo>
                  <a:pt x="99" y="196"/>
                  <a:pt x="104" y="202"/>
                  <a:pt x="110" y="202"/>
                </a:cubicBezTo>
                <a:cubicBezTo>
                  <a:pt x="117" y="202"/>
                  <a:pt x="122" y="196"/>
                  <a:pt x="122" y="190"/>
                </a:cubicBezTo>
                <a:cubicBezTo>
                  <a:pt x="122" y="155"/>
                  <a:pt x="150" y="128"/>
                  <a:pt x="185" y="128"/>
                </a:cubicBezTo>
                <a:cubicBezTo>
                  <a:pt x="219" y="128"/>
                  <a:pt x="247" y="155"/>
                  <a:pt x="247" y="190"/>
                </a:cubicBezTo>
                <a:cubicBezTo>
                  <a:pt x="247" y="196"/>
                  <a:pt x="252" y="202"/>
                  <a:pt x="259" y="202"/>
                </a:cubicBezTo>
                <a:cubicBezTo>
                  <a:pt x="265" y="202"/>
                  <a:pt x="271" y="196"/>
                  <a:pt x="271" y="190"/>
                </a:cubicBezTo>
                <a:cubicBezTo>
                  <a:pt x="271" y="170"/>
                  <a:pt x="264" y="153"/>
                  <a:pt x="253" y="138"/>
                </a:cubicBezTo>
                <a:cubicBezTo>
                  <a:pt x="306" y="85"/>
                  <a:pt x="306" y="85"/>
                  <a:pt x="306" y="85"/>
                </a:cubicBezTo>
                <a:cubicBezTo>
                  <a:pt x="331" y="113"/>
                  <a:pt x="346" y="150"/>
                  <a:pt x="346" y="190"/>
                </a:cubicBezTo>
                <a:cubicBezTo>
                  <a:pt x="346" y="196"/>
                  <a:pt x="351" y="202"/>
                  <a:pt x="358" y="202"/>
                </a:cubicBezTo>
                <a:cubicBezTo>
                  <a:pt x="364" y="202"/>
                  <a:pt x="369" y="196"/>
                  <a:pt x="369" y="190"/>
                </a:cubicBezTo>
                <a:cubicBezTo>
                  <a:pt x="369" y="139"/>
                  <a:pt x="349" y="93"/>
                  <a:pt x="316" y="60"/>
                </a:cubicBezTo>
                <a:close/>
                <a:moveTo>
                  <a:pt x="196" y="105"/>
                </a:moveTo>
                <a:cubicBezTo>
                  <a:pt x="196" y="29"/>
                  <a:pt x="196" y="29"/>
                  <a:pt x="196" y="29"/>
                </a:cubicBezTo>
                <a:cubicBezTo>
                  <a:pt x="204" y="30"/>
                  <a:pt x="212" y="31"/>
                  <a:pt x="219" y="33"/>
                </a:cubicBezTo>
                <a:cubicBezTo>
                  <a:pt x="219" y="50"/>
                  <a:pt x="234" y="65"/>
                  <a:pt x="251" y="65"/>
                </a:cubicBezTo>
                <a:cubicBezTo>
                  <a:pt x="260" y="65"/>
                  <a:pt x="268" y="61"/>
                  <a:pt x="274" y="56"/>
                </a:cubicBezTo>
                <a:cubicBezTo>
                  <a:pt x="279" y="59"/>
                  <a:pt x="285" y="64"/>
                  <a:pt x="290" y="68"/>
                </a:cubicBezTo>
                <a:cubicBezTo>
                  <a:pt x="236" y="121"/>
                  <a:pt x="236" y="121"/>
                  <a:pt x="236" y="121"/>
                </a:cubicBezTo>
                <a:cubicBezTo>
                  <a:pt x="225" y="113"/>
                  <a:pt x="211" y="107"/>
                  <a:pt x="196" y="105"/>
                </a:cubicBezTo>
                <a:close/>
                <a:moveTo>
                  <a:pt x="133" y="121"/>
                </a:moveTo>
                <a:cubicBezTo>
                  <a:pt x="80" y="68"/>
                  <a:pt x="80" y="68"/>
                  <a:pt x="80" y="68"/>
                </a:cubicBezTo>
                <a:cubicBezTo>
                  <a:pt x="105" y="46"/>
                  <a:pt x="137" y="32"/>
                  <a:pt x="173" y="29"/>
                </a:cubicBezTo>
                <a:cubicBezTo>
                  <a:pt x="173" y="105"/>
                  <a:pt x="173" y="105"/>
                  <a:pt x="173" y="105"/>
                </a:cubicBezTo>
                <a:cubicBezTo>
                  <a:pt x="158" y="107"/>
                  <a:pt x="144" y="113"/>
                  <a:pt x="133" y="121"/>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TextBox 47">
            <a:extLst>
              <a:ext uri="{FF2B5EF4-FFF2-40B4-BE49-F238E27FC236}">
                <a16:creationId xmlns:a16="http://schemas.microsoft.com/office/drawing/2014/main" id="{E18AF19A-5144-4050-8980-ABB81EEC0062}"/>
              </a:ext>
            </a:extLst>
          </p:cNvPr>
          <p:cNvSpPr txBox="1"/>
          <p:nvPr/>
        </p:nvSpPr>
        <p:spPr>
          <a:xfrm>
            <a:off x="10245400" y="1919266"/>
            <a:ext cx="1047018" cy="769441"/>
          </a:xfrm>
          <a:prstGeom prst="rect">
            <a:avLst/>
          </a:prstGeom>
          <a:noFill/>
        </p:spPr>
        <p:txBody>
          <a:bodyPr wrap="none">
            <a:spAutoFit/>
          </a:bodyPr>
          <a:lstStyle/>
          <a:p>
            <a:pPr algn="ctr">
              <a:spcBef>
                <a:spcPts val="600"/>
              </a:spcBef>
            </a:pPr>
            <a:r>
              <a:rPr lang="en-US" sz="2200" kern="100" spc="50">
                <a:solidFill>
                  <a:schemeClr val="accent3"/>
                </a:solidFill>
                <a:latin typeface="Fidelity Sans" panose="020B0503030202020204" pitchFamily="34" charset="0"/>
              </a:rPr>
              <a:t>Credit</a:t>
            </a:r>
            <a:br>
              <a:rPr lang="en-US" sz="2200" kern="100" spc="50">
                <a:solidFill>
                  <a:schemeClr val="accent3"/>
                </a:solidFill>
                <a:latin typeface="Fidelity Sans" panose="020B0503030202020204" pitchFamily="34" charset="0"/>
              </a:rPr>
            </a:br>
            <a:r>
              <a:rPr lang="en-US" sz="2200" kern="100" spc="50">
                <a:solidFill>
                  <a:schemeClr val="accent3"/>
                </a:solidFill>
                <a:latin typeface="Fidelity Sans" panose="020B0503030202020204" pitchFamily="34" charset="0"/>
              </a:rPr>
              <a:t>score</a:t>
            </a:r>
          </a:p>
        </p:txBody>
      </p:sp>
      <p:grpSp>
        <p:nvGrpSpPr>
          <p:cNvPr id="79" name="Group 25">
            <a:extLst>
              <a:ext uri="{FF2B5EF4-FFF2-40B4-BE49-F238E27FC236}">
                <a16:creationId xmlns:a16="http://schemas.microsoft.com/office/drawing/2014/main" id="{CF3A8DFD-3198-4781-9F0F-3A96C78CFEF7}"/>
              </a:ext>
            </a:extLst>
          </p:cNvPr>
          <p:cNvGrpSpPr>
            <a:grpSpLocks noChangeAspect="1"/>
          </p:cNvGrpSpPr>
          <p:nvPr/>
        </p:nvGrpSpPr>
        <p:grpSpPr bwMode="auto">
          <a:xfrm>
            <a:off x="10893600" y="5616152"/>
            <a:ext cx="1236663" cy="1236663"/>
            <a:chOff x="3453" y="1773"/>
            <a:chExt cx="779" cy="779"/>
          </a:xfrm>
        </p:grpSpPr>
        <p:sp>
          <p:nvSpPr>
            <p:cNvPr id="80" name="Line 26">
              <a:extLst>
                <a:ext uri="{FF2B5EF4-FFF2-40B4-BE49-F238E27FC236}">
                  <a16:creationId xmlns:a16="http://schemas.microsoft.com/office/drawing/2014/main" id="{C9E17B3B-C6B6-4DCE-B4D5-CEC535952909}"/>
                </a:ext>
              </a:extLst>
            </p:cNvPr>
            <p:cNvSpPr>
              <a:spLocks noChangeShapeType="1"/>
            </p:cNvSpPr>
            <p:nvPr/>
          </p:nvSpPr>
          <p:spPr bwMode="auto">
            <a:xfrm flipV="1">
              <a:off x="3453" y="1773"/>
              <a:ext cx="449" cy="449"/>
            </a:xfrm>
            <a:prstGeom prst="line">
              <a:avLst/>
            </a:prstGeom>
            <a:noFill/>
            <a:ln w="38100" cap="rnd">
              <a:solidFill>
                <a:srgbClr val="7895F0">
                  <a:alpha val="6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 name="Line 27">
              <a:extLst>
                <a:ext uri="{FF2B5EF4-FFF2-40B4-BE49-F238E27FC236}">
                  <a16:creationId xmlns:a16="http://schemas.microsoft.com/office/drawing/2014/main" id="{4C88EAC2-FCBE-4501-8714-405A34C097E6}"/>
                </a:ext>
              </a:extLst>
            </p:cNvPr>
            <p:cNvSpPr>
              <a:spLocks noChangeShapeType="1"/>
            </p:cNvSpPr>
            <p:nvPr/>
          </p:nvSpPr>
          <p:spPr bwMode="auto">
            <a:xfrm flipV="1">
              <a:off x="3453" y="1773"/>
              <a:ext cx="287" cy="287"/>
            </a:xfrm>
            <a:prstGeom prst="line">
              <a:avLst/>
            </a:prstGeom>
            <a:noFill/>
            <a:ln w="38100" cap="rnd">
              <a:solidFill>
                <a:srgbClr val="7895F0">
                  <a:alpha val="3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 name="Line 28">
              <a:extLst>
                <a:ext uri="{FF2B5EF4-FFF2-40B4-BE49-F238E27FC236}">
                  <a16:creationId xmlns:a16="http://schemas.microsoft.com/office/drawing/2014/main" id="{5989AF66-48BE-4CA2-838F-68AB537E3AE1}"/>
                </a:ext>
              </a:extLst>
            </p:cNvPr>
            <p:cNvSpPr>
              <a:spLocks noChangeShapeType="1"/>
            </p:cNvSpPr>
            <p:nvPr/>
          </p:nvSpPr>
          <p:spPr bwMode="auto">
            <a:xfrm flipV="1">
              <a:off x="3453" y="1773"/>
              <a:ext cx="122" cy="122"/>
            </a:xfrm>
            <a:prstGeom prst="line">
              <a:avLst/>
            </a:prstGeom>
            <a:noFill/>
            <a:ln w="38100" cap="rnd">
              <a:solidFill>
                <a:srgbClr val="7895F0">
                  <a:alpha val="3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 name="Line 29">
              <a:extLst>
                <a:ext uri="{FF2B5EF4-FFF2-40B4-BE49-F238E27FC236}">
                  <a16:creationId xmlns:a16="http://schemas.microsoft.com/office/drawing/2014/main" id="{18209BD0-5B68-4153-90C4-BCF4C98A02AD}"/>
                </a:ext>
              </a:extLst>
            </p:cNvPr>
            <p:cNvSpPr>
              <a:spLocks noChangeShapeType="1"/>
            </p:cNvSpPr>
            <p:nvPr/>
          </p:nvSpPr>
          <p:spPr bwMode="auto">
            <a:xfrm flipV="1">
              <a:off x="3778" y="2098"/>
              <a:ext cx="454" cy="454"/>
            </a:xfrm>
            <a:prstGeom prst="line">
              <a:avLst/>
            </a:prstGeom>
            <a:noFill/>
            <a:ln w="38100" cap="rnd">
              <a:solidFill>
                <a:srgbClr val="7895F0">
                  <a:alpha val="6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 name="Line 30">
              <a:extLst>
                <a:ext uri="{FF2B5EF4-FFF2-40B4-BE49-F238E27FC236}">
                  <a16:creationId xmlns:a16="http://schemas.microsoft.com/office/drawing/2014/main" id="{5F4DE924-10A5-4646-B075-FE9DA67F7CA2}"/>
                </a:ext>
              </a:extLst>
            </p:cNvPr>
            <p:cNvSpPr>
              <a:spLocks noChangeShapeType="1"/>
            </p:cNvSpPr>
            <p:nvPr/>
          </p:nvSpPr>
          <p:spPr bwMode="auto">
            <a:xfrm flipH="1">
              <a:off x="3615" y="1935"/>
              <a:ext cx="617" cy="617"/>
            </a:xfrm>
            <a:prstGeom prst="line">
              <a:avLst/>
            </a:prstGeom>
            <a:noFill/>
            <a:ln w="38100" cap="rnd">
              <a:solidFill>
                <a:srgbClr val="7895F0">
                  <a:alpha val="3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 name="Line 31">
              <a:extLst>
                <a:ext uri="{FF2B5EF4-FFF2-40B4-BE49-F238E27FC236}">
                  <a16:creationId xmlns:a16="http://schemas.microsoft.com/office/drawing/2014/main" id="{4ECD4C8E-0D3C-4908-BC5B-4BCF5D707330}"/>
                </a:ext>
              </a:extLst>
            </p:cNvPr>
            <p:cNvSpPr>
              <a:spLocks noChangeShapeType="1"/>
            </p:cNvSpPr>
            <p:nvPr/>
          </p:nvSpPr>
          <p:spPr bwMode="auto">
            <a:xfrm flipV="1">
              <a:off x="3943" y="2260"/>
              <a:ext cx="289" cy="292"/>
            </a:xfrm>
            <a:prstGeom prst="line">
              <a:avLst/>
            </a:prstGeom>
            <a:noFill/>
            <a:ln w="38100" cap="rnd">
              <a:solidFill>
                <a:srgbClr val="7895F0">
                  <a:alpha val="6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 name="Line 34">
              <a:extLst>
                <a:ext uri="{FF2B5EF4-FFF2-40B4-BE49-F238E27FC236}">
                  <a16:creationId xmlns:a16="http://schemas.microsoft.com/office/drawing/2014/main" id="{CCAF23FA-095D-4778-B08D-7B90EAEDBA85}"/>
                </a:ext>
              </a:extLst>
            </p:cNvPr>
            <p:cNvSpPr>
              <a:spLocks noChangeShapeType="1"/>
            </p:cNvSpPr>
            <p:nvPr/>
          </p:nvSpPr>
          <p:spPr bwMode="auto">
            <a:xfrm flipV="1">
              <a:off x="4108" y="2428"/>
              <a:ext cx="124" cy="124"/>
            </a:xfrm>
            <a:prstGeom prst="line">
              <a:avLst/>
            </a:prstGeom>
            <a:noFill/>
            <a:ln w="38100" cap="rnd">
              <a:solidFill>
                <a:srgbClr val="7895F0">
                  <a:alpha val="3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 name="Line 35">
              <a:extLst>
                <a:ext uri="{FF2B5EF4-FFF2-40B4-BE49-F238E27FC236}">
                  <a16:creationId xmlns:a16="http://schemas.microsoft.com/office/drawing/2014/main" id="{64FE1DC6-ACF8-482C-918B-400F4E2E9A78}"/>
                </a:ext>
              </a:extLst>
            </p:cNvPr>
            <p:cNvSpPr>
              <a:spLocks noChangeShapeType="1"/>
            </p:cNvSpPr>
            <p:nvPr/>
          </p:nvSpPr>
          <p:spPr bwMode="auto">
            <a:xfrm flipV="1">
              <a:off x="3453" y="1773"/>
              <a:ext cx="614" cy="614"/>
            </a:xfrm>
            <a:prstGeom prst="line">
              <a:avLst/>
            </a:prstGeom>
            <a:noFill/>
            <a:ln w="38100" cap="rnd">
              <a:solidFill>
                <a:srgbClr val="7895F0">
                  <a:alpha val="3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 name="Line 38">
              <a:extLst>
                <a:ext uri="{FF2B5EF4-FFF2-40B4-BE49-F238E27FC236}">
                  <a16:creationId xmlns:a16="http://schemas.microsoft.com/office/drawing/2014/main" id="{F90D566F-D9AC-483E-A477-D2282665C75E}"/>
                </a:ext>
              </a:extLst>
            </p:cNvPr>
            <p:cNvSpPr>
              <a:spLocks noChangeShapeType="1"/>
            </p:cNvSpPr>
            <p:nvPr/>
          </p:nvSpPr>
          <p:spPr bwMode="auto">
            <a:xfrm flipH="1">
              <a:off x="3453" y="1773"/>
              <a:ext cx="777" cy="777"/>
            </a:xfrm>
            <a:prstGeom prst="line">
              <a:avLst/>
            </a:prstGeom>
            <a:noFill/>
            <a:ln w="38100" cap="rnd">
              <a:solidFill>
                <a:srgbClr val="7895F0">
                  <a:alpha val="3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93" name="Group 92">
            <a:extLst>
              <a:ext uri="{FF2B5EF4-FFF2-40B4-BE49-F238E27FC236}">
                <a16:creationId xmlns:a16="http://schemas.microsoft.com/office/drawing/2014/main" id="{3CE457C4-5453-4C4F-8168-D94444CB3AE6}"/>
              </a:ext>
            </a:extLst>
          </p:cNvPr>
          <p:cNvGrpSpPr/>
          <p:nvPr/>
        </p:nvGrpSpPr>
        <p:grpSpPr>
          <a:xfrm>
            <a:off x="-338192" y="6028106"/>
            <a:ext cx="2740026" cy="527403"/>
            <a:chOff x="4648199" y="4607101"/>
            <a:chExt cx="3657601" cy="527403"/>
          </a:xfrm>
        </p:grpSpPr>
        <p:cxnSp>
          <p:nvCxnSpPr>
            <p:cNvPr id="95" name="Straight Connector 94">
              <a:extLst>
                <a:ext uri="{FF2B5EF4-FFF2-40B4-BE49-F238E27FC236}">
                  <a16:creationId xmlns:a16="http://schemas.microsoft.com/office/drawing/2014/main" id="{6E8A3328-3B10-42B9-9B39-667D750346CE}"/>
                </a:ext>
              </a:extLst>
            </p:cNvPr>
            <p:cNvCxnSpPr/>
            <p:nvPr/>
          </p:nvCxnSpPr>
          <p:spPr bwMode="gray">
            <a:xfrm>
              <a:off x="4648200" y="4607101"/>
              <a:ext cx="3657600" cy="0"/>
            </a:xfrm>
            <a:prstGeom prst="line">
              <a:avLst/>
            </a:prstGeom>
            <a:ln w="50800" cap="rnd">
              <a:solidFill>
                <a:srgbClr val="7895F0">
                  <a:alpha val="30000"/>
                </a:srgb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75A209F9-1DEA-459E-96D9-9176848A3A10}"/>
                </a:ext>
              </a:extLst>
            </p:cNvPr>
            <p:cNvCxnSpPr/>
            <p:nvPr/>
          </p:nvCxnSpPr>
          <p:spPr bwMode="gray">
            <a:xfrm>
              <a:off x="4648200" y="4870802"/>
              <a:ext cx="3657600" cy="0"/>
            </a:xfrm>
            <a:prstGeom prst="line">
              <a:avLst/>
            </a:prstGeom>
            <a:ln w="50800" cap="rnd">
              <a:solidFill>
                <a:srgbClr val="7895F0">
                  <a:alpha val="60000"/>
                </a:srgb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E10A5C13-FDCB-4344-8922-880CB486FE29}"/>
                </a:ext>
              </a:extLst>
            </p:cNvPr>
            <p:cNvCxnSpPr/>
            <p:nvPr/>
          </p:nvCxnSpPr>
          <p:spPr bwMode="gray">
            <a:xfrm>
              <a:off x="4648199" y="5134504"/>
              <a:ext cx="3657600" cy="0"/>
            </a:xfrm>
            <a:prstGeom prst="line">
              <a:avLst/>
            </a:prstGeom>
            <a:ln w="50800" cap="rnd">
              <a:solidFill>
                <a:srgbClr val="7895F0">
                  <a:alpha val="30000"/>
                </a:srgbClr>
              </a:solidFill>
              <a:prstDash val="sysDot"/>
              <a:round/>
            </a:ln>
          </p:spPr>
          <p:style>
            <a:lnRef idx="1">
              <a:schemeClr val="accent1"/>
            </a:lnRef>
            <a:fillRef idx="0">
              <a:schemeClr val="accent1"/>
            </a:fillRef>
            <a:effectRef idx="0">
              <a:schemeClr val="accent1"/>
            </a:effectRef>
            <a:fontRef idx="minor">
              <a:schemeClr val="tx1"/>
            </a:fontRef>
          </p:style>
        </p:cxnSp>
      </p:grpSp>
      <p:sp>
        <p:nvSpPr>
          <p:cNvPr id="2" name="Rectangle 1">
            <a:extLst>
              <a:ext uri="{FF2B5EF4-FFF2-40B4-BE49-F238E27FC236}">
                <a16:creationId xmlns:a16="http://schemas.microsoft.com/office/drawing/2014/main" id="{72DAD6FF-9968-4FCF-BB6F-55830A1DC066}"/>
              </a:ext>
            </a:extLst>
          </p:cNvPr>
          <p:cNvSpPr/>
          <p:nvPr/>
        </p:nvSpPr>
        <p:spPr>
          <a:xfrm>
            <a:off x="2586038" y="4588169"/>
            <a:ext cx="388185" cy="807744"/>
          </a:xfrm>
          <a:custGeom>
            <a:avLst/>
            <a:gdLst>
              <a:gd name="connsiteX0" fmla="*/ 0 w 766259"/>
              <a:gd name="connsiteY0" fmla="*/ 0 h 1008719"/>
              <a:gd name="connsiteX1" fmla="*/ 766259 w 766259"/>
              <a:gd name="connsiteY1" fmla="*/ 0 h 1008719"/>
              <a:gd name="connsiteX2" fmla="*/ 766259 w 766259"/>
              <a:gd name="connsiteY2" fmla="*/ 1008719 h 1008719"/>
              <a:gd name="connsiteX3" fmla="*/ 0 w 766259"/>
              <a:gd name="connsiteY3" fmla="*/ 1008719 h 1008719"/>
              <a:gd name="connsiteX4" fmla="*/ 0 w 766259"/>
              <a:gd name="connsiteY4" fmla="*/ 0 h 1008719"/>
              <a:gd name="connsiteX0" fmla="*/ 0 w 766259"/>
              <a:gd name="connsiteY0" fmla="*/ 0 h 1008719"/>
              <a:gd name="connsiteX1" fmla="*/ 766259 w 766259"/>
              <a:gd name="connsiteY1" fmla="*/ 0 h 1008719"/>
              <a:gd name="connsiteX2" fmla="*/ 766259 w 766259"/>
              <a:gd name="connsiteY2" fmla="*/ 1008719 h 1008719"/>
              <a:gd name="connsiteX3" fmla="*/ 0 w 766259"/>
              <a:gd name="connsiteY3" fmla="*/ 1008719 h 1008719"/>
              <a:gd name="connsiteX4" fmla="*/ 91440 w 766259"/>
              <a:gd name="connsiteY4" fmla="*/ 91440 h 1008719"/>
              <a:gd name="connsiteX0" fmla="*/ 0 w 766259"/>
              <a:gd name="connsiteY0" fmla="*/ 0 h 1008719"/>
              <a:gd name="connsiteX1" fmla="*/ 766259 w 766259"/>
              <a:gd name="connsiteY1" fmla="*/ 0 h 1008719"/>
              <a:gd name="connsiteX2" fmla="*/ 766259 w 766259"/>
              <a:gd name="connsiteY2" fmla="*/ 1008719 h 1008719"/>
              <a:gd name="connsiteX3" fmla="*/ 0 w 766259"/>
              <a:gd name="connsiteY3" fmla="*/ 1008719 h 1008719"/>
              <a:gd name="connsiteX0" fmla="*/ 766259 w 766259"/>
              <a:gd name="connsiteY0" fmla="*/ 0 h 1008719"/>
              <a:gd name="connsiteX1" fmla="*/ 766259 w 766259"/>
              <a:gd name="connsiteY1" fmla="*/ 1008719 h 1008719"/>
              <a:gd name="connsiteX2" fmla="*/ 0 w 766259"/>
              <a:gd name="connsiteY2" fmla="*/ 1008719 h 1008719"/>
            </a:gdLst>
            <a:ahLst/>
            <a:cxnLst>
              <a:cxn ang="0">
                <a:pos x="connsiteX0" y="connsiteY0"/>
              </a:cxn>
              <a:cxn ang="0">
                <a:pos x="connsiteX1" y="connsiteY1"/>
              </a:cxn>
              <a:cxn ang="0">
                <a:pos x="connsiteX2" y="connsiteY2"/>
              </a:cxn>
            </a:cxnLst>
            <a:rect l="l" t="t" r="r" b="b"/>
            <a:pathLst>
              <a:path w="766259" h="1008719">
                <a:moveTo>
                  <a:pt x="766259" y="0"/>
                </a:moveTo>
                <a:lnTo>
                  <a:pt x="766259" y="1008719"/>
                </a:lnTo>
                <a:lnTo>
                  <a:pt x="0" y="1008719"/>
                </a:lnTo>
              </a:path>
            </a:pathLst>
          </a:custGeom>
          <a:ln w="50800" cap="rnd">
            <a:solidFill>
              <a:schemeClr val="accent2">
                <a:lumMod val="50000"/>
              </a:schemeClr>
            </a:solidFill>
            <a:prstDash val="sysDot"/>
            <a:round/>
          </a:ln>
        </p:spPr>
        <p:style>
          <a:lnRef idx="1">
            <a:schemeClr val="accent1"/>
          </a:lnRef>
          <a:fillRef idx="0">
            <a:schemeClr val="accent1"/>
          </a:fillRef>
          <a:effectRef idx="0">
            <a:schemeClr val="accent1"/>
          </a:effectRef>
          <a:fontRef idx="minor">
            <a:schemeClr val="tx1"/>
          </a:fontRef>
        </p:style>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 name="Rectangle 2">
            <a:extLst>
              <a:ext uri="{FF2B5EF4-FFF2-40B4-BE49-F238E27FC236}">
                <a16:creationId xmlns:a16="http://schemas.microsoft.com/office/drawing/2014/main" id="{3ED053FE-2691-4898-9BA0-07CE20EC46F3}"/>
              </a:ext>
            </a:extLst>
          </p:cNvPr>
          <p:cNvSpPr/>
          <p:nvPr/>
        </p:nvSpPr>
        <p:spPr>
          <a:xfrm rot="2700000">
            <a:off x="2926173" y="4484731"/>
            <a:ext cx="90951" cy="90951"/>
          </a:xfrm>
          <a:custGeom>
            <a:avLst/>
            <a:gdLst>
              <a:gd name="connsiteX0" fmla="*/ 0 w 234950"/>
              <a:gd name="connsiteY0" fmla="*/ 0 h 234950"/>
              <a:gd name="connsiteX1" fmla="*/ 234950 w 234950"/>
              <a:gd name="connsiteY1" fmla="*/ 0 h 234950"/>
              <a:gd name="connsiteX2" fmla="*/ 234950 w 234950"/>
              <a:gd name="connsiteY2" fmla="*/ 234950 h 234950"/>
              <a:gd name="connsiteX3" fmla="*/ 0 w 234950"/>
              <a:gd name="connsiteY3" fmla="*/ 234950 h 234950"/>
              <a:gd name="connsiteX4" fmla="*/ 0 w 234950"/>
              <a:gd name="connsiteY4" fmla="*/ 0 h 234950"/>
              <a:gd name="connsiteX0" fmla="*/ 0 w 234950"/>
              <a:gd name="connsiteY0" fmla="*/ 0 h 234950"/>
              <a:gd name="connsiteX1" fmla="*/ 234950 w 234950"/>
              <a:gd name="connsiteY1" fmla="*/ 0 h 234950"/>
              <a:gd name="connsiteX2" fmla="*/ 0 w 234950"/>
              <a:gd name="connsiteY2" fmla="*/ 234950 h 234950"/>
              <a:gd name="connsiteX3" fmla="*/ 0 w 234950"/>
              <a:gd name="connsiteY3" fmla="*/ 0 h 234950"/>
              <a:gd name="connsiteX0" fmla="*/ 0 w 234950"/>
              <a:gd name="connsiteY0" fmla="*/ 0 h 234950"/>
              <a:gd name="connsiteX1" fmla="*/ 234950 w 234950"/>
              <a:gd name="connsiteY1" fmla="*/ 0 h 234950"/>
              <a:gd name="connsiteX2" fmla="*/ 106527 w 234950"/>
              <a:gd name="connsiteY2" fmla="*/ 119997 h 234950"/>
              <a:gd name="connsiteX3" fmla="*/ 0 w 234950"/>
              <a:gd name="connsiteY3" fmla="*/ 234950 h 234950"/>
              <a:gd name="connsiteX4" fmla="*/ 0 w 234950"/>
              <a:gd name="connsiteY4" fmla="*/ 0 h 234950"/>
              <a:gd name="connsiteX0" fmla="*/ 106527 w 234950"/>
              <a:gd name="connsiteY0" fmla="*/ 119997 h 234950"/>
              <a:gd name="connsiteX1" fmla="*/ 0 w 234950"/>
              <a:gd name="connsiteY1" fmla="*/ 234950 h 234950"/>
              <a:gd name="connsiteX2" fmla="*/ 0 w 234950"/>
              <a:gd name="connsiteY2" fmla="*/ 0 h 234950"/>
              <a:gd name="connsiteX3" fmla="*/ 234950 w 234950"/>
              <a:gd name="connsiteY3" fmla="*/ 0 h 234950"/>
              <a:gd name="connsiteX4" fmla="*/ 197967 w 234950"/>
              <a:gd name="connsiteY4" fmla="*/ 211437 h 234950"/>
              <a:gd name="connsiteX0" fmla="*/ 106527 w 234950"/>
              <a:gd name="connsiteY0" fmla="*/ 119997 h 234950"/>
              <a:gd name="connsiteX1" fmla="*/ 0 w 234950"/>
              <a:gd name="connsiteY1" fmla="*/ 234950 h 234950"/>
              <a:gd name="connsiteX2" fmla="*/ 0 w 234950"/>
              <a:gd name="connsiteY2" fmla="*/ 0 h 234950"/>
              <a:gd name="connsiteX3" fmla="*/ 234950 w 234950"/>
              <a:gd name="connsiteY3" fmla="*/ 0 h 234950"/>
              <a:gd name="connsiteX0" fmla="*/ 0 w 234950"/>
              <a:gd name="connsiteY0" fmla="*/ 234950 h 234950"/>
              <a:gd name="connsiteX1" fmla="*/ 0 w 234950"/>
              <a:gd name="connsiteY1" fmla="*/ 0 h 234950"/>
              <a:gd name="connsiteX2" fmla="*/ 234950 w 234950"/>
              <a:gd name="connsiteY2" fmla="*/ 0 h 234950"/>
            </a:gdLst>
            <a:ahLst/>
            <a:cxnLst>
              <a:cxn ang="0">
                <a:pos x="connsiteX0" y="connsiteY0"/>
              </a:cxn>
              <a:cxn ang="0">
                <a:pos x="connsiteX1" y="connsiteY1"/>
              </a:cxn>
              <a:cxn ang="0">
                <a:pos x="connsiteX2" y="connsiteY2"/>
              </a:cxn>
            </a:cxnLst>
            <a:rect l="l" t="t" r="r" b="b"/>
            <a:pathLst>
              <a:path w="234950" h="234950">
                <a:moveTo>
                  <a:pt x="0" y="234950"/>
                </a:moveTo>
                <a:lnTo>
                  <a:pt x="0" y="0"/>
                </a:lnTo>
                <a:lnTo>
                  <a:pt x="234950" y="0"/>
                </a:lnTo>
              </a:path>
            </a:pathLst>
          </a:custGeom>
          <a:ln w="38100" cap="rnd">
            <a:solidFill>
              <a:schemeClr val="accent2">
                <a:lumMod val="50000"/>
              </a:schemeClr>
            </a:solidFill>
            <a:prstDash val="solid"/>
            <a:round/>
          </a:ln>
        </p:spPr>
        <p:style>
          <a:lnRef idx="1">
            <a:schemeClr val="accent1"/>
          </a:lnRef>
          <a:fillRef idx="0">
            <a:schemeClr val="accent1"/>
          </a:fillRef>
          <a:effectRef idx="0">
            <a:schemeClr val="accent1"/>
          </a:effectRef>
          <a:fontRef idx="minor">
            <a:schemeClr val="tx1"/>
          </a:fontRef>
        </p:style>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66" name="TextBox 65">
            <a:extLst>
              <a:ext uri="{FF2B5EF4-FFF2-40B4-BE49-F238E27FC236}">
                <a16:creationId xmlns:a16="http://schemas.microsoft.com/office/drawing/2014/main" id="{96F71299-B3E6-4621-A6E9-931A2D11D869}"/>
              </a:ext>
            </a:extLst>
          </p:cNvPr>
          <p:cNvSpPr txBox="1"/>
          <p:nvPr/>
        </p:nvSpPr>
        <p:spPr>
          <a:xfrm>
            <a:off x="3151317" y="5158161"/>
            <a:ext cx="1365310" cy="430887"/>
          </a:xfrm>
          <a:prstGeom prst="rect">
            <a:avLst/>
          </a:prstGeom>
          <a:noFill/>
        </p:spPr>
        <p:txBody>
          <a:bodyPr wrap="none">
            <a:spAutoFit/>
          </a:bodyPr>
          <a:lstStyle/>
          <a:p>
            <a:pPr>
              <a:spcBef>
                <a:spcPts val="600"/>
              </a:spcBef>
            </a:pPr>
            <a:r>
              <a:rPr lang="en-US" sz="2200" kern="100" spc="50">
                <a:solidFill>
                  <a:schemeClr val="bg1"/>
                </a:solidFill>
                <a:latin typeface="Fidelity Sans" panose="020B0503030202020204" pitchFamily="34" charset="0"/>
              </a:rPr>
              <a:t>Late fee!</a:t>
            </a:r>
          </a:p>
        </p:txBody>
      </p:sp>
      <p:sp>
        <p:nvSpPr>
          <p:cNvPr id="67" name="Rectangle 1">
            <a:extLst>
              <a:ext uri="{FF2B5EF4-FFF2-40B4-BE49-F238E27FC236}">
                <a16:creationId xmlns:a16="http://schemas.microsoft.com/office/drawing/2014/main" id="{7A54A1D2-BDE9-4E33-B717-0DBF4AD27E9E}"/>
              </a:ext>
            </a:extLst>
          </p:cNvPr>
          <p:cNvSpPr/>
          <p:nvPr/>
        </p:nvSpPr>
        <p:spPr>
          <a:xfrm>
            <a:off x="5594768" y="4588169"/>
            <a:ext cx="388185" cy="807744"/>
          </a:xfrm>
          <a:custGeom>
            <a:avLst/>
            <a:gdLst>
              <a:gd name="connsiteX0" fmla="*/ 0 w 766259"/>
              <a:gd name="connsiteY0" fmla="*/ 0 h 1008719"/>
              <a:gd name="connsiteX1" fmla="*/ 766259 w 766259"/>
              <a:gd name="connsiteY1" fmla="*/ 0 h 1008719"/>
              <a:gd name="connsiteX2" fmla="*/ 766259 w 766259"/>
              <a:gd name="connsiteY2" fmla="*/ 1008719 h 1008719"/>
              <a:gd name="connsiteX3" fmla="*/ 0 w 766259"/>
              <a:gd name="connsiteY3" fmla="*/ 1008719 h 1008719"/>
              <a:gd name="connsiteX4" fmla="*/ 0 w 766259"/>
              <a:gd name="connsiteY4" fmla="*/ 0 h 1008719"/>
              <a:gd name="connsiteX0" fmla="*/ 0 w 766259"/>
              <a:gd name="connsiteY0" fmla="*/ 0 h 1008719"/>
              <a:gd name="connsiteX1" fmla="*/ 766259 w 766259"/>
              <a:gd name="connsiteY1" fmla="*/ 0 h 1008719"/>
              <a:gd name="connsiteX2" fmla="*/ 766259 w 766259"/>
              <a:gd name="connsiteY2" fmla="*/ 1008719 h 1008719"/>
              <a:gd name="connsiteX3" fmla="*/ 0 w 766259"/>
              <a:gd name="connsiteY3" fmla="*/ 1008719 h 1008719"/>
              <a:gd name="connsiteX4" fmla="*/ 91440 w 766259"/>
              <a:gd name="connsiteY4" fmla="*/ 91440 h 1008719"/>
              <a:gd name="connsiteX0" fmla="*/ 0 w 766259"/>
              <a:gd name="connsiteY0" fmla="*/ 0 h 1008719"/>
              <a:gd name="connsiteX1" fmla="*/ 766259 w 766259"/>
              <a:gd name="connsiteY1" fmla="*/ 0 h 1008719"/>
              <a:gd name="connsiteX2" fmla="*/ 766259 w 766259"/>
              <a:gd name="connsiteY2" fmla="*/ 1008719 h 1008719"/>
              <a:gd name="connsiteX3" fmla="*/ 0 w 766259"/>
              <a:gd name="connsiteY3" fmla="*/ 1008719 h 1008719"/>
              <a:gd name="connsiteX0" fmla="*/ 766259 w 766259"/>
              <a:gd name="connsiteY0" fmla="*/ 0 h 1008719"/>
              <a:gd name="connsiteX1" fmla="*/ 766259 w 766259"/>
              <a:gd name="connsiteY1" fmla="*/ 1008719 h 1008719"/>
              <a:gd name="connsiteX2" fmla="*/ 0 w 766259"/>
              <a:gd name="connsiteY2" fmla="*/ 1008719 h 1008719"/>
            </a:gdLst>
            <a:ahLst/>
            <a:cxnLst>
              <a:cxn ang="0">
                <a:pos x="connsiteX0" y="connsiteY0"/>
              </a:cxn>
              <a:cxn ang="0">
                <a:pos x="connsiteX1" y="connsiteY1"/>
              </a:cxn>
              <a:cxn ang="0">
                <a:pos x="connsiteX2" y="connsiteY2"/>
              </a:cxn>
            </a:cxnLst>
            <a:rect l="l" t="t" r="r" b="b"/>
            <a:pathLst>
              <a:path w="766259" h="1008719">
                <a:moveTo>
                  <a:pt x="766259" y="0"/>
                </a:moveTo>
                <a:lnTo>
                  <a:pt x="766259" y="1008719"/>
                </a:lnTo>
                <a:lnTo>
                  <a:pt x="0" y="1008719"/>
                </a:lnTo>
              </a:path>
            </a:pathLst>
          </a:custGeom>
          <a:ln w="50800" cap="rnd">
            <a:solidFill>
              <a:schemeClr val="accent2">
                <a:lumMod val="50000"/>
              </a:schemeClr>
            </a:solidFill>
            <a:prstDash val="sysDot"/>
            <a:round/>
          </a:ln>
        </p:spPr>
        <p:style>
          <a:lnRef idx="1">
            <a:schemeClr val="accent1"/>
          </a:lnRef>
          <a:fillRef idx="0">
            <a:schemeClr val="accent1"/>
          </a:fillRef>
          <a:effectRef idx="0">
            <a:schemeClr val="accent1"/>
          </a:effectRef>
          <a:fontRef idx="minor">
            <a:schemeClr val="tx1"/>
          </a:fontRef>
        </p:style>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68" name="Rectangle 2">
            <a:extLst>
              <a:ext uri="{FF2B5EF4-FFF2-40B4-BE49-F238E27FC236}">
                <a16:creationId xmlns:a16="http://schemas.microsoft.com/office/drawing/2014/main" id="{3B1634EC-1DAB-451C-95CE-8367BBF61805}"/>
              </a:ext>
            </a:extLst>
          </p:cNvPr>
          <p:cNvSpPr/>
          <p:nvPr/>
        </p:nvSpPr>
        <p:spPr>
          <a:xfrm rot="2700000">
            <a:off x="5934903" y="4484731"/>
            <a:ext cx="90951" cy="90951"/>
          </a:xfrm>
          <a:custGeom>
            <a:avLst/>
            <a:gdLst>
              <a:gd name="connsiteX0" fmla="*/ 0 w 234950"/>
              <a:gd name="connsiteY0" fmla="*/ 0 h 234950"/>
              <a:gd name="connsiteX1" fmla="*/ 234950 w 234950"/>
              <a:gd name="connsiteY1" fmla="*/ 0 h 234950"/>
              <a:gd name="connsiteX2" fmla="*/ 234950 w 234950"/>
              <a:gd name="connsiteY2" fmla="*/ 234950 h 234950"/>
              <a:gd name="connsiteX3" fmla="*/ 0 w 234950"/>
              <a:gd name="connsiteY3" fmla="*/ 234950 h 234950"/>
              <a:gd name="connsiteX4" fmla="*/ 0 w 234950"/>
              <a:gd name="connsiteY4" fmla="*/ 0 h 234950"/>
              <a:gd name="connsiteX0" fmla="*/ 0 w 234950"/>
              <a:gd name="connsiteY0" fmla="*/ 0 h 234950"/>
              <a:gd name="connsiteX1" fmla="*/ 234950 w 234950"/>
              <a:gd name="connsiteY1" fmla="*/ 0 h 234950"/>
              <a:gd name="connsiteX2" fmla="*/ 0 w 234950"/>
              <a:gd name="connsiteY2" fmla="*/ 234950 h 234950"/>
              <a:gd name="connsiteX3" fmla="*/ 0 w 234950"/>
              <a:gd name="connsiteY3" fmla="*/ 0 h 234950"/>
              <a:gd name="connsiteX0" fmla="*/ 0 w 234950"/>
              <a:gd name="connsiteY0" fmla="*/ 0 h 234950"/>
              <a:gd name="connsiteX1" fmla="*/ 234950 w 234950"/>
              <a:gd name="connsiteY1" fmla="*/ 0 h 234950"/>
              <a:gd name="connsiteX2" fmla="*/ 106527 w 234950"/>
              <a:gd name="connsiteY2" fmla="*/ 119997 h 234950"/>
              <a:gd name="connsiteX3" fmla="*/ 0 w 234950"/>
              <a:gd name="connsiteY3" fmla="*/ 234950 h 234950"/>
              <a:gd name="connsiteX4" fmla="*/ 0 w 234950"/>
              <a:gd name="connsiteY4" fmla="*/ 0 h 234950"/>
              <a:gd name="connsiteX0" fmla="*/ 106527 w 234950"/>
              <a:gd name="connsiteY0" fmla="*/ 119997 h 234950"/>
              <a:gd name="connsiteX1" fmla="*/ 0 w 234950"/>
              <a:gd name="connsiteY1" fmla="*/ 234950 h 234950"/>
              <a:gd name="connsiteX2" fmla="*/ 0 w 234950"/>
              <a:gd name="connsiteY2" fmla="*/ 0 h 234950"/>
              <a:gd name="connsiteX3" fmla="*/ 234950 w 234950"/>
              <a:gd name="connsiteY3" fmla="*/ 0 h 234950"/>
              <a:gd name="connsiteX4" fmla="*/ 197967 w 234950"/>
              <a:gd name="connsiteY4" fmla="*/ 211437 h 234950"/>
              <a:gd name="connsiteX0" fmla="*/ 106527 w 234950"/>
              <a:gd name="connsiteY0" fmla="*/ 119997 h 234950"/>
              <a:gd name="connsiteX1" fmla="*/ 0 w 234950"/>
              <a:gd name="connsiteY1" fmla="*/ 234950 h 234950"/>
              <a:gd name="connsiteX2" fmla="*/ 0 w 234950"/>
              <a:gd name="connsiteY2" fmla="*/ 0 h 234950"/>
              <a:gd name="connsiteX3" fmla="*/ 234950 w 234950"/>
              <a:gd name="connsiteY3" fmla="*/ 0 h 234950"/>
              <a:gd name="connsiteX0" fmla="*/ 0 w 234950"/>
              <a:gd name="connsiteY0" fmla="*/ 234950 h 234950"/>
              <a:gd name="connsiteX1" fmla="*/ 0 w 234950"/>
              <a:gd name="connsiteY1" fmla="*/ 0 h 234950"/>
              <a:gd name="connsiteX2" fmla="*/ 234950 w 234950"/>
              <a:gd name="connsiteY2" fmla="*/ 0 h 234950"/>
            </a:gdLst>
            <a:ahLst/>
            <a:cxnLst>
              <a:cxn ang="0">
                <a:pos x="connsiteX0" y="connsiteY0"/>
              </a:cxn>
              <a:cxn ang="0">
                <a:pos x="connsiteX1" y="connsiteY1"/>
              </a:cxn>
              <a:cxn ang="0">
                <a:pos x="connsiteX2" y="connsiteY2"/>
              </a:cxn>
            </a:cxnLst>
            <a:rect l="l" t="t" r="r" b="b"/>
            <a:pathLst>
              <a:path w="234950" h="234950">
                <a:moveTo>
                  <a:pt x="0" y="234950"/>
                </a:moveTo>
                <a:lnTo>
                  <a:pt x="0" y="0"/>
                </a:lnTo>
                <a:lnTo>
                  <a:pt x="234950" y="0"/>
                </a:lnTo>
              </a:path>
            </a:pathLst>
          </a:custGeom>
          <a:ln w="38100" cap="rnd">
            <a:solidFill>
              <a:schemeClr val="accent2">
                <a:lumMod val="50000"/>
              </a:schemeClr>
            </a:solidFill>
            <a:prstDash val="solid"/>
            <a:round/>
          </a:ln>
        </p:spPr>
        <p:style>
          <a:lnRef idx="1">
            <a:schemeClr val="accent1"/>
          </a:lnRef>
          <a:fillRef idx="0">
            <a:schemeClr val="accent1"/>
          </a:fillRef>
          <a:effectRef idx="0">
            <a:schemeClr val="accent1"/>
          </a:effectRef>
          <a:fontRef idx="minor">
            <a:schemeClr val="tx1"/>
          </a:fontRef>
        </p:style>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grpSp>
        <p:nvGrpSpPr>
          <p:cNvPr id="6" name="Group 4">
            <a:extLst>
              <a:ext uri="{FF2B5EF4-FFF2-40B4-BE49-F238E27FC236}">
                <a16:creationId xmlns:a16="http://schemas.microsoft.com/office/drawing/2014/main" id="{A574E687-605E-42D1-BBEC-728C04EA4DC7}"/>
              </a:ext>
            </a:extLst>
          </p:cNvPr>
          <p:cNvGrpSpPr>
            <a:grpSpLocks noChangeAspect="1"/>
          </p:cNvGrpSpPr>
          <p:nvPr/>
        </p:nvGrpSpPr>
        <p:grpSpPr bwMode="auto">
          <a:xfrm>
            <a:off x="2806082" y="5201963"/>
            <a:ext cx="343160" cy="343160"/>
            <a:chOff x="2477" y="796"/>
            <a:chExt cx="2725" cy="2725"/>
          </a:xfrm>
        </p:grpSpPr>
        <p:sp>
          <p:nvSpPr>
            <p:cNvPr id="8" name="Oval 5">
              <a:extLst>
                <a:ext uri="{FF2B5EF4-FFF2-40B4-BE49-F238E27FC236}">
                  <a16:creationId xmlns:a16="http://schemas.microsoft.com/office/drawing/2014/main" id="{16507E58-6E60-4C84-BF6D-9A4CA60A31C3}"/>
                </a:ext>
              </a:extLst>
            </p:cNvPr>
            <p:cNvSpPr>
              <a:spLocks noChangeArrowheads="1"/>
            </p:cNvSpPr>
            <p:nvPr/>
          </p:nvSpPr>
          <p:spPr bwMode="auto">
            <a:xfrm>
              <a:off x="2477" y="796"/>
              <a:ext cx="2725" cy="2725"/>
            </a:xfrm>
            <a:prstGeom prst="ellipse">
              <a:avLst/>
            </a:pr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6">
              <a:extLst>
                <a:ext uri="{FF2B5EF4-FFF2-40B4-BE49-F238E27FC236}">
                  <a16:creationId xmlns:a16="http://schemas.microsoft.com/office/drawing/2014/main" id="{6FF37F31-20D1-49AE-AEF2-57E605AD86CF}"/>
                </a:ext>
              </a:extLst>
            </p:cNvPr>
            <p:cNvSpPr>
              <a:spLocks noEditPoints="1"/>
            </p:cNvSpPr>
            <p:nvPr/>
          </p:nvSpPr>
          <p:spPr bwMode="auto">
            <a:xfrm>
              <a:off x="3622" y="1433"/>
              <a:ext cx="436" cy="1452"/>
            </a:xfrm>
            <a:custGeom>
              <a:avLst/>
              <a:gdLst>
                <a:gd name="T0" fmla="*/ 0 w 183"/>
                <a:gd name="T1" fmla="*/ 0 h 611"/>
                <a:gd name="T2" fmla="*/ 183 w 183"/>
                <a:gd name="T3" fmla="*/ 0 h 611"/>
                <a:gd name="T4" fmla="*/ 155 w 183"/>
                <a:gd name="T5" fmla="*/ 391 h 611"/>
                <a:gd name="T6" fmla="*/ 28 w 183"/>
                <a:gd name="T7" fmla="*/ 391 h 611"/>
                <a:gd name="T8" fmla="*/ 0 w 183"/>
                <a:gd name="T9" fmla="*/ 0 h 611"/>
                <a:gd name="T10" fmla="*/ 3 w 183"/>
                <a:gd name="T11" fmla="*/ 526 h 611"/>
                <a:gd name="T12" fmla="*/ 92 w 183"/>
                <a:gd name="T13" fmla="*/ 440 h 611"/>
                <a:gd name="T14" fmla="*/ 180 w 183"/>
                <a:gd name="T15" fmla="*/ 526 h 611"/>
                <a:gd name="T16" fmla="*/ 92 w 183"/>
                <a:gd name="T17" fmla="*/ 611 h 611"/>
                <a:gd name="T18" fmla="*/ 3 w 183"/>
                <a:gd name="T19" fmla="*/ 526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3" h="611">
                  <a:moveTo>
                    <a:pt x="0" y="0"/>
                  </a:moveTo>
                  <a:cubicBezTo>
                    <a:pt x="183" y="0"/>
                    <a:pt x="183" y="0"/>
                    <a:pt x="183" y="0"/>
                  </a:cubicBezTo>
                  <a:cubicBezTo>
                    <a:pt x="155" y="391"/>
                    <a:pt x="155" y="391"/>
                    <a:pt x="155" y="391"/>
                  </a:cubicBezTo>
                  <a:cubicBezTo>
                    <a:pt x="28" y="391"/>
                    <a:pt x="28" y="391"/>
                    <a:pt x="28" y="391"/>
                  </a:cubicBezTo>
                  <a:lnTo>
                    <a:pt x="0" y="0"/>
                  </a:lnTo>
                  <a:close/>
                  <a:moveTo>
                    <a:pt x="3" y="526"/>
                  </a:moveTo>
                  <a:cubicBezTo>
                    <a:pt x="3" y="479"/>
                    <a:pt x="42" y="440"/>
                    <a:pt x="92" y="440"/>
                  </a:cubicBezTo>
                  <a:cubicBezTo>
                    <a:pt x="141" y="440"/>
                    <a:pt x="180" y="479"/>
                    <a:pt x="180" y="526"/>
                  </a:cubicBezTo>
                  <a:cubicBezTo>
                    <a:pt x="180" y="574"/>
                    <a:pt x="142" y="611"/>
                    <a:pt x="92" y="611"/>
                  </a:cubicBezTo>
                  <a:cubicBezTo>
                    <a:pt x="42" y="611"/>
                    <a:pt x="3" y="574"/>
                    <a:pt x="3" y="52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75" name="TextBox 74">
            <a:extLst>
              <a:ext uri="{FF2B5EF4-FFF2-40B4-BE49-F238E27FC236}">
                <a16:creationId xmlns:a16="http://schemas.microsoft.com/office/drawing/2014/main" id="{51FD8F42-0310-40CA-923F-ECAA0B04FD8A}"/>
              </a:ext>
            </a:extLst>
          </p:cNvPr>
          <p:cNvSpPr txBox="1"/>
          <p:nvPr/>
        </p:nvSpPr>
        <p:spPr>
          <a:xfrm>
            <a:off x="6168501" y="5158161"/>
            <a:ext cx="1365310" cy="430887"/>
          </a:xfrm>
          <a:prstGeom prst="rect">
            <a:avLst/>
          </a:prstGeom>
          <a:noFill/>
        </p:spPr>
        <p:txBody>
          <a:bodyPr wrap="none">
            <a:spAutoFit/>
          </a:bodyPr>
          <a:lstStyle/>
          <a:p>
            <a:pPr>
              <a:spcBef>
                <a:spcPts val="600"/>
              </a:spcBef>
            </a:pPr>
            <a:r>
              <a:rPr lang="en-US" sz="2200" kern="100" spc="50">
                <a:solidFill>
                  <a:schemeClr val="bg1"/>
                </a:solidFill>
                <a:latin typeface="Fidelity Sans" panose="020B0503030202020204" pitchFamily="34" charset="0"/>
              </a:rPr>
              <a:t>Late fee!</a:t>
            </a:r>
          </a:p>
        </p:txBody>
      </p:sp>
      <p:grpSp>
        <p:nvGrpSpPr>
          <p:cNvPr id="76" name="Group 4">
            <a:extLst>
              <a:ext uri="{FF2B5EF4-FFF2-40B4-BE49-F238E27FC236}">
                <a16:creationId xmlns:a16="http://schemas.microsoft.com/office/drawing/2014/main" id="{C629DCA8-8263-495F-AD0A-D7D51526B761}"/>
              </a:ext>
            </a:extLst>
          </p:cNvPr>
          <p:cNvGrpSpPr>
            <a:grpSpLocks noChangeAspect="1"/>
          </p:cNvGrpSpPr>
          <p:nvPr/>
        </p:nvGrpSpPr>
        <p:grpSpPr bwMode="auto">
          <a:xfrm>
            <a:off x="5823266" y="5201963"/>
            <a:ext cx="343160" cy="343160"/>
            <a:chOff x="2477" y="796"/>
            <a:chExt cx="2725" cy="2725"/>
          </a:xfrm>
        </p:grpSpPr>
        <p:sp>
          <p:nvSpPr>
            <p:cNvPr id="77" name="Oval 5">
              <a:extLst>
                <a:ext uri="{FF2B5EF4-FFF2-40B4-BE49-F238E27FC236}">
                  <a16:creationId xmlns:a16="http://schemas.microsoft.com/office/drawing/2014/main" id="{BEAF1D2D-0DED-4B8D-8EA5-A9F504223A54}"/>
                </a:ext>
              </a:extLst>
            </p:cNvPr>
            <p:cNvSpPr>
              <a:spLocks noChangeArrowheads="1"/>
            </p:cNvSpPr>
            <p:nvPr/>
          </p:nvSpPr>
          <p:spPr bwMode="auto">
            <a:xfrm>
              <a:off x="2477" y="796"/>
              <a:ext cx="2725" cy="2725"/>
            </a:xfrm>
            <a:prstGeom prst="ellipse">
              <a:avLst/>
            </a:pr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6">
              <a:extLst>
                <a:ext uri="{FF2B5EF4-FFF2-40B4-BE49-F238E27FC236}">
                  <a16:creationId xmlns:a16="http://schemas.microsoft.com/office/drawing/2014/main" id="{A94F61DA-C9A0-4A08-9950-CE1E6C2F28D5}"/>
                </a:ext>
              </a:extLst>
            </p:cNvPr>
            <p:cNvSpPr>
              <a:spLocks noEditPoints="1"/>
            </p:cNvSpPr>
            <p:nvPr/>
          </p:nvSpPr>
          <p:spPr bwMode="auto">
            <a:xfrm>
              <a:off x="3622" y="1433"/>
              <a:ext cx="436" cy="1452"/>
            </a:xfrm>
            <a:custGeom>
              <a:avLst/>
              <a:gdLst>
                <a:gd name="T0" fmla="*/ 0 w 183"/>
                <a:gd name="T1" fmla="*/ 0 h 611"/>
                <a:gd name="T2" fmla="*/ 183 w 183"/>
                <a:gd name="T3" fmla="*/ 0 h 611"/>
                <a:gd name="T4" fmla="*/ 155 w 183"/>
                <a:gd name="T5" fmla="*/ 391 h 611"/>
                <a:gd name="T6" fmla="*/ 28 w 183"/>
                <a:gd name="T7" fmla="*/ 391 h 611"/>
                <a:gd name="T8" fmla="*/ 0 w 183"/>
                <a:gd name="T9" fmla="*/ 0 h 611"/>
                <a:gd name="T10" fmla="*/ 3 w 183"/>
                <a:gd name="T11" fmla="*/ 526 h 611"/>
                <a:gd name="T12" fmla="*/ 92 w 183"/>
                <a:gd name="T13" fmla="*/ 440 h 611"/>
                <a:gd name="T14" fmla="*/ 180 w 183"/>
                <a:gd name="T15" fmla="*/ 526 h 611"/>
                <a:gd name="T16" fmla="*/ 92 w 183"/>
                <a:gd name="T17" fmla="*/ 611 h 611"/>
                <a:gd name="T18" fmla="*/ 3 w 183"/>
                <a:gd name="T19" fmla="*/ 526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3" h="611">
                  <a:moveTo>
                    <a:pt x="0" y="0"/>
                  </a:moveTo>
                  <a:cubicBezTo>
                    <a:pt x="183" y="0"/>
                    <a:pt x="183" y="0"/>
                    <a:pt x="183" y="0"/>
                  </a:cubicBezTo>
                  <a:cubicBezTo>
                    <a:pt x="155" y="391"/>
                    <a:pt x="155" y="391"/>
                    <a:pt x="155" y="391"/>
                  </a:cubicBezTo>
                  <a:cubicBezTo>
                    <a:pt x="28" y="391"/>
                    <a:pt x="28" y="391"/>
                    <a:pt x="28" y="391"/>
                  </a:cubicBezTo>
                  <a:lnTo>
                    <a:pt x="0" y="0"/>
                  </a:lnTo>
                  <a:close/>
                  <a:moveTo>
                    <a:pt x="3" y="526"/>
                  </a:moveTo>
                  <a:cubicBezTo>
                    <a:pt x="3" y="479"/>
                    <a:pt x="42" y="440"/>
                    <a:pt x="92" y="440"/>
                  </a:cubicBezTo>
                  <a:cubicBezTo>
                    <a:pt x="141" y="440"/>
                    <a:pt x="180" y="479"/>
                    <a:pt x="180" y="526"/>
                  </a:cubicBezTo>
                  <a:cubicBezTo>
                    <a:pt x="180" y="574"/>
                    <a:pt x="142" y="611"/>
                    <a:pt x="92" y="611"/>
                  </a:cubicBezTo>
                  <a:cubicBezTo>
                    <a:pt x="42" y="611"/>
                    <a:pt x="3" y="574"/>
                    <a:pt x="3" y="52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723711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C5DAAD97-D135-43DE-B06D-6BAC34250080}"/>
              </a:ext>
            </a:extLst>
          </p:cNvPr>
          <p:cNvPicPr>
            <a:picLocks noChangeAspect="1"/>
          </p:cNvPicPr>
          <p:nvPr/>
        </p:nvPicPr>
        <p:blipFill>
          <a:blip r:embed="rId3"/>
          <a:stretch>
            <a:fillRect/>
          </a:stretch>
        </p:blipFill>
        <p:spPr>
          <a:xfrm flipH="1">
            <a:off x="1914367" y="142611"/>
            <a:ext cx="8058467" cy="6715389"/>
          </a:xfrm>
          <a:prstGeom prst="rect">
            <a:avLst/>
          </a:prstGeom>
        </p:spPr>
      </p:pic>
      <p:sp>
        <p:nvSpPr>
          <p:cNvPr id="15" name="Oval 14">
            <a:extLst>
              <a:ext uri="{FF2B5EF4-FFF2-40B4-BE49-F238E27FC236}">
                <a16:creationId xmlns:a16="http://schemas.microsoft.com/office/drawing/2014/main" id="{A182CF71-251F-493E-99A6-BFCC470D3CEA}"/>
              </a:ext>
            </a:extLst>
          </p:cNvPr>
          <p:cNvSpPr/>
          <p:nvPr/>
        </p:nvSpPr>
        <p:spPr>
          <a:xfrm>
            <a:off x="5086350" y="3145512"/>
            <a:ext cx="2019300" cy="2019300"/>
          </a:xfrm>
          <a:prstGeom prst="ellipse">
            <a:avLst/>
          </a:prstGeom>
          <a:solidFill>
            <a:srgbClr val="DEBEF0"/>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0" name="Rectangle 9">
            <a:extLst>
              <a:ext uri="{FF2B5EF4-FFF2-40B4-BE49-F238E27FC236}">
                <a16:creationId xmlns:a16="http://schemas.microsoft.com/office/drawing/2014/main" id="{95F6AF45-43B3-4681-ACD5-3DCD338CF0D8}"/>
              </a:ext>
            </a:extLst>
          </p:cNvPr>
          <p:cNvSpPr/>
          <p:nvPr/>
        </p:nvSpPr>
        <p:spPr>
          <a:xfrm>
            <a:off x="10585178" y="1797598"/>
            <a:ext cx="1132041" cy="667491"/>
          </a:xfrm>
          <a:prstGeom prst="rect">
            <a:avLst/>
          </a:prstGeom>
          <a:solidFill>
            <a:schemeClr val="bg1"/>
          </a:solidFill>
        </p:spPr>
        <p:txBody>
          <a:bodyPr vert="horz" lIns="91440" tIns="45720" rIns="91440" bIns="45720" rtlCol="0" anchor="ctr">
            <a:noAutofit/>
          </a:bodyPr>
          <a:lstStyle/>
          <a:p>
            <a:pPr algn="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1" name="TextBox 10">
            <a:extLst>
              <a:ext uri="{FF2B5EF4-FFF2-40B4-BE49-F238E27FC236}">
                <a16:creationId xmlns:a16="http://schemas.microsoft.com/office/drawing/2014/main" id="{1FF3C104-24C3-4A8D-A7D2-D4198265C100}"/>
              </a:ext>
            </a:extLst>
          </p:cNvPr>
          <p:cNvSpPr txBox="1"/>
          <p:nvPr/>
        </p:nvSpPr>
        <p:spPr>
          <a:xfrm>
            <a:off x="10585178" y="1754056"/>
            <a:ext cx="1132041" cy="769441"/>
          </a:xfrm>
          <a:prstGeom prst="rect">
            <a:avLst/>
          </a:prstGeom>
          <a:noFill/>
        </p:spPr>
        <p:txBody>
          <a:bodyPr wrap="none">
            <a:spAutoFit/>
          </a:bodyPr>
          <a:lstStyle/>
          <a:p>
            <a:pPr algn="r"/>
            <a:r>
              <a:rPr lang="en-US" sz="4400" b="1">
                <a:solidFill>
                  <a:schemeClr val="accent5"/>
                </a:solidFill>
                <a:latin typeface="+mj-lt"/>
              </a:rPr>
              <a:t>655</a:t>
            </a:r>
          </a:p>
        </p:txBody>
      </p:sp>
      <p:sp>
        <p:nvSpPr>
          <p:cNvPr id="12" name="TextBox 11">
            <a:extLst>
              <a:ext uri="{FF2B5EF4-FFF2-40B4-BE49-F238E27FC236}">
                <a16:creationId xmlns:a16="http://schemas.microsoft.com/office/drawing/2014/main" id="{1339CA56-3AEB-4B1F-BCA0-0A235A5C1C3A}"/>
              </a:ext>
            </a:extLst>
          </p:cNvPr>
          <p:cNvSpPr txBox="1"/>
          <p:nvPr/>
        </p:nvSpPr>
        <p:spPr>
          <a:xfrm>
            <a:off x="9953885" y="2584892"/>
            <a:ext cx="1752339" cy="430887"/>
          </a:xfrm>
          <a:prstGeom prst="rect">
            <a:avLst/>
          </a:prstGeom>
          <a:noFill/>
        </p:spPr>
        <p:txBody>
          <a:bodyPr wrap="none">
            <a:spAutoFit/>
          </a:bodyPr>
          <a:lstStyle/>
          <a:p>
            <a:pPr algn="r"/>
            <a:r>
              <a:rPr lang="en-US" sz="2200" kern="100">
                <a:solidFill>
                  <a:schemeClr val="bg1"/>
                </a:solidFill>
                <a:latin typeface="Fidelity Sans" panose="020B0503030202020204" pitchFamily="34" charset="0"/>
              </a:rPr>
              <a:t>Credit score</a:t>
            </a:r>
          </a:p>
        </p:txBody>
      </p:sp>
      <p:pic>
        <p:nvPicPr>
          <p:cNvPr id="5" name="Picture 4">
            <a:extLst>
              <a:ext uri="{FF2B5EF4-FFF2-40B4-BE49-F238E27FC236}">
                <a16:creationId xmlns:a16="http://schemas.microsoft.com/office/drawing/2014/main" id="{D95F9300-7F8B-4342-82FB-FCD19A55D3B4}"/>
              </a:ext>
            </a:extLst>
          </p:cNvPr>
          <p:cNvPicPr>
            <a:picLocks noChangeAspect="1"/>
          </p:cNvPicPr>
          <p:nvPr/>
        </p:nvPicPr>
        <p:blipFill>
          <a:blip r:embed="rId4"/>
          <a:stretch>
            <a:fillRect/>
          </a:stretch>
        </p:blipFill>
        <p:spPr>
          <a:xfrm>
            <a:off x="5317617" y="3476495"/>
            <a:ext cx="1709166" cy="1014433"/>
          </a:xfrm>
          <a:prstGeom prst="rect">
            <a:avLst/>
          </a:prstGeom>
        </p:spPr>
      </p:pic>
      <p:sp>
        <p:nvSpPr>
          <p:cNvPr id="64" name="Rectangle 63">
            <a:extLst>
              <a:ext uri="{FF2B5EF4-FFF2-40B4-BE49-F238E27FC236}">
                <a16:creationId xmlns:a16="http://schemas.microsoft.com/office/drawing/2014/main" id="{95D4940F-AB52-470C-A8B2-71DBEB836888}"/>
              </a:ext>
            </a:extLst>
          </p:cNvPr>
          <p:cNvSpPr/>
          <p:nvPr/>
        </p:nvSpPr>
        <p:spPr>
          <a:xfrm>
            <a:off x="479510" y="1797598"/>
            <a:ext cx="1132041" cy="667491"/>
          </a:xfrm>
          <a:prstGeom prst="rect">
            <a:avLst/>
          </a:prstGeom>
          <a:solidFill>
            <a:schemeClr val="bg1"/>
          </a:solidFill>
        </p:spPr>
        <p:txBody>
          <a:bodyPr vert="horz" lIns="91440" tIns="45720" rIns="91440" bIns="45720" rtlCol="0" anchor="ctr">
            <a:noAutofit/>
          </a:bodyPr>
          <a:lstStyle/>
          <a:p>
            <a:pP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65" name="TextBox 64">
            <a:extLst>
              <a:ext uri="{FF2B5EF4-FFF2-40B4-BE49-F238E27FC236}">
                <a16:creationId xmlns:a16="http://schemas.microsoft.com/office/drawing/2014/main" id="{6FF62DA6-4CD3-4012-801E-35E2CEF63CF9}"/>
              </a:ext>
            </a:extLst>
          </p:cNvPr>
          <p:cNvSpPr txBox="1"/>
          <p:nvPr/>
        </p:nvSpPr>
        <p:spPr>
          <a:xfrm>
            <a:off x="479510" y="1754056"/>
            <a:ext cx="1132041" cy="769441"/>
          </a:xfrm>
          <a:prstGeom prst="rect">
            <a:avLst/>
          </a:prstGeom>
          <a:noFill/>
        </p:spPr>
        <p:txBody>
          <a:bodyPr wrap="none">
            <a:spAutoFit/>
          </a:bodyPr>
          <a:lstStyle/>
          <a:p>
            <a:r>
              <a:rPr lang="en-US" sz="4400" b="1">
                <a:solidFill>
                  <a:schemeClr val="accent5"/>
                </a:solidFill>
                <a:latin typeface="+mj-lt"/>
              </a:rPr>
              <a:t>790</a:t>
            </a:r>
          </a:p>
        </p:txBody>
      </p:sp>
      <p:sp>
        <p:nvSpPr>
          <p:cNvPr id="66" name="TextBox 65">
            <a:extLst>
              <a:ext uri="{FF2B5EF4-FFF2-40B4-BE49-F238E27FC236}">
                <a16:creationId xmlns:a16="http://schemas.microsoft.com/office/drawing/2014/main" id="{E5530D22-B9D2-456F-8193-5E1F7B837356}"/>
              </a:ext>
            </a:extLst>
          </p:cNvPr>
          <p:cNvSpPr txBox="1"/>
          <p:nvPr/>
        </p:nvSpPr>
        <p:spPr>
          <a:xfrm>
            <a:off x="493799" y="2584892"/>
            <a:ext cx="1752339" cy="430887"/>
          </a:xfrm>
          <a:prstGeom prst="rect">
            <a:avLst/>
          </a:prstGeom>
          <a:noFill/>
        </p:spPr>
        <p:txBody>
          <a:bodyPr wrap="none">
            <a:spAutoFit/>
          </a:bodyPr>
          <a:lstStyle/>
          <a:p>
            <a:r>
              <a:rPr lang="en-US" sz="2200" kern="100">
                <a:solidFill>
                  <a:schemeClr val="bg1"/>
                </a:solidFill>
                <a:latin typeface="Fidelity Sans" panose="020B0503030202020204" pitchFamily="34" charset="0"/>
              </a:rPr>
              <a:t>Credit score</a:t>
            </a:r>
          </a:p>
        </p:txBody>
      </p:sp>
      <p:sp>
        <p:nvSpPr>
          <p:cNvPr id="14" name="TextBox 13">
            <a:extLst>
              <a:ext uri="{FF2B5EF4-FFF2-40B4-BE49-F238E27FC236}">
                <a16:creationId xmlns:a16="http://schemas.microsoft.com/office/drawing/2014/main" id="{0CEDEDBB-7395-4D5F-B2D2-269FB6C4390F}"/>
              </a:ext>
            </a:extLst>
          </p:cNvPr>
          <p:cNvSpPr txBox="1"/>
          <p:nvPr/>
        </p:nvSpPr>
        <p:spPr>
          <a:xfrm>
            <a:off x="9754367" y="6505366"/>
            <a:ext cx="2362200" cy="276999"/>
          </a:xfrm>
          <a:prstGeom prst="rect">
            <a:avLst/>
          </a:prstGeom>
          <a:noFill/>
        </p:spPr>
        <p:txBody>
          <a:bodyPr wrap="square">
            <a:spAutoFit/>
          </a:bodyPr>
          <a:lstStyle/>
          <a:p>
            <a:r>
              <a:rPr lang="en-US" sz="1200" i="1">
                <a:solidFill>
                  <a:schemeClr val="bg1"/>
                </a:solidFill>
                <a:latin typeface="+mj-lt"/>
              </a:rPr>
              <a:t>For illustrative purposes only</a:t>
            </a:r>
            <a:endParaRPr lang="en-US" sz="1200">
              <a:solidFill>
                <a:schemeClr val="bg1"/>
              </a:solidFill>
            </a:endParaRPr>
          </a:p>
        </p:txBody>
      </p:sp>
      <p:pic>
        <p:nvPicPr>
          <p:cNvPr id="3" name="Graphic 2" descr="Badge Registered outline">
            <a:extLst>
              <a:ext uri="{FF2B5EF4-FFF2-40B4-BE49-F238E27FC236}">
                <a16:creationId xmlns:a16="http://schemas.microsoft.com/office/drawing/2014/main" id="{12ABB23B-6D1C-48F9-923A-87C1ADF33402}"/>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l="20192" t="23189" r="23285" b="23187"/>
          <a:stretch/>
        </p:blipFill>
        <p:spPr>
          <a:xfrm>
            <a:off x="6006750" y="4208318"/>
            <a:ext cx="43810" cy="41564"/>
          </a:xfrm>
          <a:prstGeom prst="rect">
            <a:avLst/>
          </a:prstGeom>
        </p:spPr>
      </p:pic>
    </p:spTree>
    <p:extLst>
      <p:ext uri="{BB962C8B-B14F-4D97-AF65-F5344CB8AC3E}">
        <p14:creationId xmlns:p14="http://schemas.microsoft.com/office/powerpoint/2010/main" val="1421905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A88363F-D372-4540-9AC3-7CBCD8431C50}"/>
              </a:ext>
            </a:extLst>
          </p:cNvPr>
          <p:cNvSpPr/>
          <p:nvPr/>
        </p:nvSpPr>
        <p:spPr>
          <a:xfrm>
            <a:off x="474781" y="948545"/>
            <a:ext cx="1388304" cy="4841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25" name="TextBox 24">
            <a:extLst>
              <a:ext uri="{FF2B5EF4-FFF2-40B4-BE49-F238E27FC236}">
                <a16:creationId xmlns:a16="http://schemas.microsoft.com/office/drawing/2014/main" id="{E477869B-CDF5-4517-8D8F-440077CF873F}"/>
              </a:ext>
            </a:extLst>
          </p:cNvPr>
          <p:cNvSpPr txBox="1"/>
          <p:nvPr/>
        </p:nvSpPr>
        <p:spPr>
          <a:xfrm>
            <a:off x="493799" y="898255"/>
            <a:ext cx="1369286" cy="584775"/>
          </a:xfrm>
          <a:prstGeom prst="rect">
            <a:avLst/>
          </a:prstGeom>
          <a:noFill/>
        </p:spPr>
        <p:txBody>
          <a:bodyPr wrap="none">
            <a:spAutoFit/>
          </a:bodyPr>
          <a:lstStyle/>
          <a:p>
            <a:r>
              <a:rPr lang="en-US" sz="3200" b="1" dirty="0">
                <a:solidFill>
                  <a:schemeClr val="accent5"/>
                </a:solidFill>
                <a:latin typeface="+mj-lt"/>
              </a:rPr>
              <a:t>3.86%</a:t>
            </a:r>
          </a:p>
        </p:txBody>
      </p:sp>
      <p:sp>
        <p:nvSpPr>
          <p:cNvPr id="26" name="Rectangle 25">
            <a:extLst>
              <a:ext uri="{FF2B5EF4-FFF2-40B4-BE49-F238E27FC236}">
                <a16:creationId xmlns:a16="http://schemas.microsoft.com/office/drawing/2014/main" id="{55F9287F-0089-477B-8073-ACAF027BED4A}"/>
              </a:ext>
            </a:extLst>
          </p:cNvPr>
          <p:cNvSpPr/>
          <p:nvPr/>
        </p:nvSpPr>
        <p:spPr>
          <a:xfrm>
            <a:off x="9888007" y="948545"/>
            <a:ext cx="1827743" cy="4841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27" name="TextBox 26">
            <a:extLst>
              <a:ext uri="{FF2B5EF4-FFF2-40B4-BE49-F238E27FC236}">
                <a16:creationId xmlns:a16="http://schemas.microsoft.com/office/drawing/2014/main" id="{973C82BC-9611-45EE-9899-F3E2E076C3B7}"/>
              </a:ext>
            </a:extLst>
          </p:cNvPr>
          <p:cNvSpPr txBox="1"/>
          <p:nvPr/>
        </p:nvSpPr>
        <p:spPr>
          <a:xfrm>
            <a:off x="10107708" y="898255"/>
            <a:ext cx="1598516" cy="584775"/>
          </a:xfrm>
          <a:prstGeom prst="rect">
            <a:avLst/>
          </a:prstGeom>
          <a:noFill/>
        </p:spPr>
        <p:txBody>
          <a:bodyPr wrap="none">
            <a:spAutoFit/>
          </a:bodyPr>
          <a:lstStyle/>
          <a:p>
            <a:pPr algn="r"/>
            <a:r>
              <a:rPr lang="en-US" sz="3200" b="1" dirty="0">
                <a:solidFill>
                  <a:schemeClr val="accent5"/>
                </a:solidFill>
                <a:latin typeface="+mj-lt"/>
              </a:rPr>
              <a:t>10.24%</a:t>
            </a:r>
          </a:p>
        </p:txBody>
      </p:sp>
      <p:sp>
        <p:nvSpPr>
          <p:cNvPr id="28" name="TextBox 27">
            <a:extLst>
              <a:ext uri="{FF2B5EF4-FFF2-40B4-BE49-F238E27FC236}">
                <a16:creationId xmlns:a16="http://schemas.microsoft.com/office/drawing/2014/main" id="{D147B6D4-D0CD-4BEA-A827-11976BE9EAC8}"/>
              </a:ext>
            </a:extLst>
          </p:cNvPr>
          <p:cNvSpPr txBox="1"/>
          <p:nvPr/>
        </p:nvSpPr>
        <p:spPr>
          <a:xfrm>
            <a:off x="493799" y="2076506"/>
            <a:ext cx="1101584" cy="584775"/>
          </a:xfrm>
          <a:prstGeom prst="rect">
            <a:avLst/>
          </a:prstGeom>
          <a:noFill/>
        </p:spPr>
        <p:txBody>
          <a:bodyPr wrap="none">
            <a:spAutoFit/>
          </a:bodyPr>
          <a:lstStyle/>
          <a:p>
            <a:r>
              <a:rPr lang="en-US" sz="3200" b="1" dirty="0">
                <a:solidFill>
                  <a:schemeClr val="bg1"/>
                </a:solidFill>
                <a:latin typeface="+mj-lt"/>
              </a:rPr>
              <a:t>$459</a:t>
            </a:r>
          </a:p>
        </p:txBody>
      </p:sp>
      <p:sp>
        <p:nvSpPr>
          <p:cNvPr id="29" name="TextBox 28">
            <a:extLst>
              <a:ext uri="{FF2B5EF4-FFF2-40B4-BE49-F238E27FC236}">
                <a16:creationId xmlns:a16="http://schemas.microsoft.com/office/drawing/2014/main" id="{E8B96C39-F8D2-4BC3-8C37-B3298845FA3C}"/>
              </a:ext>
            </a:extLst>
          </p:cNvPr>
          <p:cNvSpPr txBox="1"/>
          <p:nvPr/>
        </p:nvSpPr>
        <p:spPr>
          <a:xfrm>
            <a:off x="493799" y="2608936"/>
            <a:ext cx="2452787" cy="430887"/>
          </a:xfrm>
          <a:prstGeom prst="rect">
            <a:avLst/>
          </a:prstGeom>
          <a:noFill/>
        </p:spPr>
        <p:txBody>
          <a:bodyPr wrap="none">
            <a:spAutoFit/>
          </a:bodyPr>
          <a:lstStyle/>
          <a:p>
            <a:r>
              <a:rPr lang="en-US" sz="2200" kern="100">
                <a:solidFill>
                  <a:schemeClr val="bg1"/>
                </a:solidFill>
                <a:latin typeface="Fidelity Sans" panose="020B0503030202020204" pitchFamily="34" charset="0"/>
              </a:rPr>
              <a:t>Monthly payment</a:t>
            </a:r>
          </a:p>
        </p:txBody>
      </p:sp>
      <p:sp>
        <p:nvSpPr>
          <p:cNvPr id="30" name="TextBox 29">
            <a:extLst>
              <a:ext uri="{FF2B5EF4-FFF2-40B4-BE49-F238E27FC236}">
                <a16:creationId xmlns:a16="http://schemas.microsoft.com/office/drawing/2014/main" id="{7FE830ED-138D-4C43-9011-B5984D16FE05}"/>
              </a:ext>
            </a:extLst>
          </p:cNvPr>
          <p:cNvSpPr txBox="1"/>
          <p:nvPr/>
        </p:nvSpPr>
        <p:spPr>
          <a:xfrm>
            <a:off x="10604640" y="2076506"/>
            <a:ext cx="1101584" cy="584775"/>
          </a:xfrm>
          <a:prstGeom prst="rect">
            <a:avLst/>
          </a:prstGeom>
          <a:noFill/>
        </p:spPr>
        <p:txBody>
          <a:bodyPr wrap="none">
            <a:spAutoFit/>
          </a:bodyPr>
          <a:lstStyle/>
          <a:p>
            <a:pPr algn="r"/>
            <a:r>
              <a:rPr lang="en-US" sz="3200" b="1" dirty="0">
                <a:solidFill>
                  <a:schemeClr val="bg1"/>
                </a:solidFill>
                <a:latin typeface="+mj-lt"/>
              </a:rPr>
              <a:t>$534</a:t>
            </a:r>
          </a:p>
        </p:txBody>
      </p:sp>
      <p:sp>
        <p:nvSpPr>
          <p:cNvPr id="31" name="TextBox 30">
            <a:extLst>
              <a:ext uri="{FF2B5EF4-FFF2-40B4-BE49-F238E27FC236}">
                <a16:creationId xmlns:a16="http://schemas.microsoft.com/office/drawing/2014/main" id="{6B4124BA-550B-4193-81AD-8D62A1775095}"/>
              </a:ext>
            </a:extLst>
          </p:cNvPr>
          <p:cNvSpPr txBox="1"/>
          <p:nvPr/>
        </p:nvSpPr>
        <p:spPr>
          <a:xfrm>
            <a:off x="9253437" y="2608936"/>
            <a:ext cx="2452787" cy="430887"/>
          </a:xfrm>
          <a:prstGeom prst="rect">
            <a:avLst/>
          </a:prstGeom>
          <a:noFill/>
        </p:spPr>
        <p:txBody>
          <a:bodyPr wrap="none">
            <a:spAutoFit/>
          </a:bodyPr>
          <a:lstStyle/>
          <a:p>
            <a:pPr algn="r"/>
            <a:r>
              <a:rPr lang="en-US" sz="2200" kern="100">
                <a:solidFill>
                  <a:schemeClr val="bg1"/>
                </a:solidFill>
                <a:latin typeface="Fidelity Sans" panose="020B0503030202020204" pitchFamily="34" charset="0"/>
              </a:rPr>
              <a:t>Monthly payment</a:t>
            </a:r>
          </a:p>
        </p:txBody>
      </p:sp>
      <p:sp>
        <p:nvSpPr>
          <p:cNvPr id="32" name="TextBox 31">
            <a:extLst>
              <a:ext uri="{FF2B5EF4-FFF2-40B4-BE49-F238E27FC236}">
                <a16:creationId xmlns:a16="http://schemas.microsoft.com/office/drawing/2014/main" id="{9A32AF34-63EC-4808-AE89-F7DC0A2E1C61}"/>
              </a:ext>
            </a:extLst>
          </p:cNvPr>
          <p:cNvSpPr txBox="1"/>
          <p:nvPr/>
        </p:nvSpPr>
        <p:spPr>
          <a:xfrm>
            <a:off x="493799" y="3573535"/>
            <a:ext cx="1460656" cy="584775"/>
          </a:xfrm>
          <a:prstGeom prst="rect">
            <a:avLst/>
          </a:prstGeom>
          <a:noFill/>
        </p:spPr>
        <p:txBody>
          <a:bodyPr wrap="none">
            <a:spAutoFit/>
          </a:bodyPr>
          <a:lstStyle/>
          <a:p>
            <a:r>
              <a:rPr lang="en-US" sz="3200" b="1" dirty="0">
                <a:solidFill>
                  <a:schemeClr val="bg1"/>
                </a:solidFill>
                <a:latin typeface="+mj-lt"/>
              </a:rPr>
              <a:t>$2,527</a:t>
            </a:r>
          </a:p>
        </p:txBody>
      </p:sp>
      <p:sp>
        <p:nvSpPr>
          <p:cNvPr id="33" name="TextBox 32">
            <a:extLst>
              <a:ext uri="{FF2B5EF4-FFF2-40B4-BE49-F238E27FC236}">
                <a16:creationId xmlns:a16="http://schemas.microsoft.com/office/drawing/2014/main" id="{1F946394-12BF-4DBE-AA56-85DE7710E99F}"/>
              </a:ext>
            </a:extLst>
          </p:cNvPr>
          <p:cNvSpPr txBox="1"/>
          <p:nvPr/>
        </p:nvSpPr>
        <p:spPr>
          <a:xfrm>
            <a:off x="493799" y="4105965"/>
            <a:ext cx="1883080" cy="769441"/>
          </a:xfrm>
          <a:prstGeom prst="rect">
            <a:avLst/>
          </a:prstGeom>
          <a:noFill/>
        </p:spPr>
        <p:txBody>
          <a:bodyPr wrap="none">
            <a:spAutoFit/>
          </a:bodyPr>
          <a:lstStyle/>
          <a:p>
            <a:r>
              <a:rPr lang="en-US" sz="2200" kern="100">
                <a:solidFill>
                  <a:schemeClr val="bg1"/>
                </a:solidFill>
                <a:latin typeface="Fidelity Sans" panose="020B0503030202020204" pitchFamily="34" charset="0"/>
              </a:rPr>
              <a:t>Interest</a:t>
            </a:r>
            <a:br>
              <a:rPr lang="en-US" sz="2200" kern="100">
                <a:solidFill>
                  <a:schemeClr val="bg1"/>
                </a:solidFill>
                <a:latin typeface="Fidelity Sans" panose="020B0503030202020204" pitchFamily="34" charset="0"/>
              </a:rPr>
            </a:br>
            <a:r>
              <a:rPr lang="en-US" sz="2200" kern="100">
                <a:solidFill>
                  <a:schemeClr val="bg1"/>
                </a:solidFill>
                <a:latin typeface="Fidelity Sans" panose="020B0503030202020204" pitchFamily="34" charset="0"/>
              </a:rPr>
              <a:t>(over 5 years)</a:t>
            </a:r>
          </a:p>
        </p:txBody>
      </p:sp>
      <p:sp>
        <p:nvSpPr>
          <p:cNvPr id="34" name="TextBox 33">
            <a:extLst>
              <a:ext uri="{FF2B5EF4-FFF2-40B4-BE49-F238E27FC236}">
                <a16:creationId xmlns:a16="http://schemas.microsoft.com/office/drawing/2014/main" id="{3D1DDD11-8150-4B93-B22F-2304039D02D3}"/>
              </a:ext>
            </a:extLst>
          </p:cNvPr>
          <p:cNvSpPr txBox="1"/>
          <p:nvPr/>
        </p:nvSpPr>
        <p:spPr>
          <a:xfrm>
            <a:off x="10245568" y="3573535"/>
            <a:ext cx="1460656" cy="584775"/>
          </a:xfrm>
          <a:prstGeom prst="rect">
            <a:avLst/>
          </a:prstGeom>
          <a:noFill/>
        </p:spPr>
        <p:txBody>
          <a:bodyPr wrap="none">
            <a:spAutoFit/>
          </a:bodyPr>
          <a:lstStyle/>
          <a:p>
            <a:pPr algn="r"/>
            <a:r>
              <a:rPr lang="en-US" sz="3200" b="1" dirty="0">
                <a:solidFill>
                  <a:schemeClr val="bg1"/>
                </a:solidFill>
                <a:latin typeface="+mj-lt"/>
              </a:rPr>
              <a:t>$7,049</a:t>
            </a:r>
          </a:p>
        </p:txBody>
      </p:sp>
      <p:sp>
        <p:nvSpPr>
          <p:cNvPr id="35" name="TextBox 34">
            <a:extLst>
              <a:ext uri="{FF2B5EF4-FFF2-40B4-BE49-F238E27FC236}">
                <a16:creationId xmlns:a16="http://schemas.microsoft.com/office/drawing/2014/main" id="{485AF8BE-21B3-4472-B9B7-988AD0705555}"/>
              </a:ext>
            </a:extLst>
          </p:cNvPr>
          <p:cNvSpPr txBox="1"/>
          <p:nvPr/>
        </p:nvSpPr>
        <p:spPr>
          <a:xfrm>
            <a:off x="9823144" y="4105965"/>
            <a:ext cx="1883080" cy="769441"/>
          </a:xfrm>
          <a:prstGeom prst="rect">
            <a:avLst/>
          </a:prstGeom>
          <a:noFill/>
        </p:spPr>
        <p:txBody>
          <a:bodyPr wrap="none">
            <a:spAutoFit/>
          </a:bodyPr>
          <a:lstStyle/>
          <a:p>
            <a:pPr algn="r"/>
            <a:r>
              <a:rPr lang="en-US" sz="2200" kern="100">
                <a:solidFill>
                  <a:schemeClr val="bg1"/>
                </a:solidFill>
                <a:latin typeface="Fidelity Sans" panose="020B0503030202020204" pitchFamily="34" charset="0"/>
              </a:rPr>
              <a:t>Interest</a:t>
            </a:r>
            <a:br>
              <a:rPr lang="en-US" sz="2200" kern="100">
                <a:solidFill>
                  <a:schemeClr val="bg1"/>
                </a:solidFill>
                <a:latin typeface="Fidelity Sans" panose="020B0503030202020204" pitchFamily="34" charset="0"/>
              </a:rPr>
            </a:br>
            <a:r>
              <a:rPr lang="en-US" sz="2200" kern="100">
                <a:solidFill>
                  <a:schemeClr val="bg1"/>
                </a:solidFill>
                <a:latin typeface="Fidelity Sans" panose="020B0503030202020204" pitchFamily="34" charset="0"/>
              </a:rPr>
              <a:t>(over 5 years)</a:t>
            </a:r>
          </a:p>
        </p:txBody>
      </p:sp>
      <p:sp>
        <p:nvSpPr>
          <p:cNvPr id="42" name="TextBox 41">
            <a:extLst>
              <a:ext uri="{FF2B5EF4-FFF2-40B4-BE49-F238E27FC236}">
                <a16:creationId xmlns:a16="http://schemas.microsoft.com/office/drawing/2014/main" id="{0AC8944D-A665-4C2E-AD6F-3E0FDF270682}"/>
              </a:ext>
            </a:extLst>
          </p:cNvPr>
          <p:cNvSpPr txBox="1"/>
          <p:nvPr/>
        </p:nvSpPr>
        <p:spPr>
          <a:xfrm>
            <a:off x="9974336" y="5162135"/>
            <a:ext cx="1689886" cy="584775"/>
          </a:xfrm>
          <a:prstGeom prst="rect">
            <a:avLst/>
          </a:prstGeom>
          <a:noFill/>
        </p:spPr>
        <p:txBody>
          <a:bodyPr wrap="square">
            <a:spAutoFit/>
          </a:bodyPr>
          <a:lstStyle/>
          <a:p>
            <a:pPr algn="r"/>
            <a:r>
              <a:rPr lang="en-US" sz="3200" b="1" dirty="0">
                <a:solidFill>
                  <a:schemeClr val="accent6"/>
                </a:solidFill>
                <a:latin typeface="+mj-lt"/>
              </a:rPr>
              <a:t>+$4,522</a:t>
            </a:r>
          </a:p>
        </p:txBody>
      </p:sp>
      <p:pic>
        <p:nvPicPr>
          <p:cNvPr id="47" name="Graphic 46">
            <a:extLst>
              <a:ext uri="{FF2B5EF4-FFF2-40B4-BE49-F238E27FC236}">
                <a16:creationId xmlns:a16="http://schemas.microsoft.com/office/drawing/2014/main" id="{8A285756-420B-4457-9C13-307649D5B2A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350106" y="3199772"/>
            <a:ext cx="238991" cy="159327"/>
          </a:xfrm>
          <a:prstGeom prst="rect">
            <a:avLst/>
          </a:prstGeom>
        </p:spPr>
      </p:pic>
      <p:pic>
        <p:nvPicPr>
          <p:cNvPr id="48" name="Graphic 47">
            <a:extLst>
              <a:ext uri="{FF2B5EF4-FFF2-40B4-BE49-F238E27FC236}">
                <a16:creationId xmlns:a16="http://schemas.microsoft.com/office/drawing/2014/main" id="{0E024FA6-CAD9-439C-BEE2-7DC1EEB5165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94245" y="3199772"/>
            <a:ext cx="238991" cy="159327"/>
          </a:xfrm>
          <a:prstGeom prst="rect">
            <a:avLst/>
          </a:prstGeom>
        </p:spPr>
      </p:pic>
      <p:sp>
        <p:nvSpPr>
          <p:cNvPr id="53" name="Rectangle 52">
            <a:extLst>
              <a:ext uri="{FF2B5EF4-FFF2-40B4-BE49-F238E27FC236}">
                <a16:creationId xmlns:a16="http://schemas.microsoft.com/office/drawing/2014/main" id="{CE1C8A59-2A61-4370-8A1F-65946D6F24E5}"/>
              </a:ext>
            </a:extLst>
          </p:cNvPr>
          <p:cNvSpPr/>
          <p:nvPr/>
        </p:nvSpPr>
        <p:spPr>
          <a:xfrm>
            <a:off x="474781" y="3543055"/>
            <a:ext cx="11240969" cy="1453490"/>
          </a:xfrm>
          <a:prstGeom prst="rect">
            <a:avLst/>
          </a:prstGeom>
          <a:ln w="50800" cap="rnd">
            <a:solidFill>
              <a:schemeClr val="accent6"/>
            </a:solidFill>
            <a:prstDash val="sysDot"/>
            <a:round/>
          </a:ln>
        </p:spPr>
        <p:style>
          <a:lnRef idx="1">
            <a:schemeClr val="accent1"/>
          </a:lnRef>
          <a:fillRef idx="0">
            <a:schemeClr val="accent1"/>
          </a:fillRef>
          <a:effectRef idx="0">
            <a:schemeClr val="accent1"/>
          </a:effectRef>
          <a:fontRef idx="minor">
            <a:schemeClr val="tx1"/>
          </a:fontRef>
        </p:style>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54" name="TextBox 53">
            <a:extLst>
              <a:ext uri="{FF2B5EF4-FFF2-40B4-BE49-F238E27FC236}">
                <a16:creationId xmlns:a16="http://schemas.microsoft.com/office/drawing/2014/main" id="{0D3343AE-A405-413D-9B3C-577673F8AED3}"/>
              </a:ext>
            </a:extLst>
          </p:cNvPr>
          <p:cNvSpPr txBox="1"/>
          <p:nvPr/>
        </p:nvSpPr>
        <p:spPr>
          <a:xfrm>
            <a:off x="493799" y="1455318"/>
            <a:ext cx="3206904" cy="430887"/>
          </a:xfrm>
          <a:prstGeom prst="rect">
            <a:avLst/>
          </a:prstGeom>
          <a:noFill/>
        </p:spPr>
        <p:txBody>
          <a:bodyPr wrap="none">
            <a:spAutoFit/>
          </a:bodyPr>
          <a:lstStyle/>
          <a:p>
            <a:r>
              <a:rPr lang="en-US" sz="2200" kern="100">
                <a:solidFill>
                  <a:schemeClr val="bg1"/>
                </a:solidFill>
                <a:latin typeface="Fidelity Sans" panose="020B0503030202020204" pitchFamily="34" charset="0"/>
              </a:rPr>
              <a:t>Annual percentage rate</a:t>
            </a:r>
          </a:p>
        </p:txBody>
      </p:sp>
      <p:sp>
        <p:nvSpPr>
          <p:cNvPr id="55" name="TextBox 54">
            <a:extLst>
              <a:ext uri="{FF2B5EF4-FFF2-40B4-BE49-F238E27FC236}">
                <a16:creationId xmlns:a16="http://schemas.microsoft.com/office/drawing/2014/main" id="{F7E26326-B0A5-4582-AEF7-052D5ACB21C8}"/>
              </a:ext>
            </a:extLst>
          </p:cNvPr>
          <p:cNvSpPr txBox="1"/>
          <p:nvPr/>
        </p:nvSpPr>
        <p:spPr>
          <a:xfrm>
            <a:off x="8499320" y="1455318"/>
            <a:ext cx="3206904" cy="430887"/>
          </a:xfrm>
          <a:prstGeom prst="rect">
            <a:avLst/>
          </a:prstGeom>
          <a:noFill/>
        </p:spPr>
        <p:txBody>
          <a:bodyPr wrap="none">
            <a:spAutoFit/>
          </a:bodyPr>
          <a:lstStyle/>
          <a:p>
            <a:pPr algn="r"/>
            <a:r>
              <a:rPr lang="en-US" sz="2200" kern="100">
                <a:solidFill>
                  <a:schemeClr val="bg1"/>
                </a:solidFill>
                <a:latin typeface="Fidelity Sans" panose="020B0503030202020204" pitchFamily="34" charset="0"/>
              </a:rPr>
              <a:t>Annual percentage rate</a:t>
            </a:r>
          </a:p>
        </p:txBody>
      </p:sp>
      <p:pic>
        <p:nvPicPr>
          <p:cNvPr id="19" name="Picture 18">
            <a:extLst>
              <a:ext uri="{FF2B5EF4-FFF2-40B4-BE49-F238E27FC236}">
                <a16:creationId xmlns:a16="http://schemas.microsoft.com/office/drawing/2014/main" id="{C5DAAD97-D135-43DE-B06D-6BAC34250080}"/>
              </a:ext>
            </a:extLst>
          </p:cNvPr>
          <p:cNvPicPr>
            <a:picLocks noChangeAspect="1"/>
          </p:cNvPicPr>
          <p:nvPr/>
        </p:nvPicPr>
        <p:blipFill>
          <a:blip r:embed="rId5"/>
          <a:stretch>
            <a:fillRect/>
          </a:stretch>
        </p:blipFill>
        <p:spPr>
          <a:xfrm flipH="1">
            <a:off x="1914367" y="142611"/>
            <a:ext cx="8058467" cy="6715389"/>
          </a:xfrm>
          <a:prstGeom prst="rect">
            <a:avLst/>
          </a:prstGeom>
        </p:spPr>
      </p:pic>
      <p:sp>
        <p:nvSpPr>
          <p:cNvPr id="15" name="Oval 14">
            <a:extLst>
              <a:ext uri="{FF2B5EF4-FFF2-40B4-BE49-F238E27FC236}">
                <a16:creationId xmlns:a16="http://schemas.microsoft.com/office/drawing/2014/main" id="{A182CF71-251F-493E-99A6-BFCC470D3CEA}"/>
              </a:ext>
            </a:extLst>
          </p:cNvPr>
          <p:cNvSpPr/>
          <p:nvPr/>
        </p:nvSpPr>
        <p:spPr>
          <a:xfrm>
            <a:off x="5086350" y="3145512"/>
            <a:ext cx="2019300" cy="2019300"/>
          </a:xfrm>
          <a:prstGeom prst="ellipse">
            <a:avLst/>
          </a:prstGeom>
          <a:solidFill>
            <a:srgbClr val="DEBEF0"/>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pic>
        <p:nvPicPr>
          <p:cNvPr id="41" name="Picture 40">
            <a:extLst>
              <a:ext uri="{FF2B5EF4-FFF2-40B4-BE49-F238E27FC236}">
                <a16:creationId xmlns:a16="http://schemas.microsoft.com/office/drawing/2014/main" id="{C99D9DC3-EA3B-43B9-B4CB-F7D6D3E60D12}"/>
              </a:ext>
            </a:extLst>
          </p:cNvPr>
          <p:cNvPicPr>
            <a:picLocks noChangeAspect="1"/>
          </p:cNvPicPr>
          <p:nvPr/>
        </p:nvPicPr>
        <p:blipFill>
          <a:blip r:embed="rId6"/>
          <a:stretch>
            <a:fillRect/>
          </a:stretch>
        </p:blipFill>
        <p:spPr>
          <a:xfrm>
            <a:off x="4873154" y="3144480"/>
            <a:ext cx="2438611" cy="2017951"/>
          </a:xfrm>
          <a:prstGeom prst="rect">
            <a:avLst/>
          </a:prstGeom>
        </p:spPr>
      </p:pic>
      <p:sp>
        <p:nvSpPr>
          <p:cNvPr id="36" name="TextBox 35">
            <a:extLst>
              <a:ext uri="{FF2B5EF4-FFF2-40B4-BE49-F238E27FC236}">
                <a16:creationId xmlns:a16="http://schemas.microsoft.com/office/drawing/2014/main" id="{60D7EE5F-392E-493E-9C91-7DC7C5BFAC22}"/>
              </a:ext>
            </a:extLst>
          </p:cNvPr>
          <p:cNvSpPr txBox="1"/>
          <p:nvPr/>
        </p:nvSpPr>
        <p:spPr>
          <a:xfrm>
            <a:off x="9794796" y="6367090"/>
            <a:ext cx="2362200" cy="461665"/>
          </a:xfrm>
          <a:prstGeom prst="rect">
            <a:avLst/>
          </a:prstGeom>
          <a:noFill/>
        </p:spPr>
        <p:txBody>
          <a:bodyPr wrap="square">
            <a:spAutoFit/>
          </a:bodyPr>
          <a:lstStyle/>
          <a:p>
            <a:r>
              <a:rPr lang="en-US" sz="1200" i="1" dirty="0">
                <a:solidFill>
                  <a:schemeClr val="bg1"/>
                </a:solidFill>
                <a:latin typeface="+mj-lt"/>
              </a:rPr>
              <a:t>For illustrative purposes only.</a:t>
            </a:r>
          </a:p>
          <a:p>
            <a:r>
              <a:rPr lang="en-US" sz="1200" i="1" dirty="0">
                <a:solidFill>
                  <a:schemeClr val="bg1"/>
                </a:solidFill>
                <a:latin typeface="+mj-lt"/>
              </a:rPr>
              <a:t>Source: www.myfico.com</a:t>
            </a:r>
            <a:endParaRPr lang="en-US" sz="1200" dirty="0">
              <a:solidFill>
                <a:schemeClr val="bg1"/>
              </a:solidFill>
            </a:endParaRPr>
          </a:p>
        </p:txBody>
      </p:sp>
    </p:spTree>
    <p:extLst>
      <p:ext uri="{BB962C8B-B14F-4D97-AF65-F5344CB8AC3E}">
        <p14:creationId xmlns:p14="http://schemas.microsoft.com/office/powerpoint/2010/main" val="563942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500"/>
                                        <p:tgtEl>
                                          <p:spTgt spid="5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fade">
                                      <p:cBhvr>
                                        <p:cTn id="22" dur="500"/>
                                        <p:tgtEl>
                                          <p:spTgt spid="5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500"/>
                                        <p:tgtEl>
                                          <p:spTgt spid="2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500"/>
                                        <p:tgtEl>
                                          <p:spTgt spid="3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500"/>
                                        <p:tgtEl>
                                          <p:spTgt spid="31"/>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48"/>
                                        </p:tgtEl>
                                        <p:attrNameLst>
                                          <p:attrName>style.visibility</p:attrName>
                                        </p:attrNameLst>
                                      </p:cBhvr>
                                      <p:to>
                                        <p:strVal val="visible"/>
                                      </p:to>
                                    </p:set>
                                    <p:animEffect transition="in" filter="fade">
                                      <p:cBhvr>
                                        <p:cTn id="41" dur="500"/>
                                        <p:tgtEl>
                                          <p:spTgt spid="48"/>
                                        </p:tgtEl>
                                      </p:cBhvr>
                                    </p:animEffect>
                                  </p:childTnLst>
                                </p:cTn>
                              </p:par>
                              <p:par>
                                <p:cTn id="42" presetID="10" presetClass="entr" presetSubtype="0" fill="hold" nodeType="withEffect">
                                  <p:stCondLst>
                                    <p:cond delay="0"/>
                                  </p:stCondLst>
                                  <p:childTnLst>
                                    <p:set>
                                      <p:cBhvr>
                                        <p:cTn id="43" dur="1" fill="hold">
                                          <p:stCondLst>
                                            <p:cond delay="0"/>
                                          </p:stCondLst>
                                        </p:cTn>
                                        <p:tgtEl>
                                          <p:spTgt spid="47"/>
                                        </p:tgtEl>
                                        <p:attrNameLst>
                                          <p:attrName>style.visibility</p:attrName>
                                        </p:attrNameLst>
                                      </p:cBhvr>
                                      <p:to>
                                        <p:strVal val="visible"/>
                                      </p:to>
                                    </p:set>
                                    <p:animEffect transition="in" filter="fade">
                                      <p:cBhvr>
                                        <p:cTn id="44" dur="500"/>
                                        <p:tgtEl>
                                          <p:spTgt spid="47"/>
                                        </p:tgtEl>
                                      </p:cBhvr>
                                    </p:animEffect>
                                  </p:childTnLst>
                                </p:cTn>
                              </p:par>
                              <p:par>
                                <p:cTn id="45" presetID="10" presetClass="entr" presetSubtype="0" fill="hold" grpId="0" nodeType="withEffect">
                                  <p:stCondLst>
                                    <p:cond delay="50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500"/>
                                        <p:tgtEl>
                                          <p:spTgt spid="32"/>
                                        </p:tgtEl>
                                      </p:cBhvr>
                                    </p:animEffect>
                                  </p:childTnLst>
                                </p:cTn>
                              </p:par>
                              <p:par>
                                <p:cTn id="48" presetID="10" presetClass="entr" presetSubtype="0" fill="hold" grpId="0" nodeType="withEffect">
                                  <p:stCondLst>
                                    <p:cond delay="500"/>
                                  </p:stCondLst>
                                  <p:childTnLst>
                                    <p:set>
                                      <p:cBhvr>
                                        <p:cTn id="49" dur="1" fill="hold">
                                          <p:stCondLst>
                                            <p:cond delay="0"/>
                                          </p:stCondLst>
                                        </p:cTn>
                                        <p:tgtEl>
                                          <p:spTgt spid="33"/>
                                        </p:tgtEl>
                                        <p:attrNameLst>
                                          <p:attrName>style.visibility</p:attrName>
                                        </p:attrNameLst>
                                      </p:cBhvr>
                                      <p:to>
                                        <p:strVal val="visible"/>
                                      </p:to>
                                    </p:set>
                                    <p:animEffect transition="in" filter="fade">
                                      <p:cBhvr>
                                        <p:cTn id="50" dur="500"/>
                                        <p:tgtEl>
                                          <p:spTgt spid="33"/>
                                        </p:tgtEl>
                                      </p:cBhvr>
                                    </p:animEffect>
                                  </p:childTnLst>
                                </p:cTn>
                              </p:par>
                              <p:par>
                                <p:cTn id="51" presetID="10" presetClass="entr" presetSubtype="0" fill="hold" grpId="0" nodeType="withEffect">
                                  <p:stCondLst>
                                    <p:cond delay="500"/>
                                  </p:stCondLst>
                                  <p:childTnLst>
                                    <p:set>
                                      <p:cBhvr>
                                        <p:cTn id="52" dur="1" fill="hold">
                                          <p:stCondLst>
                                            <p:cond delay="0"/>
                                          </p:stCondLst>
                                        </p:cTn>
                                        <p:tgtEl>
                                          <p:spTgt spid="34"/>
                                        </p:tgtEl>
                                        <p:attrNameLst>
                                          <p:attrName>style.visibility</p:attrName>
                                        </p:attrNameLst>
                                      </p:cBhvr>
                                      <p:to>
                                        <p:strVal val="visible"/>
                                      </p:to>
                                    </p:set>
                                    <p:animEffect transition="in" filter="fade">
                                      <p:cBhvr>
                                        <p:cTn id="53" dur="500"/>
                                        <p:tgtEl>
                                          <p:spTgt spid="34"/>
                                        </p:tgtEl>
                                      </p:cBhvr>
                                    </p:animEffect>
                                  </p:childTnLst>
                                </p:cTn>
                              </p:par>
                              <p:par>
                                <p:cTn id="54" presetID="10" presetClass="entr" presetSubtype="0" fill="hold" grpId="0" nodeType="withEffect">
                                  <p:stCondLst>
                                    <p:cond delay="500"/>
                                  </p:stCondLst>
                                  <p:childTnLst>
                                    <p:set>
                                      <p:cBhvr>
                                        <p:cTn id="55" dur="1" fill="hold">
                                          <p:stCondLst>
                                            <p:cond delay="0"/>
                                          </p:stCondLst>
                                        </p:cTn>
                                        <p:tgtEl>
                                          <p:spTgt spid="35"/>
                                        </p:tgtEl>
                                        <p:attrNameLst>
                                          <p:attrName>style.visibility</p:attrName>
                                        </p:attrNameLst>
                                      </p:cBhvr>
                                      <p:to>
                                        <p:strVal val="visible"/>
                                      </p:to>
                                    </p:set>
                                    <p:animEffect transition="in" filter="fade">
                                      <p:cBhvr>
                                        <p:cTn id="56" dur="500"/>
                                        <p:tgtEl>
                                          <p:spTgt spid="35"/>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53"/>
                                        </p:tgtEl>
                                        <p:attrNameLst>
                                          <p:attrName>style.visibility</p:attrName>
                                        </p:attrNameLst>
                                      </p:cBhvr>
                                      <p:to>
                                        <p:strVal val="visible"/>
                                      </p:to>
                                    </p:set>
                                    <p:animEffect transition="in" filter="fade">
                                      <p:cBhvr>
                                        <p:cTn id="61" dur="500"/>
                                        <p:tgtEl>
                                          <p:spTgt spid="53"/>
                                        </p:tgtEl>
                                      </p:cBhvr>
                                    </p:animEffect>
                                  </p:childTnLst>
                                </p:cTn>
                              </p:par>
                              <p:par>
                                <p:cTn id="62" presetID="10" presetClass="entr" presetSubtype="0" fill="hold" grpId="0" nodeType="withEffect">
                                  <p:stCondLst>
                                    <p:cond delay="250"/>
                                  </p:stCondLst>
                                  <p:childTnLst>
                                    <p:set>
                                      <p:cBhvr>
                                        <p:cTn id="63" dur="1" fill="hold">
                                          <p:stCondLst>
                                            <p:cond delay="0"/>
                                          </p:stCondLst>
                                        </p:cTn>
                                        <p:tgtEl>
                                          <p:spTgt spid="42"/>
                                        </p:tgtEl>
                                        <p:attrNameLst>
                                          <p:attrName>style.visibility</p:attrName>
                                        </p:attrNameLst>
                                      </p:cBhvr>
                                      <p:to>
                                        <p:strVal val="visible"/>
                                      </p:to>
                                    </p:set>
                                    <p:animEffect transition="in" filter="fade">
                                      <p:cBhvr>
                                        <p:cTn id="6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5" grpId="0"/>
      <p:bldP spid="26" grpId="0" animBg="1"/>
      <p:bldP spid="27" grpId="0"/>
      <p:bldP spid="28" grpId="0"/>
      <p:bldP spid="29" grpId="0"/>
      <p:bldP spid="30" grpId="0"/>
      <p:bldP spid="31" grpId="0"/>
      <p:bldP spid="32" grpId="0"/>
      <p:bldP spid="33" grpId="0"/>
      <p:bldP spid="34" grpId="0"/>
      <p:bldP spid="35" grpId="0"/>
      <p:bldP spid="42" grpId="0"/>
      <p:bldP spid="53" grpId="0" animBg="1"/>
      <p:bldP spid="54" grpId="0"/>
      <p:bldP spid="5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ectangle 63">
            <a:extLst>
              <a:ext uri="{FF2B5EF4-FFF2-40B4-BE49-F238E27FC236}">
                <a16:creationId xmlns:a16="http://schemas.microsoft.com/office/drawing/2014/main" id="{CA978234-7825-4A63-8DDB-CFD16C4E857E}"/>
              </a:ext>
            </a:extLst>
          </p:cNvPr>
          <p:cNvSpPr/>
          <p:nvPr/>
        </p:nvSpPr>
        <p:spPr>
          <a:xfrm>
            <a:off x="474781" y="3543055"/>
            <a:ext cx="11240969" cy="1453490"/>
          </a:xfrm>
          <a:prstGeom prst="rect">
            <a:avLst/>
          </a:prstGeom>
          <a:ln w="50800" cap="rnd">
            <a:solidFill>
              <a:schemeClr val="accent6"/>
            </a:solidFill>
            <a:prstDash val="sysDot"/>
            <a:round/>
          </a:ln>
        </p:spPr>
        <p:style>
          <a:lnRef idx="1">
            <a:schemeClr val="accent1"/>
          </a:lnRef>
          <a:fillRef idx="0">
            <a:schemeClr val="accent1"/>
          </a:fillRef>
          <a:effectRef idx="0">
            <a:schemeClr val="accent1"/>
          </a:effectRef>
          <a:fontRef idx="minor">
            <a:schemeClr val="tx1"/>
          </a:fontRef>
        </p:style>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pic>
        <p:nvPicPr>
          <p:cNvPr id="19" name="Picture 18">
            <a:extLst>
              <a:ext uri="{FF2B5EF4-FFF2-40B4-BE49-F238E27FC236}">
                <a16:creationId xmlns:a16="http://schemas.microsoft.com/office/drawing/2014/main" id="{C5DAAD97-D135-43DE-B06D-6BAC34250080}"/>
              </a:ext>
            </a:extLst>
          </p:cNvPr>
          <p:cNvPicPr>
            <a:picLocks noChangeAspect="1"/>
          </p:cNvPicPr>
          <p:nvPr/>
        </p:nvPicPr>
        <p:blipFill>
          <a:blip r:embed="rId3"/>
          <a:stretch>
            <a:fillRect/>
          </a:stretch>
        </p:blipFill>
        <p:spPr>
          <a:xfrm flipH="1">
            <a:off x="1914367" y="142611"/>
            <a:ext cx="8058467" cy="6715389"/>
          </a:xfrm>
          <a:prstGeom prst="rect">
            <a:avLst/>
          </a:prstGeom>
        </p:spPr>
      </p:pic>
      <p:grpSp>
        <p:nvGrpSpPr>
          <p:cNvPr id="8" name="Group 7">
            <a:extLst>
              <a:ext uri="{FF2B5EF4-FFF2-40B4-BE49-F238E27FC236}">
                <a16:creationId xmlns:a16="http://schemas.microsoft.com/office/drawing/2014/main" id="{FBA312F1-BC24-44CC-B122-AC35E1AA1C92}"/>
              </a:ext>
            </a:extLst>
          </p:cNvPr>
          <p:cNvGrpSpPr/>
          <p:nvPr/>
        </p:nvGrpSpPr>
        <p:grpSpPr>
          <a:xfrm>
            <a:off x="4929097" y="3081230"/>
            <a:ext cx="2285999" cy="2181411"/>
            <a:chOff x="4929097" y="3098018"/>
            <a:chExt cx="2285999" cy="2181411"/>
          </a:xfrm>
        </p:grpSpPr>
        <p:sp>
          <p:nvSpPr>
            <p:cNvPr id="15" name="Oval 14">
              <a:extLst>
                <a:ext uri="{FF2B5EF4-FFF2-40B4-BE49-F238E27FC236}">
                  <a16:creationId xmlns:a16="http://schemas.microsoft.com/office/drawing/2014/main" id="{A182CF71-251F-493E-99A6-BFCC470D3CEA}"/>
                </a:ext>
              </a:extLst>
            </p:cNvPr>
            <p:cNvSpPr/>
            <p:nvPr/>
          </p:nvSpPr>
          <p:spPr>
            <a:xfrm>
              <a:off x="5086350" y="3162300"/>
              <a:ext cx="2019300" cy="2019300"/>
            </a:xfrm>
            <a:prstGeom prst="ellipse">
              <a:avLst/>
            </a:prstGeom>
            <a:solidFill>
              <a:srgbClr val="DEBEF0"/>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pic>
          <p:nvPicPr>
            <p:cNvPr id="7" name="Picture 6">
              <a:extLst>
                <a:ext uri="{FF2B5EF4-FFF2-40B4-BE49-F238E27FC236}">
                  <a16:creationId xmlns:a16="http://schemas.microsoft.com/office/drawing/2014/main" id="{1E7C2B4F-2FF8-486E-AE9E-2FD1A23E38CC}"/>
                </a:ext>
              </a:extLst>
            </p:cNvPr>
            <p:cNvPicPr>
              <a:picLocks noChangeAspect="1"/>
            </p:cNvPicPr>
            <p:nvPr/>
          </p:nvPicPr>
          <p:blipFill>
            <a:blip r:embed="rId4"/>
            <a:srcRect/>
            <a:stretch/>
          </p:blipFill>
          <p:spPr>
            <a:xfrm>
              <a:off x="4929097" y="3098018"/>
              <a:ext cx="2285999" cy="2181411"/>
            </a:xfrm>
            <a:prstGeom prst="rect">
              <a:avLst/>
            </a:prstGeom>
          </p:spPr>
        </p:pic>
      </p:grpSp>
      <p:sp>
        <p:nvSpPr>
          <p:cNvPr id="38" name="Rectangle 37">
            <a:extLst>
              <a:ext uri="{FF2B5EF4-FFF2-40B4-BE49-F238E27FC236}">
                <a16:creationId xmlns:a16="http://schemas.microsoft.com/office/drawing/2014/main" id="{D90AF3A1-E76B-4B21-90F6-0718CB4C670C}"/>
              </a:ext>
            </a:extLst>
          </p:cNvPr>
          <p:cNvSpPr/>
          <p:nvPr/>
        </p:nvSpPr>
        <p:spPr>
          <a:xfrm>
            <a:off x="474781" y="948545"/>
            <a:ext cx="1598516" cy="4841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39" name="TextBox 38">
            <a:extLst>
              <a:ext uri="{FF2B5EF4-FFF2-40B4-BE49-F238E27FC236}">
                <a16:creationId xmlns:a16="http://schemas.microsoft.com/office/drawing/2014/main" id="{F7B957E8-0439-4CA9-8D47-21E4502B623E}"/>
              </a:ext>
            </a:extLst>
          </p:cNvPr>
          <p:cNvSpPr txBox="1"/>
          <p:nvPr/>
        </p:nvSpPr>
        <p:spPr>
          <a:xfrm>
            <a:off x="662245" y="898255"/>
            <a:ext cx="1140056" cy="584775"/>
          </a:xfrm>
          <a:prstGeom prst="rect">
            <a:avLst/>
          </a:prstGeom>
          <a:noFill/>
        </p:spPr>
        <p:txBody>
          <a:bodyPr wrap="none">
            <a:spAutoFit/>
          </a:bodyPr>
          <a:lstStyle/>
          <a:p>
            <a:r>
              <a:rPr lang="en-US" sz="3200" b="1" dirty="0">
                <a:solidFill>
                  <a:schemeClr val="accent5"/>
                </a:solidFill>
                <a:latin typeface="+mj-lt"/>
              </a:rPr>
              <a:t>4.2%</a:t>
            </a:r>
          </a:p>
        </p:txBody>
      </p:sp>
      <p:sp>
        <p:nvSpPr>
          <p:cNvPr id="40" name="Rectangle 39">
            <a:extLst>
              <a:ext uri="{FF2B5EF4-FFF2-40B4-BE49-F238E27FC236}">
                <a16:creationId xmlns:a16="http://schemas.microsoft.com/office/drawing/2014/main" id="{7E8445E3-017C-4352-A9E7-4B4523A1F80E}"/>
              </a:ext>
            </a:extLst>
          </p:cNvPr>
          <p:cNvSpPr/>
          <p:nvPr/>
        </p:nvSpPr>
        <p:spPr>
          <a:xfrm>
            <a:off x="10107708" y="948545"/>
            <a:ext cx="1608042" cy="4841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4" name="TextBox 43">
            <a:extLst>
              <a:ext uri="{FF2B5EF4-FFF2-40B4-BE49-F238E27FC236}">
                <a16:creationId xmlns:a16="http://schemas.microsoft.com/office/drawing/2014/main" id="{DD9C7020-DA7B-4C7B-9E7E-60BAB88D2C65}"/>
              </a:ext>
            </a:extLst>
          </p:cNvPr>
          <p:cNvSpPr txBox="1"/>
          <p:nvPr/>
        </p:nvSpPr>
        <p:spPr>
          <a:xfrm>
            <a:off x="10336938" y="898255"/>
            <a:ext cx="1369286" cy="584775"/>
          </a:xfrm>
          <a:prstGeom prst="rect">
            <a:avLst/>
          </a:prstGeom>
          <a:noFill/>
        </p:spPr>
        <p:txBody>
          <a:bodyPr wrap="none">
            <a:spAutoFit/>
          </a:bodyPr>
          <a:lstStyle/>
          <a:p>
            <a:pPr algn="r"/>
            <a:r>
              <a:rPr lang="en-US" sz="3200" b="1" dirty="0">
                <a:solidFill>
                  <a:schemeClr val="accent5"/>
                </a:solidFill>
                <a:latin typeface="+mj-lt"/>
              </a:rPr>
              <a:t>5.24%</a:t>
            </a:r>
          </a:p>
        </p:txBody>
      </p:sp>
      <p:sp>
        <p:nvSpPr>
          <p:cNvPr id="45" name="TextBox 44">
            <a:extLst>
              <a:ext uri="{FF2B5EF4-FFF2-40B4-BE49-F238E27FC236}">
                <a16:creationId xmlns:a16="http://schemas.microsoft.com/office/drawing/2014/main" id="{38C48C7D-8871-4494-AD59-D6C3B0706830}"/>
              </a:ext>
            </a:extLst>
          </p:cNvPr>
          <p:cNvSpPr txBox="1"/>
          <p:nvPr/>
        </p:nvSpPr>
        <p:spPr>
          <a:xfrm>
            <a:off x="493799" y="2076506"/>
            <a:ext cx="1460656" cy="584775"/>
          </a:xfrm>
          <a:prstGeom prst="rect">
            <a:avLst/>
          </a:prstGeom>
          <a:noFill/>
        </p:spPr>
        <p:txBody>
          <a:bodyPr wrap="none">
            <a:spAutoFit/>
          </a:bodyPr>
          <a:lstStyle/>
          <a:p>
            <a:r>
              <a:rPr lang="en-US" sz="3200" b="1" dirty="0">
                <a:solidFill>
                  <a:schemeClr val="bg1"/>
                </a:solidFill>
                <a:latin typeface="+mj-lt"/>
              </a:rPr>
              <a:t>$1,467</a:t>
            </a:r>
          </a:p>
        </p:txBody>
      </p:sp>
      <p:sp>
        <p:nvSpPr>
          <p:cNvPr id="46" name="TextBox 45">
            <a:extLst>
              <a:ext uri="{FF2B5EF4-FFF2-40B4-BE49-F238E27FC236}">
                <a16:creationId xmlns:a16="http://schemas.microsoft.com/office/drawing/2014/main" id="{8977DE6D-951F-4CF1-AB74-EAEED5E36977}"/>
              </a:ext>
            </a:extLst>
          </p:cNvPr>
          <p:cNvSpPr txBox="1"/>
          <p:nvPr/>
        </p:nvSpPr>
        <p:spPr>
          <a:xfrm>
            <a:off x="493799" y="2608936"/>
            <a:ext cx="2452787" cy="430887"/>
          </a:xfrm>
          <a:prstGeom prst="rect">
            <a:avLst/>
          </a:prstGeom>
          <a:noFill/>
        </p:spPr>
        <p:txBody>
          <a:bodyPr wrap="none">
            <a:spAutoFit/>
          </a:bodyPr>
          <a:lstStyle/>
          <a:p>
            <a:r>
              <a:rPr lang="en-US" sz="2200" kern="100">
                <a:solidFill>
                  <a:schemeClr val="bg1"/>
                </a:solidFill>
                <a:latin typeface="Fidelity Sans" panose="020B0503030202020204" pitchFamily="34" charset="0"/>
              </a:rPr>
              <a:t>Monthly payment</a:t>
            </a:r>
          </a:p>
        </p:txBody>
      </p:sp>
      <p:sp>
        <p:nvSpPr>
          <p:cNvPr id="49" name="TextBox 48">
            <a:extLst>
              <a:ext uri="{FF2B5EF4-FFF2-40B4-BE49-F238E27FC236}">
                <a16:creationId xmlns:a16="http://schemas.microsoft.com/office/drawing/2014/main" id="{CA63C5C7-88A7-43C9-A829-41345BB01FB3}"/>
              </a:ext>
            </a:extLst>
          </p:cNvPr>
          <p:cNvSpPr txBox="1"/>
          <p:nvPr/>
        </p:nvSpPr>
        <p:spPr>
          <a:xfrm>
            <a:off x="10245568" y="2076506"/>
            <a:ext cx="1460656" cy="584775"/>
          </a:xfrm>
          <a:prstGeom prst="rect">
            <a:avLst/>
          </a:prstGeom>
          <a:noFill/>
        </p:spPr>
        <p:txBody>
          <a:bodyPr wrap="none">
            <a:spAutoFit/>
          </a:bodyPr>
          <a:lstStyle/>
          <a:p>
            <a:pPr algn="r"/>
            <a:r>
              <a:rPr lang="en-US" sz="3200" b="1" dirty="0">
                <a:solidFill>
                  <a:schemeClr val="bg1"/>
                </a:solidFill>
                <a:latin typeface="+mj-lt"/>
              </a:rPr>
              <a:t>$1,655</a:t>
            </a:r>
          </a:p>
        </p:txBody>
      </p:sp>
      <p:sp>
        <p:nvSpPr>
          <p:cNvPr id="50" name="TextBox 49">
            <a:extLst>
              <a:ext uri="{FF2B5EF4-FFF2-40B4-BE49-F238E27FC236}">
                <a16:creationId xmlns:a16="http://schemas.microsoft.com/office/drawing/2014/main" id="{6791DB8D-09C8-4857-BED6-F22C27AD7404}"/>
              </a:ext>
            </a:extLst>
          </p:cNvPr>
          <p:cNvSpPr txBox="1"/>
          <p:nvPr/>
        </p:nvSpPr>
        <p:spPr>
          <a:xfrm>
            <a:off x="9253437" y="2608936"/>
            <a:ext cx="2452787" cy="430887"/>
          </a:xfrm>
          <a:prstGeom prst="rect">
            <a:avLst/>
          </a:prstGeom>
          <a:noFill/>
        </p:spPr>
        <p:txBody>
          <a:bodyPr wrap="none">
            <a:spAutoFit/>
          </a:bodyPr>
          <a:lstStyle/>
          <a:p>
            <a:pPr algn="r"/>
            <a:r>
              <a:rPr lang="en-US" sz="2200" kern="100">
                <a:solidFill>
                  <a:schemeClr val="bg1"/>
                </a:solidFill>
                <a:latin typeface="Fidelity Sans" panose="020B0503030202020204" pitchFamily="34" charset="0"/>
              </a:rPr>
              <a:t>Monthly payment</a:t>
            </a:r>
          </a:p>
        </p:txBody>
      </p:sp>
      <p:sp>
        <p:nvSpPr>
          <p:cNvPr id="51" name="TextBox 50">
            <a:extLst>
              <a:ext uri="{FF2B5EF4-FFF2-40B4-BE49-F238E27FC236}">
                <a16:creationId xmlns:a16="http://schemas.microsoft.com/office/drawing/2014/main" id="{7923BB3C-3D69-4F4A-8F1A-D4E02112BDEC}"/>
              </a:ext>
            </a:extLst>
          </p:cNvPr>
          <p:cNvSpPr txBox="1"/>
          <p:nvPr/>
        </p:nvSpPr>
        <p:spPr>
          <a:xfrm>
            <a:off x="493799" y="3573535"/>
            <a:ext cx="872355" cy="584775"/>
          </a:xfrm>
          <a:prstGeom prst="rect">
            <a:avLst/>
          </a:prstGeom>
          <a:noFill/>
        </p:spPr>
        <p:txBody>
          <a:bodyPr wrap="none">
            <a:spAutoFit/>
          </a:bodyPr>
          <a:lstStyle/>
          <a:p>
            <a:r>
              <a:rPr lang="en-US" sz="3200" b="1">
                <a:solidFill>
                  <a:schemeClr val="bg1"/>
                </a:solidFill>
                <a:latin typeface="+mj-lt"/>
              </a:rPr>
              <a:t>???</a:t>
            </a:r>
          </a:p>
        </p:txBody>
      </p:sp>
      <p:sp>
        <p:nvSpPr>
          <p:cNvPr id="52" name="TextBox 51">
            <a:extLst>
              <a:ext uri="{FF2B5EF4-FFF2-40B4-BE49-F238E27FC236}">
                <a16:creationId xmlns:a16="http://schemas.microsoft.com/office/drawing/2014/main" id="{7D658A24-28DB-4C06-8244-A3E280601823}"/>
              </a:ext>
            </a:extLst>
          </p:cNvPr>
          <p:cNvSpPr txBox="1"/>
          <p:nvPr/>
        </p:nvSpPr>
        <p:spPr>
          <a:xfrm>
            <a:off x="493799" y="4105965"/>
            <a:ext cx="2041777" cy="769441"/>
          </a:xfrm>
          <a:prstGeom prst="rect">
            <a:avLst/>
          </a:prstGeom>
          <a:noFill/>
        </p:spPr>
        <p:txBody>
          <a:bodyPr wrap="none">
            <a:spAutoFit/>
          </a:bodyPr>
          <a:lstStyle/>
          <a:p>
            <a:r>
              <a:rPr lang="en-US" sz="2200" kern="100">
                <a:solidFill>
                  <a:schemeClr val="bg1"/>
                </a:solidFill>
                <a:latin typeface="Fidelity Sans" panose="020B0503030202020204" pitchFamily="34" charset="0"/>
              </a:rPr>
              <a:t>Interest</a:t>
            </a:r>
            <a:br>
              <a:rPr lang="en-US" sz="2200" kern="100">
                <a:solidFill>
                  <a:schemeClr val="bg1"/>
                </a:solidFill>
                <a:latin typeface="Fidelity Sans" panose="020B0503030202020204" pitchFamily="34" charset="0"/>
              </a:rPr>
            </a:br>
            <a:r>
              <a:rPr lang="en-US" sz="2200" kern="100">
                <a:solidFill>
                  <a:schemeClr val="bg1"/>
                </a:solidFill>
                <a:latin typeface="Fidelity Sans" panose="020B0503030202020204" pitchFamily="34" charset="0"/>
              </a:rPr>
              <a:t>(over 30 years)</a:t>
            </a:r>
          </a:p>
        </p:txBody>
      </p:sp>
      <p:sp>
        <p:nvSpPr>
          <p:cNvPr id="54" name="TextBox 53">
            <a:extLst>
              <a:ext uri="{FF2B5EF4-FFF2-40B4-BE49-F238E27FC236}">
                <a16:creationId xmlns:a16="http://schemas.microsoft.com/office/drawing/2014/main" id="{59F63C3E-CAA2-4E0B-89B4-16ECA9E5703C}"/>
              </a:ext>
            </a:extLst>
          </p:cNvPr>
          <p:cNvSpPr txBox="1"/>
          <p:nvPr/>
        </p:nvSpPr>
        <p:spPr>
          <a:xfrm>
            <a:off x="10712391" y="3584578"/>
            <a:ext cx="872355" cy="584775"/>
          </a:xfrm>
          <a:prstGeom prst="rect">
            <a:avLst/>
          </a:prstGeom>
          <a:noFill/>
        </p:spPr>
        <p:txBody>
          <a:bodyPr wrap="none">
            <a:spAutoFit/>
          </a:bodyPr>
          <a:lstStyle/>
          <a:p>
            <a:pPr algn="r"/>
            <a:r>
              <a:rPr lang="en-US" sz="3200" b="1">
                <a:solidFill>
                  <a:schemeClr val="bg1"/>
                </a:solidFill>
                <a:latin typeface="+mj-lt"/>
              </a:rPr>
              <a:t>???</a:t>
            </a:r>
          </a:p>
        </p:txBody>
      </p:sp>
      <p:sp>
        <p:nvSpPr>
          <p:cNvPr id="55" name="TextBox 54">
            <a:extLst>
              <a:ext uri="{FF2B5EF4-FFF2-40B4-BE49-F238E27FC236}">
                <a16:creationId xmlns:a16="http://schemas.microsoft.com/office/drawing/2014/main" id="{4C150895-BC32-4948-8AE3-9F6FB494F12C}"/>
              </a:ext>
            </a:extLst>
          </p:cNvPr>
          <p:cNvSpPr txBox="1"/>
          <p:nvPr/>
        </p:nvSpPr>
        <p:spPr>
          <a:xfrm>
            <a:off x="9542969" y="4105965"/>
            <a:ext cx="2041777" cy="769441"/>
          </a:xfrm>
          <a:prstGeom prst="rect">
            <a:avLst/>
          </a:prstGeom>
          <a:noFill/>
        </p:spPr>
        <p:txBody>
          <a:bodyPr wrap="none">
            <a:spAutoFit/>
          </a:bodyPr>
          <a:lstStyle/>
          <a:p>
            <a:pPr algn="r"/>
            <a:r>
              <a:rPr lang="en-US" sz="2200" kern="100">
                <a:solidFill>
                  <a:schemeClr val="bg1"/>
                </a:solidFill>
                <a:latin typeface="Fidelity Sans" panose="020B0503030202020204" pitchFamily="34" charset="0"/>
              </a:rPr>
              <a:t>Interest</a:t>
            </a:r>
            <a:br>
              <a:rPr lang="en-US" sz="2200" kern="100">
                <a:solidFill>
                  <a:schemeClr val="bg1"/>
                </a:solidFill>
                <a:latin typeface="Fidelity Sans" panose="020B0503030202020204" pitchFamily="34" charset="0"/>
              </a:rPr>
            </a:br>
            <a:r>
              <a:rPr lang="en-US" sz="2200" kern="100">
                <a:solidFill>
                  <a:schemeClr val="bg1"/>
                </a:solidFill>
                <a:latin typeface="Fidelity Sans" panose="020B0503030202020204" pitchFamily="34" charset="0"/>
              </a:rPr>
              <a:t>(over 30 years)</a:t>
            </a:r>
          </a:p>
        </p:txBody>
      </p:sp>
      <p:pic>
        <p:nvPicPr>
          <p:cNvPr id="58" name="Graphic 57">
            <a:extLst>
              <a:ext uri="{FF2B5EF4-FFF2-40B4-BE49-F238E27FC236}">
                <a16:creationId xmlns:a16="http://schemas.microsoft.com/office/drawing/2014/main" id="{F67CF27C-8CAC-4499-920E-0CF940C519B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350106" y="3199772"/>
            <a:ext cx="238991" cy="159327"/>
          </a:xfrm>
          <a:prstGeom prst="rect">
            <a:avLst/>
          </a:prstGeom>
        </p:spPr>
      </p:pic>
      <p:pic>
        <p:nvPicPr>
          <p:cNvPr id="59" name="Graphic 58">
            <a:extLst>
              <a:ext uri="{FF2B5EF4-FFF2-40B4-BE49-F238E27FC236}">
                <a16:creationId xmlns:a16="http://schemas.microsoft.com/office/drawing/2014/main" id="{A47AB1B6-BC6C-4B28-A780-8B02C0D53F8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4245" y="3199772"/>
            <a:ext cx="238991" cy="159327"/>
          </a:xfrm>
          <a:prstGeom prst="rect">
            <a:avLst/>
          </a:prstGeom>
        </p:spPr>
      </p:pic>
      <p:sp>
        <p:nvSpPr>
          <p:cNvPr id="61" name="TextBox 60">
            <a:extLst>
              <a:ext uri="{FF2B5EF4-FFF2-40B4-BE49-F238E27FC236}">
                <a16:creationId xmlns:a16="http://schemas.microsoft.com/office/drawing/2014/main" id="{1588AD0E-1E9A-4D8D-BD5D-7AE23C76F022}"/>
              </a:ext>
            </a:extLst>
          </p:cNvPr>
          <p:cNvSpPr txBox="1"/>
          <p:nvPr/>
        </p:nvSpPr>
        <p:spPr>
          <a:xfrm>
            <a:off x="493799" y="1455318"/>
            <a:ext cx="3227165" cy="430887"/>
          </a:xfrm>
          <a:prstGeom prst="rect">
            <a:avLst/>
          </a:prstGeom>
          <a:noFill/>
        </p:spPr>
        <p:txBody>
          <a:bodyPr wrap="none">
            <a:spAutoFit/>
          </a:bodyPr>
          <a:lstStyle/>
          <a:p>
            <a:r>
              <a:rPr lang="en-US" sz="2200" kern="100" dirty="0">
                <a:solidFill>
                  <a:schemeClr val="bg1"/>
                </a:solidFill>
                <a:latin typeface="Fidelity Sans" panose="020B0503030202020204" pitchFamily="34" charset="0"/>
              </a:rPr>
              <a:t>Annual percentage rate</a:t>
            </a:r>
          </a:p>
        </p:txBody>
      </p:sp>
      <p:sp>
        <p:nvSpPr>
          <p:cNvPr id="62" name="TextBox 61">
            <a:extLst>
              <a:ext uri="{FF2B5EF4-FFF2-40B4-BE49-F238E27FC236}">
                <a16:creationId xmlns:a16="http://schemas.microsoft.com/office/drawing/2014/main" id="{074596EC-A098-4231-AD05-10CD3231FE39}"/>
              </a:ext>
            </a:extLst>
          </p:cNvPr>
          <p:cNvSpPr txBox="1"/>
          <p:nvPr/>
        </p:nvSpPr>
        <p:spPr>
          <a:xfrm>
            <a:off x="8499320" y="1455318"/>
            <a:ext cx="3206904" cy="430887"/>
          </a:xfrm>
          <a:prstGeom prst="rect">
            <a:avLst/>
          </a:prstGeom>
          <a:noFill/>
        </p:spPr>
        <p:txBody>
          <a:bodyPr wrap="none">
            <a:spAutoFit/>
          </a:bodyPr>
          <a:lstStyle/>
          <a:p>
            <a:pPr algn="r"/>
            <a:r>
              <a:rPr lang="en-US" sz="2200" kern="100">
                <a:solidFill>
                  <a:schemeClr val="bg1"/>
                </a:solidFill>
                <a:latin typeface="Fidelity Sans" panose="020B0503030202020204" pitchFamily="34" charset="0"/>
              </a:rPr>
              <a:t>Annual percentage rate</a:t>
            </a:r>
          </a:p>
        </p:txBody>
      </p:sp>
      <p:sp>
        <p:nvSpPr>
          <p:cNvPr id="9" name="Rectangle 8">
            <a:extLst>
              <a:ext uri="{FF2B5EF4-FFF2-40B4-BE49-F238E27FC236}">
                <a16:creationId xmlns:a16="http://schemas.microsoft.com/office/drawing/2014/main" id="{B9C081BF-9A40-4A87-98CB-843871562614}"/>
              </a:ext>
            </a:extLst>
          </p:cNvPr>
          <p:cNvSpPr/>
          <p:nvPr/>
        </p:nvSpPr>
        <p:spPr>
          <a:xfrm>
            <a:off x="474780" y="5229095"/>
            <a:ext cx="11240969" cy="1251844"/>
          </a:xfrm>
          <a:prstGeom prst="rect">
            <a:avLst/>
          </a:prstGeom>
          <a:solidFill>
            <a:schemeClr val="accent5">
              <a:lumMod val="50000"/>
              <a:alpha val="90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cxnSp>
        <p:nvCxnSpPr>
          <p:cNvPr id="12" name="Straight Connector 11">
            <a:extLst>
              <a:ext uri="{FF2B5EF4-FFF2-40B4-BE49-F238E27FC236}">
                <a16:creationId xmlns:a16="http://schemas.microsoft.com/office/drawing/2014/main" id="{80B13CEB-5DBC-4856-A698-5577AFDFEBD9}"/>
              </a:ext>
            </a:extLst>
          </p:cNvPr>
          <p:cNvCxnSpPr>
            <a:cxnSpLocks/>
          </p:cNvCxnSpPr>
          <p:nvPr/>
        </p:nvCxnSpPr>
        <p:spPr>
          <a:xfrm>
            <a:off x="3282473" y="5503867"/>
            <a:ext cx="0" cy="702299"/>
          </a:xfrm>
          <a:prstGeom prst="line">
            <a:avLst/>
          </a:prstGeom>
          <a:noFill/>
          <a:ln w="38100" cap="rnd" cmpd="sng" algn="ctr">
            <a:solidFill>
              <a:srgbClr val="3D1454"/>
            </a:solidFill>
            <a:prstDash val="solid"/>
            <a:round/>
          </a:ln>
          <a:effectLst/>
        </p:spPr>
      </p:cxnSp>
      <p:cxnSp>
        <p:nvCxnSpPr>
          <p:cNvPr id="69" name="Straight Connector 68">
            <a:extLst>
              <a:ext uri="{FF2B5EF4-FFF2-40B4-BE49-F238E27FC236}">
                <a16:creationId xmlns:a16="http://schemas.microsoft.com/office/drawing/2014/main" id="{7ACACFF2-00DB-44AF-8C1F-31311B52169A}"/>
              </a:ext>
            </a:extLst>
          </p:cNvPr>
          <p:cNvCxnSpPr>
            <a:cxnSpLocks/>
          </p:cNvCxnSpPr>
          <p:nvPr/>
        </p:nvCxnSpPr>
        <p:spPr>
          <a:xfrm>
            <a:off x="6096000" y="5503867"/>
            <a:ext cx="0" cy="702299"/>
          </a:xfrm>
          <a:prstGeom prst="line">
            <a:avLst/>
          </a:prstGeom>
          <a:noFill/>
          <a:ln w="38100" cap="rnd" cmpd="sng" algn="ctr">
            <a:solidFill>
              <a:srgbClr val="3D1454"/>
            </a:solidFill>
            <a:prstDash val="solid"/>
            <a:round/>
          </a:ln>
          <a:effectLst/>
        </p:spPr>
      </p:cxnSp>
      <p:cxnSp>
        <p:nvCxnSpPr>
          <p:cNvPr id="70" name="Straight Connector 69">
            <a:extLst>
              <a:ext uri="{FF2B5EF4-FFF2-40B4-BE49-F238E27FC236}">
                <a16:creationId xmlns:a16="http://schemas.microsoft.com/office/drawing/2014/main" id="{E0757509-8A85-4E36-AACB-14BED1DE916B}"/>
              </a:ext>
            </a:extLst>
          </p:cNvPr>
          <p:cNvCxnSpPr>
            <a:cxnSpLocks/>
          </p:cNvCxnSpPr>
          <p:nvPr/>
        </p:nvCxnSpPr>
        <p:spPr>
          <a:xfrm>
            <a:off x="8919446" y="5503867"/>
            <a:ext cx="0" cy="702299"/>
          </a:xfrm>
          <a:prstGeom prst="line">
            <a:avLst/>
          </a:prstGeom>
          <a:noFill/>
          <a:ln w="38100" cap="rnd" cmpd="sng" algn="ctr">
            <a:solidFill>
              <a:srgbClr val="3D1454"/>
            </a:solidFill>
            <a:prstDash val="solid"/>
            <a:round/>
          </a:ln>
          <a:effectLst/>
        </p:spPr>
      </p:cxnSp>
      <p:sp>
        <p:nvSpPr>
          <p:cNvPr id="71" name="TextBox 70">
            <a:extLst>
              <a:ext uri="{FF2B5EF4-FFF2-40B4-BE49-F238E27FC236}">
                <a16:creationId xmlns:a16="http://schemas.microsoft.com/office/drawing/2014/main" id="{1F313218-281B-43F0-8F63-993DCE0D6B68}"/>
              </a:ext>
            </a:extLst>
          </p:cNvPr>
          <p:cNvSpPr txBox="1"/>
          <p:nvPr/>
        </p:nvSpPr>
        <p:spPr>
          <a:xfrm>
            <a:off x="594245" y="5562629"/>
            <a:ext cx="1242914" cy="584775"/>
          </a:xfrm>
          <a:prstGeom prst="rect">
            <a:avLst/>
          </a:prstGeom>
          <a:noFill/>
        </p:spPr>
        <p:txBody>
          <a:bodyPr wrap="square">
            <a:spAutoFit/>
          </a:bodyPr>
          <a:lstStyle/>
          <a:p>
            <a:r>
              <a:rPr lang="en-US" sz="3200" kern="100" dirty="0">
                <a:solidFill>
                  <a:schemeClr val="bg1"/>
                </a:solidFill>
                <a:latin typeface="Fidelity Sans" panose="020B0503030202020204" pitchFamily="34" charset="0"/>
              </a:rPr>
              <a:t>~$7K</a:t>
            </a:r>
          </a:p>
        </p:txBody>
      </p:sp>
      <p:sp>
        <p:nvSpPr>
          <p:cNvPr id="72" name="TextBox 71">
            <a:extLst>
              <a:ext uri="{FF2B5EF4-FFF2-40B4-BE49-F238E27FC236}">
                <a16:creationId xmlns:a16="http://schemas.microsoft.com/office/drawing/2014/main" id="{90A1C3A1-3759-44DB-8C3A-0A74E23B7FE2}"/>
              </a:ext>
            </a:extLst>
          </p:cNvPr>
          <p:cNvSpPr txBox="1"/>
          <p:nvPr/>
        </p:nvSpPr>
        <p:spPr>
          <a:xfrm>
            <a:off x="3383760" y="5562629"/>
            <a:ext cx="1354858" cy="584775"/>
          </a:xfrm>
          <a:prstGeom prst="rect">
            <a:avLst/>
          </a:prstGeom>
          <a:noFill/>
        </p:spPr>
        <p:txBody>
          <a:bodyPr wrap="none">
            <a:spAutoFit/>
          </a:bodyPr>
          <a:lstStyle/>
          <a:p>
            <a:r>
              <a:rPr lang="en-US" sz="3200" kern="100" dirty="0">
                <a:solidFill>
                  <a:schemeClr val="bg1"/>
                </a:solidFill>
                <a:latin typeface="Fidelity Sans" panose="020B0503030202020204" pitchFamily="34" charset="0"/>
              </a:rPr>
              <a:t>~$32K</a:t>
            </a:r>
          </a:p>
        </p:txBody>
      </p:sp>
      <p:sp>
        <p:nvSpPr>
          <p:cNvPr id="73" name="TextBox 72">
            <a:extLst>
              <a:ext uri="{FF2B5EF4-FFF2-40B4-BE49-F238E27FC236}">
                <a16:creationId xmlns:a16="http://schemas.microsoft.com/office/drawing/2014/main" id="{D339EBF8-24D2-4077-B670-9EC1677EF19C}"/>
              </a:ext>
            </a:extLst>
          </p:cNvPr>
          <p:cNvSpPr txBox="1"/>
          <p:nvPr/>
        </p:nvSpPr>
        <p:spPr>
          <a:xfrm>
            <a:off x="6210050" y="5562629"/>
            <a:ext cx="1354858" cy="584775"/>
          </a:xfrm>
          <a:prstGeom prst="rect">
            <a:avLst/>
          </a:prstGeom>
          <a:noFill/>
        </p:spPr>
        <p:txBody>
          <a:bodyPr wrap="none">
            <a:spAutoFit/>
          </a:bodyPr>
          <a:lstStyle/>
          <a:p>
            <a:r>
              <a:rPr lang="en-US" sz="3200" kern="100" dirty="0">
                <a:solidFill>
                  <a:schemeClr val="bg1"/>
                </a:solidFill>
                <a:latin typeface="Fidelity Sans" panose="020B0503030202020204" pitchFamily="34" charset="0"/>
              </a:rPr>
              <a:t>~$68K</a:t>
            </a:r>
          </a:p>
        </p:txBody>
      </p:sp>
      <p:sp>
        <p:nvSpPr>
          <p:cNvPr id="74" name="TextBox 73">
            <a:extLst>
              <a:ext uri="{FF2B5EF4-FFF2-40B4-BE49-F238E27FC236}">
                <a16:creationId xmlns:a16="http://schemas.microsoft.com/office/drawing/2014/main" id="{4F06F4B7-448A-4CA7-A7B5-CF91AEF464BE}"/>
              </a:ext>
            </a:extLst>
          </p:cNvPr>
          <p:cNvSpPr txBox="1"/>
          <p:nvPr/>
        </p:nvSpPr>
        <p:spPr>
          <a:xfrm>
            <a:off x="9048073" y="5562629"/>
            <a:ext cx="1354858" cy="584775"/>
          </a:xfrm>
          <a:prstGeom prst="rect">
            <a:avLst/>
          </a:prstGeom>
          <a:noFill/>
        </p:spPr>
        <p:txBody>
          <a:bodyPr wrap="none">
            <a:spAutoFit/>
          </a:bodyPr>
          <a:lstStyle/>
          <a:p>
            <a:r>
              <a:rPr lang="en-US" sz="3200" kern="100" dirty="0">
                <a:solidFill>
                  <a:schemeClr val="bg1"/>
                </a:solidFill>
                <a:latin typeface="Fidelity Sans" panose="020B0503030202020204" pitchFamily="34" charset="0"/>
              </a:rPr>
              <a:t>~$82K</a:t>
            </a:r>
          </a:p>
        </p:txBody>
      </p:sp>
      <p:sp>
        <p:nvSpPr>
          <p:cNvPr id="41" name="TextBox 40">
            <a:extLst>
              <a:ext uri="{FF2B5EF4-FFF2-40B4-BE49-F238E27FC236}">
                <a16:creationId xmlns:a16="http://schemas.microsoft.com/office/drawing/2014/main" id="{16D61711-9509-453F-9655-33A97F69A335}"/>
              </a:ext>
            </a:extLst>
          </p:cNvPr>
          <p:cNvSpPr txBox="1"/>
          <p:nvPr/>
        </p:nvSpPr>
        <p:spPr>
          <a:xfrm>
            <a:off x="9794796" y="6391154"/>
            <a:ext cx="2362200" cy="461665"/>
          </a:xfrm>
          <a:prstGeom prst="rect">
            <a:avLst/>
          </a:prstGeom>
          <a:noFill/>
        </p:spPr>
        <p:txBody>
          <a:bodyPr wrap="square">
            <a:spAutoFit/>
          </a:bodyPr>
          <a:lstStyle/>
          <a:p>
            <a:r>
              <a:rPr lang="en-US" sz="1200" i="1" dirty="0">
                <a:solidFill>
                  <a:schemeClr val="bg1"/>
                </a:solidFill>
                <a:latin typeface="+mj-lt"/>
              </a:rPr>
              <a:t>For illustrative purposes only.</a:t>
            </a:r>
          </a:p>
          <a:p>
            <a:r>
              <a:rPr lang="en-US" sz="1200" i="1" dirty="0">
                <a:solidFill>
                  <a:schemeClr val="bg1"/>
                </a:solidFill>
                <a:latin typeface="+mj-lt"/>
              </a:rPr>
              <a:t>Source: www.myfico.com</a:t>
            </a:r>
            <a:endParaRPr lang="en-US" sz="1200" dirty="0">
              <a:solidFill>
                <a:schemeClr val="bg1"/>
              </a:solidFill>
            </a:endParaRPr>
          </a:p>
        </p:txBody>
      </p:sp>
    </p:spTree>
    <p:extLst>
      <p:ext uri="{BB962C8B-B14F-4D97-AF65-F5344CB8AC3E}">
        <p14:creationId xmlns:p14="http://schemas.microsoft.com/office/powerpoint/2010/main" val="3841726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fade">
                                      <p:cBhvr>
                                        <p:cTn id="10" dur="500"/>
                                        <p:tgtEl>
                                          <p:spTgt spid="3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fade">
                                      <p:cBhvr>
                                        <p:cTn id="16" dur="500"/>
                                        <p:tgtEl>
                                          <p:spTgt spid="4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500"/>
                                        <p:tgtEl>
                                          <p:spTgt spid="4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fade">
                                      <p:cBhvr>
                                        <p:cTn id="22" dur="500"/>
                                        <p:tgtEl>
                                          <p:spTgt spid="6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500"/>
                                        <p:tgtEl>
                                          <p:spTgt spid="4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6"/>
                                        </p:tgtEl>
                                        <p:attrNameLst>
                                          <p:attrName>style.visibility</p:attrName>
                                        </p:attrNameLst>
                                      </p:cBhvr>
                                      <p:to>
                                        <p:strVal val="visible"/>
                                      </p:to>
                                    </p:set>
                                    <p:animEffect transition="in" filter="fade">
                                      <p:cBhvr>
                                        <p:cTn id="30" dur="500"/>
                                        <p:tgtEl>
                                          <p:spTgt spid="4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9"/>
                                        </p:tgtEl>
                                        <p:attrNameLst>
                                          <p:attrName>style.visibility</p:attrName>
                                        </p:attrNameLst>
                                      </p:cBhvr>
                                      <p:to>
                                        <p:strVal val="visible"/>
                                      </p:to>
                                    </p:set>
                                    <p:animEffect transition="in" filter="fade">
                                      <p:cBhvr>
                                        <p:cTn id="33" dur="500"/>
                                        <p:tgtEl>
                                          <p:spTgt spid="4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0"/>
                                        </p:tgtEl>
                                        <p:attrNameLst>
                                          <p:attrName>style.visibility</p:attrName>
                                        </p:attrNameLst>
                                      </p:cBhvr>
                                      <p:to>
                                        <p:strVal val="visible"/>
                                      </p:to>
                                    </p:set>
                                    <p:animEffect transition="in" filter="fade">
                                      <p:cBhvr>
                                        <p:cTn id="36" dur="500"/>
                                        <p:tgtEl>
                                          <p:spTgt spid="5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58"/>
                                        </p:tgtEl>
                                        <p:attrNameLst>
                                          <p:attrName>style.visibility</p:attrName>
                                        </p:attrNameLst>
                                      </p:cBhvr>
                                      <p:to>
                                        <p:strVal val="visible"/>
                                      </p:to>
                                    </p:set>
                                    <p:animEffect transition="in" filter="fade">
                                      <p:cBhvr>
                                        <p:cTn id="41" dur="500"/>
                                        <p:tgtEl>
                                          <p:spTgt spid="58"/>
                                        </p:tgtEl>
                                      </p:cBhvr>
                                    </p:animEffect>
                                  </p:childTnLst>
                                </p:cTn>
                              </p:par>
                              <p:par>
                                <p:cTn id="42" presetID="10" presetClass="entr" presetSubtype="0" fill="hold" nodeType="withEffect">
                                  <p:stCondLst>
                                    <p:cond delay="0"/>
                                  </p:stCondLst>
                                  <p:childTnLst>
                                    <p:set>
                                      <p:cBhvr>
                                        <p:cTn id="43" dur="1" fill="hold">
                                          <p:stCondLst>
                                            <p:cond delay="0"/>
                                          </p:stCondLst>
                                        </p:cTn>
                                        <p:tgtEl>
                                          <p:spTgt spid="59"/>
                                        </p:tgtEl>
                                        <p:attrNameLst>
                                          <p:attrName>style.visibility</p:attrName>
                                        </p:attrNameLst>
                                      </p:cBhvr>
                                      <p:to>
                                        <p:strVal val="visible"/>
                                      </p:to>
                                    </p:set>
                                    <p:animEffect transition="in" filter="fade">
                                      <p:cBhvr>
                                        <p:cTn id="44" dur="500"/>
                                        <p:tgtEl>
                                          <p:spTgt spid="59"/>
                                        </p:tgtEl>
                                      </p:cBhvr>
                                    </p:animEffect>
                                  </p:childTnLst>
                                </p:cTn>
                              </p:par>
                              <p:par>
                                <p:cTn id="45" presetID="10" presetClass="entr" presetSubtype="0" fill="hold" grpId="0" nodeType="withEffect">
                                  <p:stCondLst>
                                    <p:cond delay="500"/>
                                  </p:stCondLst>
                                  <p:childTnLst>
                                    <p:set>
                                      <p:cBhvr>
                                        <p:cTn id="46" dur="1" fill="hold">
                                          <p:stCondLst>
                                            <p:cond delay="0"/>
                                          </p:stCondLst>
                                        </p:cTn>
                                        <p:tgtEl>
                                          <p:spTgt spid="51"/>
                                        </p:tgtEl>
                                        <p:attrNameLst>
                                          <p:attrName>style.visibility</p:attrName>
                                        </p:attrNameLst>
                                      </p:cBhvr>
                                      <p:to>
                                        <p:strVal val="visible"/>
                                      </p:to>
                                    </p:set>
                                    <p:animEffect transition="in" filter="fade">
                                      <p:cBhvr>
                                        <p:cTn id="47" dur="500"/>
                                        <p:tgtEl>
                                          <p:spTgt spid="51"/>
                                        </p:tgtEl>
                                      </p:cBhvr>
                                    </p:animEffect>
                                  </p:childTnLst>
                                </p:cTn>
                              </p:par>
                              <p:par>
                                <p:cTn id="48" presetID="10" presetClass="entr" presetSubtype="0" fill="hold" grpId="0" nodeType="withEffect">
                                  <p:stCondLst>
                                    <p:cond delay="500"/>
                                  </p:stCondLst>
                                  <p:childTnLst>
                                    <p:set>
                                      <p:cBhvr>
                                        <p:cTn id="49" dur="1" fill="hold">
                                          <p:stCondLst>
                                            <p:cond delay="0"/>
                                          </p:stCondLst>
                                        </p:cTn>
                                        <p:tgtEl>
                                          <p:spTgt spid="52"/>
                                        </p:tgtEl>
                                        <p:attrNameLst>
                                          <p:attrName>style.visibility</p:attrName>
                                        </p:attrNameLst>
                                      </p:cBhvr>
                                      <p:to>
                                        <p:strVal val="visible"/>
                                      </p:to>
                                    </p:set>
                                    <p:animEffect transition="in" filter="fade">
                                      <p:cBhvr>
                                        <p:cTn id="50" dur="500"/>
                                        <p:tgtEl>
                                          <p:spTgt spid="52"/>
                                        </p:tgtEl>
                                      </p:cBhvr>
                                    </p:animEffect>
                                  </p:childTnLst>
                                </p:cTn>
                              </p:par>
                              <p:par>
                                <p:cTn id="51" presetID="10" presetClass="entr" presetSubtype="0" fill="hold" grpId="0" nodeType="withEffect">
                                  <p:stCondLst>
                                    <p:cond delay="500"/>
                                  </p:stCondLst>
                                  <p:childTnLst>
                                    <p:set>
                                      <p:cBhvr>
                                        <p:cTn id="52" dur="1" fill="hold">
                                          <p:stCondLst>
                                            <p:cond delay="0"/>
                                          </p:stCondLst>
                                        </p:cTn>
                                        <p:tgtEl>
                                          <p:spTgt spid="54"/>
                                        </p:tgtEl>
                                        <p:attrNameLst>
                                          <p:attrName>style.visibility</p:attrName>
                                        </p:attrNameLst>
                                      </p:cBhvr>
                                      <p:to>
                                        <p:strVal val="visible"/>
                                      </p:to>
                                    </p:set>
                                    <p:animEffect transition="in" filter="fade">
                                      <p:cBhvr>
                                        <p:cTn id="53" dur="500"/>
                                        <p:tgtEl>
                                          <p:spTgt spid="54"/>
                                        </p:tgtEl>
                                      </p:cBhvr>
                                    </p:animEffect>
                                  </p:childTnLst>
                                </p:cTn>
                              </p:par>
                              <p:par>
                                <p:cTn id="54" presetID="10" presetClass="entr" presetSubtype="0" fill="hold" grpId="0" nodeType="withEffect">
                                  <p:stCondLst>
                                    <p:cond delay="500"/>
                                  </p:stCondLst>
                                  <p:childTnLst>
                                    <p:set>
                                      <p:cBhvr>
                                        <p:cTn id="55" dur="1" fill="hold">
                                          <p:stCondLst>
                                            <p:cond delay="0"/>
                                          </p:stCondLst>
                                        </p:cTn>
                                        <p:tgtEl>
                                          <p:spTgt spid="55"/>
                                        </p:tgtEl>
                                        <p:attrNameLst>
                                          <p:attrName>style.visibility</p:attrName>
                                        </p:attrNameLst>
                                      </p:cBhvr>
                                      <p:to>
                                        <p:strVal val="visible"/>
                                      </p:to>
                                    </p:set>
                                    <p:animEffect transition="in" filter="fade">
                                      <p:cBhvr>
                                        <p:cTn id="56" dur="500"/>
                                        <p:tgtEl>
                                          <p:spTgt spid="55"/>
                                        </p:tgtEl>
                                      </p:cBhvr>
                                    </p:animEffect>
                                  </p:childTnLst>
                                </p:cTn>
                              </p:par>
                              <p:par>
                                <p:cTn id="57" presetID="10" presetClass="entr" presetSubtype="0" fill="hold" grpId="0" nodeType="withEffect">
                                  <p:stCondLst>
                                    <p:cond delay="1250"/>
                                  </p:stCondLst>
                                  <p:childTnLst>
                                    <p:set>
                                      <p:cBhvr>
                                        <p:cTn id="58" dur="1" fill="hold">
                                          <p:stCondLst>
                                            <p:cond delay="0"/>
                                          </p:stCondLst>
                                        </p:cTn>
                                        <p:tgtEl>
                                          <p:spTgt spid="64"/>
                                        </p:tgtEl>
                                        <p:attrNameLst>
                                          <p:attrName>style.visibility</p:attrName>
                                        </p:attrNameLst>
                                      </p:cBhvr>
                                      <p:to>
                                        <p:strVal val="visible"/>
                                      </p:to>
                                    </p:set>
                                    <p:animEffect transition="in" filter="fade">
                                      <p:cBhvr>
                                        <p:cTn id="59" dur="500"/>
                                        <p:tgtEl>
                                          <p:spTgt spid="64"/>
                                        </p:tgtEl>
                                      </p:cBhvr>
                                    </p:animEffect>
                                  </p:childTnLst>
                                </p:cTn>
                              </p:par>
                              <p:par>
                                <p:cTn id="60" presetID="10" presetClass="entr" presetSubtype="0" fill="hold" grpId="0" nodeType="withEffect">
                                  <p:stCondLst>
                                    <p:cond delay="1500"/>
                                  </p:stCondLst>
                                  <p:childTnLst>
                                    <p:set>
                                      <p:cBhvr>
                                        <p:cTn id="61" dur="1" fill="hold">
                                          <p:stCondLst>
                                            <p:cond delay="0"/>
                                          </p:stCondLst>
                                        </p:cTn>
                                        <p:tgtEl>
                                          <p:spTgt spid="9"/>
                                        </p:tgtEl>
                                        <p:attrNameLst>
                                          <p:attrName>style.visibility</p:attrName>
                                        </p:attrNameLst>
                                      </p:cBhvr>
                                      <p:to>
                                        <p:strVal val="visible"/>
                                      </p:to>
                                    </p:set>
                                    <p:animEffect transition="in" filter="fade">
                                      <p:cBhvr>
                                        <p:cTn id="62" dur="750"/>
                                        <p:tgtEl>
                                          <p:spTgt spid="9"/>
                                        </p:tgtEl>
                                      </p:cBhvr>
                                    </p:animEffect>
                                  </p:childTnLst>
                                </p:cTn>
                              </p:par>
                              <p:par>
                                <p:cTn id="63" presetID="42" presetClass="path" presetSubtype="0" decel="100000" fill="hold" grpId="1" nodeType="withEffect">
                                  <p:stCondLst>
                                    <p:cond delay="1500"/>
                                  </p:stCondLst>
                                  <p:childTnLst>
                                    <p:animMotion origin="layout" path="M 2.08333E-7 -3.7037E-6 L 2.08333E-7 -0.03726 " pathEditMode="relative" rAng="0" ptsTypes="AA">
                                      <p:cBhvr>
                                        <p:cTn id="64" dur="750" spd="-100000" fill="hold"/>
                                        <p:tgtEl>
                                          <p:spTgt spid="9"/>
                                        </p:tgtEl>
                                        <p:attrNameLst>
                                          <p:attrName>ppt_x</p:attrName>
                                          <p:attrName>ppt_y</p:attrName>
                                        </p:attrNameLst>
                                      </p:cBhvr>
                                      <p:rCtr x="0" y="-1875"/>
                                    </p:animMotion>
                                  </p:childTnLst>
                                </p:cTn>
                              </p:par>
                              <p:par>
                                <p:cTn id="65" presetID="10" presetClass="entr" presetSubtype="0" fill="hold" grpId="0" nodeType="withEffect">
                                  <p:stCondLst>
                                    <p:cond delay="2000"/>
                                  </p:stCondLst>
                                  <p:childTnLst>
                                    <p:set>
                                      <p:cBhvr>
                                        <p:cTn id="66" dur="1" fill="hold">
                                          <p:stCondLst>
                                            <p:cond delay="0"/>
                                          </p:stCondLst>
                                        </p:cTn>
                                        <p:tgtEl>
                                          <p:spTgt spid="71"/>
                                        </p:tgtEl>
                                        <p:attrNameLst>
                                          <p:attrName>style.visibility</p:attrName>
                                        </p:attrNameLst>
                                      </p:cBhvr>
                                      <p:to>
                                        <p:strVal val="visible"/>
                                      </p:to>
                                    </p:set>
                                    <p:animEffect transition="in" filter="fade">
                                      <p:cBhvr>
                                        <p:cTn id="67" dur="500"/>
                                        <p:tgtEl>
                                          <p:spTgt spid="71"/>
                                        </p:tgtEl>
                                      </p:cBhvr>
                                    </p:animEffect>
                                  </p:childTnLst>
                                </p:cTn>
                              </p:par>
                              <p:par>
                                <p:cTn id="68" presetID="10" presetClass="entr" presetSubtype="0" fill="hold" nodeType="withEffect">
                                  <p:stCondLst>
                                    <p:cond delay="2000"/>
                                  </p:stCondLst>
                                  <p:childTnLst>
                                    <p:set>
                                      <p:cBhvr>
                                        <p:cTn id="69" dur="1" fill="hold">
                                          <p:stCondLst>
                                            <p:cond delay="0"/>
                                          </p:stCondLst>
                                        </p:cTn>
                                        <p:tgtEl>
                                          <p:spTgt spid="12"/>
                                        </p:tgtEl>
                                        <p:attrNameLst>
                                          <p:attrName>style.visibility</p:attrName>
                                        </p:attrNameLst>
                                      </p:cBhvr>
                                      <p:to>
                                        <p:strVal val="visible"/>
                                      </p:to>
                                    </p:set>
                                    <p:animEffect transition="in" filter="fade">
                                      <p:cBhvr>
                                        <p:cTn id="70" dur="500"/>
                                        <p:tgtEl>
                                          <p:spTgt spid="12"/>
                                        </p:tgtEl>
                                      </p:cBhvr>
                                    </p:animEffect>
                                  </p:childTnLst>
                                </p:cTn>
                              </p:par>
                              <p:par>
                                <p:cTn id="71" presetID="10" presetClass="entr" presetSubtype="0" fill="hold" grpId="0" nodeType="withEffect">
                                  <p:stCondLst>
                                    <p:cond delay="2000"/>
                                  </p:stCondLst>
                                  <p:childTnLst>
                                    <p:set>
                                      <p:cBhvr>
                                        <p:cTn id="72" dur="1" fill="hold">
                                          <p:stCondLst>
                                            <p:cond delay="0"/>
                                          </p:stCondLst>
                                        </p:cTn>
                                        <p:tgtEl>
                                          <p:spTgt spid="72"/>
                                        </p:tgtEl>
                                        <p:attrNameLst>
                                          <p:attrName>style.visibility</p:attrName>
                                        </p:attrNameLst>
                                      </p:cBhvr>
                                      <p:to>
                                        <p:strVal val="visible"/>
                                      </p:to>
                                    </p:set>
                                    <p:animEffect transition="in" filter="fade">
                                      <p:cBhvr>
                                        <p:cTn id="73" dur="500"/>
                                        <p:tgtEl>
                                          <p:spTgt spid="72"/>
                                        </p:tgtEl>
                                      </p:cBhvr>
                                    </p:animEffect>
                                  </p:childTnLst>
                                </p:cTn>
                              </p:par>
                              <p:par>
                                <p:cTn id="74" presetID="10" presetClass="entr" presetSubtype="0" fill="hold" nodeType="withEffect">
                                  <p:stCondLst>
                                    <p:cond delay="2000"/>
                                  </p:stCondLst>
                                  <p:childTnLst>
                                    <p:set>
                                      <p:cBhvr>
                                        <p:cTn id="75" dur="1" fill="hold">
                                          <p:stCondLst>
                                            <p:cond delay="0"/>
                                          </p:stCondLst>
                                        </p:cTn>
                                        <p:tgtEl>
                                          <p:spTgt spid="69"/>
                                        </p:tgtEl>
                                        <p:attrNameLst>
                                          <p:attrName>style.visibility</p:attrName>
                                        </p:attrNameLst>
                                      </p:cBhvr>
                                      <p:to>
                                        <p:strVal val="visible"/>
                                      </p:to>
                                    </p:set>
                                    <p:animEffect transition="in" filter="fade">
                                      <p:cBhvr>
                                        <p:cTn id="76" dur="500"/>
                                        <p:tgtEl>
                                          <p:spTgt spid="69"/>
                                        </p:tgtEl>
                                      </p:cBhvr>
                                    </p:animEffect>
                                  </p:childTnLst>
                                </p:cTn>
                              </p:par>
                              <p:par>
                                <p:cTn id="77" presetID="10" presetClass="entr" presetSubtype="0" fill="hold" grpId="0" nodeType="withEffect">
                                  <p:stCondLst>
                                    <p:cond delay="2000"/>
                                  </p:stCondLst>
                                  <p:childTnLst>
                                    <p:set>
                                      <p:cBhvr>
                                        <p:cTn id="78" dur="1" fill="hold">
                                          <p:stCondLst>
                                            <p:cond delay="0"/>
                                          </p:stCondLst>
                                        </p:cTn>
                                        <p:tgtEl>
                                          <p:spTgt spid="73"/>
                                        </p:tgtEl>
                                        <p:attrNameLst>
                                          <p:attrName>style.visibility</p:attrName>
                                        </p:attrNameLst>
                                      </p:cBhvr>
                                      <p:to>
                                        <p:strVal val="visible"/>
                                      </p:to>
                                    </p:set>
                                    <p:animEffect transition="in" filter="fade">
                                      <p:cBhvr>
                                        <p:cTn id="79" dur="500"/>
                                        <p:tgtEl>
                                          <p:spTgt spid="73"/>
                                        </p:tgtEl>
                                      </p:cBhvr>
                                    </p:animEffect>
                                  </p:childTnLst>
                                </p:cTn>
                              </p:par>
                              <p:par>
                                <p:cTn id="80" presetID="10" presetClass="entr" presetSubtype="0" fill="hold" grpId="0" nodeType="withEffect">
                                  <p:stCondLst>
                                    <p:cond delay="2000"/>
                                  </p:stCondLst>
                                  <p:childTnLst>
                                    <p:set>
                                      <p:cBhvr>
                                        <p:cTn id="81" dur="1" fill="hold">
                                          <p:stCondLst>
                                            <p:cond delay="0"/>
                                          </p:stCondLst>
                                        </p:cTn>
                                        <p:tgtEl>
                                          <p:spTgt spid="74"/>
                                        </p:tgtEl>
                                        <p:attrNameLst>
                                          <p:attrName>style.visibility</p:attrName>
                                        </p:attrNameLst>
                                      </p:cBhvr>
                                      <p:to>
                                        <p:strVal val="visible"/>
                                      </p:to>
                                    </p:set>
                                    <p:animEffect transition="in" filter="fade">
                                      <p:cBhvr>
                                        <p:cTn id="82" dur="500"/>
                                        <p:tgtEl>
                                          <p:spTgt spid="74"/>
                                        </p:tgtEl>
                                      </p:cBhvr>
                                    </p:animEffect>
                                  </p:childTnLst>
                                </p:cTn>
                              </p:par>
                              <p:par>
                                <p:cTn id="83" presetID="10" presetClass="entr" presetSubtype="0" fill="hold" nodeType="withEffect">
                                  <p:stCondLst>
                                    <p:cond delay="2000"/>
                                  </p:stCondLst>
                                  <p:childTnLst>
                                    <p:set>
                                      <p:cBhvr>
                                        <p:cTn id="84" dur="1" fill="hold">
                                          <p:stCondLst>
                                            <p:cond delay="0"/>
                                          </p:stCondLst>
                                        </p:cTn>
                                        <p:tgtEl>
                                          <p:spTgt spid="70"/>
                                        </p:tgtEl>
                                        <p:attrNameLst>
                                          <p:attrName>style.visibility</p:attrName>
                                        </p:attrNameLst>
                                      </p:cBhvr>
                                      <p:to>
                                        <p:strVal val="visible"/>
                                      </p:to>
                                    </p:set>
                                    <p:animEffect transition="in" filter="fade">
                                      <p:cBhvr>
                                        <p:cTn id="85" dur="500"/>
                                        <p:tgtEl>
                                          <p:spTgt spid="70"/>
                                        </p:tgtEl>
                                      </p:cBhvr>
                                    </p:animEffect>
                                  </p:childTnLst>
                                </p:cTn>
                              </p:par>
                            </p:childTnLst>
                          </p:cTn>
                        </p:par>
                      </p:childTnLst>
                    </p:cTn>
                  </p:par>
                  <p:par>
                    <p:cTn id="86" fill="hold">
                      <p:stCondLst>
                        <p:cond delay="indefinite"/>
                      </p:stCondLst>
                      <p:childTnLst>
                        <p:par>
                          <p:cTn id="87" fill="hold">
                            <p:stCondLst>
                              <p:cond delay="0"/>
                            </p:stCondLst>
                            <p:childTnLst>
                              <p:par>
                                <p:cTn id="88" presetID="3" presetClass="emph" presetSubtype="2" fill="hold" grpId="1" nodeType="clickEffect">
                                  <p:stCondLst>
                                    <p:cond delay="0"/>
                                  </p:stCondLst>
                                  <p:childTnLst>
                                    <p:animClr clrSpc="rgb" dir="cw">
                                      <p:cBhvr override="childStyle">
                                        <p:cTn id="89" dur="500" fill="hold"/>
                                        <p:tgtEl>
                                          <p:spTgt spid="71"/>
                                        </p:tgtEl>
                                        <p:attrNameLst>
                                          <p:attrName>style.color</p:attrName>
                                        </p:attrNameLst>
                                      </p:cBhvr>
                                      <p:to>
                                        <a:srgbClr val="9E3FD3"/>
                                      </p:to>
                                    </p:animClr>
                                  </p:childTnLst>
                                </p:cTn>
                              </p:par>
                              <p:par>
                                <p:cTn id="90" presetID="3" presetClass="emph" presetSubtype="2" fill="hold" grpId="1" nodeType="withEffect">
                                  <p:stCondLst>
                                    <p:cond delay="0"/>
                                  </p:stCondLst>
                                  <p:childTnLst>
                                    <p:animClr clrSpc="rgb" dir="cw">
                                      <p:cBhvr override="childStyle">
                                        <p:cTn id="91" dur="500" fill="hold"/>
                                        <p:tgtEl>
                                          <p:spTgt spid="72"/>
                                        </p:tgtEl>
                                        <p:attrNameLst>
                                          <p:attrName>style.color</p:attrName>
                                        </p:attrNameLst>
                                      </p:cBhvr>
                                      <p:to>
                                        <a:srgbClr val="9E3FD3"/>
                                      </p:to>
                                    </p:animClr>
                                  </p:childTnLst>
                                </p:cTn>
                              </p:par>
                              <p:par>
                                <p:cTn id="92" presetID="3" presetClass="emph" presetSubtype="2" fill="hold" grpId="1" nodeType="withEffect">
                                  <p:stCondLst>
                                    <p:cond delay="0"/>
                                  </p:stCondLst>
                                  <p:childTnLst>
                                    <p:animClr clrSpc="rgb" dir="cw">
                                      <p:cBhvr override="childStyle">
                                        <p:cTn id="93" dur="500" fill="hold"/>
                                        <p:tgtEl>
                                          <p:spTgt spid="73"/>
                                        </p:tgtEl>
                                        <p:attrNameLst>
                                          <p:attrName>style.color</p:attrName>
                                        </p:attrNameLst>
                                      </p:cBhvr>
                                      <p:to>
                                        <a:srgbClr val="FFCD00"/>
                                      </p:to>
                                    </p:animClr>
                                  </p:childTnLst>
                                </p:cTn>
                              </p:par>
                              <p:par>
                                <p:cTn id="94" presetID="3" presetClass="emph" presetSubtype="2" fill="hold" grpId="1" nodeType="withEffect">
                                  <p:stCondLst>
                                    <p:cond delay="0"/>
                                  </p:stCondLst>
                                  <p:childTnLst>
                                    <p:animClr clrSpc="rgb" dir="cw">
                                      <p:cBhvr override="childStyle">
                                        <p:cTn id="95" dur="500" fill="hold"/>
                                        <p:tgtEl>
                                          <p:spTgt spid="74"/>
                                        </p:tgtEl>
                                        <p:attrNameLst>
                                          <p:attrName>style.color</p:attrName>
                                        </p:attrNameLst>
                                      </p:cBhvr>
                                      <p:to>
                                        <a:srgbClr val="9E3FD3"/>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38" grpId="0" animBg="1"/>
      <p:bldP spid="39" grpId="0"/>
      <p:bldP spid="40" grpId="0" animBg="1"/>
      <p:bldP spid="44" grpId="0"/>
      <p:bldP spid="45" grpId="0"/>
      <p:bldP spid="46" grpId="0"/>
      <p:bldP spid="49" grpId="0"/>
      <p:bldP spid="50" grpId="0"/>
      <p:bldP spid="51" grpId="0"/>
      <p:bldP spid="52" grpId="0"/>
      <p:bldP spid="54" grpId="0"/>
      <p:bldP spid="55" grpId="0"/>
      <p:bldP spid="61" grpId="0"/>
      <p:bldP spid="62" grpId="0"/>
      <p:bldP spid="9" grpId="0" animBg="1"/>
      <p:bldP spid="9" grpId="1" animBg="1"/>
      <p:bldP spid="71" grpId="0"/>
      <p:bldP spid="71" grpId="1"/>
      <p:bldP spid="72" grpId="0"/>
      <p:bldP spid="72" grpId="1"/>
      <p:bldP spid="73" grpId="0"/>
      <p:bldP spid="73" grpId="1"/>
      <p:bldP spid="74" grpId="0"/>
      <p:bldP spid="74"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275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25">
            <a:extLst>
              <a:ext uri="{FF2B5EF4-FFF2-40B4-BE49-F238E27FC236}">
                <a16:creationId xmlns:a16="http://schemas.microsoft.com/office/drawing/2014/main" id="{A6E8DF92-13F5-4967-9E33-4A269CC4D417}"/>
              </a:ext>
            </a:extLst>
          </p:cNvPr>
          <p:cNvGrpSpPr>
            <a:grpSpLocks noChangeAspect="1"/>
          </p:cNvGrpSpPr>
          <p:nvPr/>
        </p:nvGrpSpPr>
        <p:grpSpPr bwMode="auto">
          <a:xfrm>
            <a:off x="10893600" y="5616152"/>
            <a:ext cx="1236663" cy="1236663"/>
            <a:chOff x="3453" y="1773"/>
            <a:chExt cx="779" cy="779"/>
          </a:xfrm>
        </p:grpSpPr>
        <p:sp>
          <p:nvSpPr>
            <p:cNvPr id="33" name="Line 26">
              <a:extLst>
                <a:ext uri="{FF2B5EF4-FFF2-40B4-BE49-F238E27FC236}">
                  <a16:creationId xmlns:a16="http://schemas.microsoft.com/office/drawing/2014/main" id="{6CF3AD9A-F749-4BCE-B9F0-9D07A28A843A}"/>
                </a:ext>
              </a:extLst>
            </p:cNvPr>
            <p:cNvSpPr>
              <a:spLocks noChangeShapeType="1"/>
            </p:cNvSpPr>
            <p:nvPr/>
          </p:nvSpPr>
          <p:spPr bwMode="auto">
            <a:xfrm flipV="1">
              <a:off x="3453" y="1773"/>
              <a:ext cx="449" cy="449"/>
            </a:xfrm>
            <a:prstGeom prst="line">
              <a:avLst/>
            </a:prstGeom>
            <a:noFill/>
            <a:ln w="38100" cap="rnd">
              <a:solidFill>
                <a:srgbClr val="7895F0">
                  <a:alpha val="6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Line 27">
              <a:extLst>
                <a:ext uri="{FF2B5EF4-FFF2-40B4-BE49-F238E27FC236}">
                  <a16:creationId xmlns:a16="http://schemas.microsoft.com/office/drawing/2014/main" id="{BFF3D93A-220D-419A-BA34-AF79D0D879AF}"/>
                </a:ext>
              </a:extLst>
            </p:cNvPr>
            <p:cNvSpPr>
              <a:spLocks noChangeShapeType="1"/>
            </p:cNvSpPr>
            <p:nvPr/>
          </p:nvSpPr>
          <p:spPr bwMode="auto">
            <a:xfrm flipV="1">
              <a:off x="3453" y="1773"/>
              <a:ext cx="287" cy="287"/>
            </a:xfrm>
            <a:prstGeom prst="line">
              <a:avLst/>
            </a:prstGeom>
            <a:noFill/>
            <a:ln w="38100" cap="rnd">
              <a:solidFill>
                <a:srgbClr val="7895F0">
                  <a:alpha val="3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Line 28">
              <a:extLst>
                <a:ext uri="{FF2B5EF4-FFF2-40B4-BE49-F238E27FC236}">
                  <a16:creationId xmlns:a16="http://schemas.microsoft.com/office/drawing/2014/main" id="{0AEA187C-9038-457F-9E67-727A9A212B74}"/>
                </a:ext>
              </a:extLst>
            </p:cNvPr>
            <p:cNvSpPr>
              <a:spLocks noChangeShapeType="1"/>
            </p:cNvSpPr>
            <p:nvPr/>
          </p:nvSpPr>
          <p:spPr bwMode="auto">
            <a:xfrm flipV="1">
              <a:off x="3453" y="1773"/>
              <a:ext cx="122" cy="122"/>
            </a:xfrm>
            <a:prstGeom prst="line">
              <a:avLst/>
            </a:prstGeom>
            <a:noFill/>
            <a:ln w="38100" cap="rnd">
              <a:solidFill>
                <a:srgbClr val="7895F0">
                  <a:alpha val="3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Line 29">
              <a:extLst>
                <a:ext uri="{FF2B5EF4-FFF2-40B4-BE49-F238E27FC236}">
                  <a16:creationId xmlns:a16="http://schemas.microsoft.com/office/drawing/2014/main" id="{CE272EC0-C556-49CE-9EF6-6D6D2CC6F7F9}"/>
                </a:ext>
              </a:extLst>
            </p:cNvPr>
            <p:cNvSpPr>
              <a:spLocks noChangeShapeType="1"/>
            </p:cNvSpPr>
            <p:nvPr/>
          </p:nvSpPr>
          <p:spPr bwMode="auto">
            <a:xfrm flipV="1">
              <a:off x="3778" y="2098"/>
              <a:ext cx="454" cy="454"/>
            </a:xfrm>
            <a:prstGeom prst="line">
              <a:avLst/>
            </a:prstGeom>
            <a:noFill/>
            <a:ln w="38100" cap="rnd">
              <a:solidFill>
                <a:srgbClr val="7895F0">
                  <a:alpha val="6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 name="Line 30">
              <a:extLst>
                <a:ext uri="{FF2B5EF4-FFF2-40B4-BE49-F238E27FC236}">
                  <a16:creationId xmlns:a16="http://schemas.microsoft.com/office/drawing/2014/main" id="{769296BB-635C-4EAA-B349-E0E05E218B53}"/>
                </a:ext>
              </a:extLst>
            </p:cNvPr>
            <p:cNvSpPr>
              <a:spLocks noChangeShapeType="1"/>
            </p:cNvSpPr>
            <p:nvPr/>
          </p:nvSpPr>
          <p:spPr bwMode="auto">
            <a:xfrm flipH="1">
              <a:off x="3615" y="1935"/>
              <a:ext cx="617" cy="617"/>
            </a:xfrm>
            <a:prstGeom prst="line">
              <a:avLst/>
            </a:prstGeom>
            <a:noFill/>
            <a:ln w="38100" cap="rnd">
              <a:solidFill>
                <a:srgbClr val="7895F0">
                  <a:alpha val="3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 name="Line 31">
              <a:extLst>
                <a:ext uri="{FF2B5EF4-FFF2-40B4-BE49-F238E27FC236}">
                  <a16:creationId xmlns:a16="http://schemas.microsoft.com/office/drawing/2014/main" id="{A56B288A-4C37-4F29-B579-7C70B6E71816}"/>
                </a:ext>
              </a:extLst>
            </p:cNvPr>
            <p:cNvSpPr>
              <a:spLocks noChangeShapeType="1"/>
            </p:cNvSpPr>
            <p:nvPr/>
          </p:nvSpPr>
          <p:spPr bwMode="auto">
            <a:xfrm flipV="1">
              <a:off x="3943" y="2260"/>
              <a:ext cx="289" cy="292"/>
            </a:xfrm>
            <a:prstGeom prst="line">
              <a:avLst/>
            </a:prstGeom>
            <a:noFill/>
            <a:ln w="38100" cap="rnd">
              <a:solidFill>
                <a:srgbClr val="7895F0">
                  <a:alpha val="6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Line 34">
              <a:extLst>
                <a:ext uri="{FF2B5EF4-FFF2-40B4-BE49-F238E27FC236}">
                  <a16:creationId xmlns:a16="http://schemas.microsoft.com/office/drawing/2014/main" id="{FBE1CDF1-37F8-4945-AF9B-7083AE40D141}"/>
                </a:ext>
              </a:extLst>
            </p:cNvPr>
            <p:cNvSpPr>
              <a:spLocks noChangeShapeType="1"/>
            </p:cNvSpPr>
            <p:nvPr/>
          </p:nvSpPr>
          <p:spPr bwMode="auto">
            <a:xfrm flipV="1">
              <a:off x="4108" y="2428"/>
              <a:ext cx="124" cy="124"/>
            </a:xfrm>
            <a:prstGeom prst="line">
              <a:avLst/>
            </a:prstGeom>
            <a:noFill/>
            <a:ln w="38100" cap="rnd">
              <a:solidFill>
                <a:srgbClr val="7895F0">
                  <a:alpha val="3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Line 35">
              <a:extLst>
                <a:ext uri="{FF2B5EF4-FFF2-40B4-BE49-F238E27FC236}">
                  <a16:creationId xmlns:a16="http://schemas.microsoft.com/office/drawing/2014/main" id="{65E204AE-948F-430F-BFD0-B8E30F7603DA}"/>
                </a:ext>
              </a:extLst>
            </p:cNvPr>
            <p:cNvSpPr>
              <a:spLocks noChangeShapeType="1"/>
            </p:cNvSpPr>
            <p:nvPr/>
          </p:nvSpPr>
          <p:spPr bwMode="auto">
            <a:xfrm flipV="1">
              <a:off x="3453" y="1773"/>
              <a:ext cx="614" cy="614"/>
            </a:xfrm>
            <a:prstGeom prst="line">
              <a:avLst/>
            </a:prstGeom>
            <a:noFill/>
            <a:ln w="38100" cap="rnd">
              <a:solidFill>
                <a:srgbClr val="7895F0">
                  <a:alpha val="3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Line 38">
              <a:extLst>
                <a:ext uri="{FF2B5EF4-FFF2-40B4-BE49-F238E27FC236}">
                  <a16:creationId xmlns:a16="http://schemas.microsoft.com/office/drawing/2014/main" id="{2E3A7256-0FAF-4DBD-B2F9-6639C2994209}"/>
                </a:ext>
              </a:extLst>
            </p:cNvPr>
            <p:cNvSpPr>
              <a:spLocks noChangeShapeType="1"/>
            </p:cNvSpPr>
            <p:nvPr/>
          </p:nvSpPr>
          <p:spPr bwMode="auto">
            <a:xfrm flipH="1">
              <a:off x="3453" y="1773"/>
              <a:ext cx="777" cy="777"/>
            </a:xfrm>
            <a:prstGeom prst="line">
              <a:avLst/>
            </a:prstGeom>
            <a:noFill/>
            <a:ln w="38100" cap="rnd">
              <a:solidFill>
                <a:srgbClr val="7895F0">
                  <a:alpha val="3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31" name="Group 30">
            <a:extLst>
              <a:ext uri="{FF2B5EF4-FFF2-40B4-BE49-F238E27FC236}">
                <a16:creationId xmlns:a16="http://schemas.microsoft.com/office/drawing/2014/main" id="{2A724578-A7C7-4486-A1EE-4B9F784A4D2B}"/>
              </a:ext>
            </a:extLst>
          </p:cNvPr>
          <p:cNvGrpSpPr/>
          <p:nvPr/>
        </p:nvGrpSpPr>
        <p:grpSpPr>
          <a:xfrm>
            <a:off x="3629731" y="4041346"/>
            <a:ext cx="9763270" cy="1562417"/>
            <a:chOff x="3629731" y="4041346"/>
            <a:chExt cx="9763270" cy="1562417"/>
          </a:xfrm>
        </p:grpSpPr>
        <p:sp>
          <p:nvSpPr>
            <p:cNvPr id="27" name="Freeform 5">
              <a:extLst>
                <a:ext uri="{FF2B5EF4-FFF2-40B4-BE49-F238E27FC236}">
                  <a16:creationId xmlns:a16="http://schemas.microsoft.com/office/drawing/2014/main" id="{8D641100-A156-414D-A73B-1DB9F8E0141F}"/>
                </a:ext>
              </a:extLst>
            </p:cNvPr>
            <p:cNvSpPr>
              <a:spLocks/>
            </p:cNvSpPr>
            <p:nvPr/>
          </p:nvSpPr>
          <p:spPr bwMode="auto">
            <a:xfrm flipV="1">
              <a:off x="3640981" y="4041346"/>
              <a:ext cx="9752020" cy="1562417"/>
            </a:xfrm>
            <a:custGeom>
              <a:avLst/>
              <a:gdLst>
                <a:gd name="T0" fmla="*/ 989 w 989"/>
                <a:gd name="T1" fmla="*/ 0 h 138"/>
                <a:gd name="T2" fmla="*/ 362 w 989"/>
                <a:gd name="T3" fmla="*/ 0 h 138"/>
                <a:gd name="T4" fmla="*/ 271 w 989"/>
                <a:gd name="T5" fmla="*/ 37 h 138"/>
                <a:gd name="T6" fmla="*/ 205 w 989"/>
                <a:gd name="T7" fmla="*/ 101 h 138"/>
                <a:gd name="T8" fmla="*/ 115 w 989"/>
                <a:gd name="T9" fmla="*/ 138 h 138"/>
                <a:gd name="T10" fmla="*/ 0 w 989"/>
                <a:gd name="T11" fmla="*/ 138 h 138"/>
                <a:gd name="connsiteX0" fmla="*/ 8837 w 8837"/>
                <a:gd name="connsiteY0" fmla="*/ 0 h 10000"/>
                <a:gd name="connsiteX1" fmla="*/ 2497 w 8837"/>
                <a:gd name="connsiteY1" fmla="*/ 0 h 10000"/>
                <a:gd name="connsiteX2" fmla="*/ 1577 w 8837"/>
                <a:gd name="connsiteY2" fmla="*/ 2681 h 10000"/>
                <a:gd name="connsiteX3" fmla="*/ 910 w 8837"/>
                <a:gd name="connsiteY3" fmla="*/ 7319 h 10000"/>
                <a:gd name="connsiteX4" fmla="*/ 0 w 8837"/>
                <a:gd name="connsiteY4" fmla="*/ 1000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37" h="10000">
                  <a:moveTo>
                    <a:pt x="8837" y="0"/>
                  </a:moveTo>
                  <a:lnTo>
                    <a:pt x="2497" y="0"/>
                  </a:lnTo>
                  <a:cubicBezTo>
                    <a:pt x="2153" y="0"/>
                    <a:pt x="1820" y="942"/>
                    <a:pt x="1577" y="2681"/>
                  </a:cubicBezTo>
                  <a:lnTo>
                    <a:pt x="910" y="7319"/>
                  </a:lnTo>
                  <a:cubicBezTo>
                    <a:pt x="667" y="8986"/>
                    <a:pt x="344" y="10000"/>
                    <a:pt x="0" y="10000"/>
                  </a:cubicBezTo>
                </a:path>
              </a:pathLst>
            </a:custGeom>
            <a:noFill/>
            <a:ln w="571500" cap="rnd">
              <a:gradFill flip="none" rotWithShape="1">
                <a:gsLst>
                  <a:gs pos="16000">
                    <a:schemeClr val="accent2">
                      <a:lumMod val="50000"/>
                    </a:schemeClr>
                  </a:gs>
                  <a:gs pos="43000">
                    <a:schemeClr val="accent2">
                      <a:lumMod val="50000"/>
                      <a:alpha val="0"/>
                    </a:schemeClr>
                  </a:gs>
                </a:gsLst>
                <a:lin ang="0" scaled="1"/>
                <a:tileRect/>
              </a:gradFill>
              <a:prstDash val="solid"/>
            </a:ln>
          </p:spPr>
          <p:txBody>
            <a:bodyPr rtlCol="0" anchor="ctr"/>
            <a:lstStyle/>
            <a:p>
              <a:pPr algn="ctr"/>
              <a:endParaRPr lang="en-US"/>
            </a:p>
          </p:txBody>
        </p:sp>
        <p:sp>
          <p:nvSpPr>
            <p:cNvPr id="26" name="Freeform 5">
              <a:extLst>
                <a:ext uri="{FF2B5EF4-FFF2-40B4-BE49-F238E27FC236}">
                  <a16:creationId xmlns:a16="http://schemas.microsoft.com/office/drawing/2014/main" id="{821AEA83-9307-4E16-8A61-4C6AF7BE97A5}"/>
                </a:ext>
              </a:extLst>
            </p:cNvPr>
            <p:cNvSpPr>
              <a:spLocks/>
            </p:cNvSpPr>
            <p:nvPr/>
          </p:nvSpPr>
          <p:spPr bwMode="auto">
            <a:xfrm flipV="1">
              <a:off x="3629731" y="4041346"/>
              <a:ext cx="9752020" cy="1562417"/>
            </a:xfrm>
            <a:custGeom>
              <a:avLst/>
              <a:gdLst>
                <a:gd name="T0" fmla="*/ 989 w 989"/>
                <a:gd name="T1" fmla="*/ 0 h 138"/>
                <a:gd name="T2" fmla="*/ 362 w 989"/>
                <a:gd name="T3" fmla="*/ 0 h 138"/>
                <a:gd name="T4" fmla="*/ 271 w 989"/>
                <a:gd name="T5" fmla="*/ 37 h 138"/>
                <a:gd name="T6" fmla="*/ 205 w 989"/>
                <a:gd name="T7" fmla="*/ 101 h 138"/>
                <a:gd name="T8" fmla="*/ 115 w 989"/>
                <a:gd name="T9" fmla="*/ 138 h 138"/>
                <a:gd name="T10" fmla="*/ 0 w 989"/>
                <a:gd name="T11" fmla="*/ 138 h 138"/>
                <a:gd name="connsiteX0" fmla="*/ 8837 w 8837"/>
                <a:gd name="connsiteY0" fmla="*/ 0 h 10000"/>
                <a:gd name="connsiteX1" fmla="*/ 2497 w 8837"/>
                <a:gd name="connsiteY1" fmla="*/ 0 h 10000"/>
                <a:gd name="connsiteX2" fmla="*/ 1577 w 8837"/>
                <a:gd name="connsiteY2" fmla="*/ 2681 h 10000"/>
                <a:gd name="connsiteX3" fmla="*/ 910 w 8837"/>
                <a:gd name="connsiteY3" fmla="*/ 7319 h 10000"/>
                <a:gd name="connsiteX4" fmla="*/ 0 w 8837"/>
                <a:gd name="connsiteY4" fmla="*/ 1000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37" h="10000">
                  <a:moveTo>
                    <a:pt x="8837" y="0"/>
                  </a:moveTo>
                  <a:lnTo>
                    <a:pt x="2497" y="0"/>
                  </a:lnTo>
                  <a:cubicBezTo>
                    <a:pt x="2153" y="0"/>
                    <a:pt x="1820" y="942"/>
                    <a:pt x="1577" y="2681"/>
                  </a:cubicBezTo>
                  <a:lnTo>
                    <a:pt x="910" y="7319"/>
                  </a:lnTo>
                  <a:cubicBezTo>
                    <a:pt x="667" y="8986"/>
                    <a:pt x="344" y="10000"/>
                    <a:pt x="0" y="10000"/>
                  </a:cubicBezTo>
                </a:path>
              </a:pathLst>
            </a:custGeom>
            <a:noFill/>
            <a:ln w="57150" cap="rnd">
              <a:gradFill flip="none" rotWithShape="1">
                <a:gsLst>
                  <a:gs pos="0">
                    <a:schemeClr val="accent2">
                      <a:alpha val="0"/>
                    </a:schemeClr>
                  </a:gs>
                  <a:gs pos="57000">
                    <a:schemeClr val="accent2"/>
                  </a:gs>
                  <a:gs pos="77000">
                    <a:schemeClr val="accent2">
                      <a:alpha val="0"/>
                    </a:schemeClr>
                  </a:gs>
                </a:gsLst>
                <a:lin ang="18900000" scaled="1"/>
                <a:tileRect/>
              </a:gradFill>
              <a:prstDash val="sysDot"/>
            </a:ln>
          </p:spPr>
          <p:txBody>
            <a:bodyPr rtlCol="0" anchor="ctr"/>
            <a:lstStyle/>
            <a:p>
              <a:pPr algn="ctr"/>
              <a:endParaRPr lang="en-US"/>
            </a:p>
          </p:txBody>
        </p:sp>
      </p:grpSp>
      <p:grpSp>
        <p:nvGrpSpPr>
          <p:cNvPr id="29" name="Group 28">
            <a:extLst>
              <a:ext uri="{FF2B5EF4-FFF2-40B4-BE49-F238E27FC236}">
                <a16:creationId xmlns:a16="http://schemas.microsoft.com/office/drawing/2014/main" id="{7A21189B-1A05-40EF-8196-1A2FBCB0777F}"/>
              </a:ext>
            </a:extLst>
          </p:cNvPr>
          <p:cNvGrpSpPr/>
          <p:nvPr/>
        </p:nvGrpSpPr>
        <p:grpSpPr>
          <a:xfrm>
            <a:off x="0" y="589940"/>
            <a:ext cx="13381751" cy="6858000"/>
            <a:chOff x="0" y="589940"/>
            <a:chExt cx="13381751" cy="6858000"/>
          </a:xfrm>
        </p:grpSpPr>
        <p:pic>
          <p:nvPicPr>
            <p:cNvPr id="13" name="Picture 12" descr="Icon&#10;&#10;Description automatically generated">
              <a:extLst>
                <a:ext uri="{FF2B5EF4-FFF2-40B4-BE49-F238E27FC236}">
                  <a16:creationId xmlns:a16="http://schemas.microsoft.com/office/drawing/2014/main" id="{E3000B76-9051-4404-B873-E3B9815622D7}"/>
                </a:ext>
              </a:extLst>
            </p:cNvPr>
            <p:cNvPicPr>
              <a:picLocks noChangeAspect="1"/>
            </p:cNvPicPr>
            <p:nvPr/>
          </p:nvPicPr>
          <p:blipFill>
            <a:blip r:embed="rId3"/>
            <a:stretch>
              <a:fillRect/>
            </a:stretch>
          </p:blipFill>
          <p:spPr>
            <a:xfrm>
              <a:off x="0" y="589940"/>
              <a:ext cx="12192000" cy="6858000"/>
            </a:xfrm>
            <a:prstGeom prst="rect">
              <a:avLst/>
            </a:prstGeom>
          </p:spPr>
        </p:pic>
        <p:sp>
          <p:nvSpPr>
            <p:cNvPr id="25" name="Freeform 5">
              <a:extLst>
                <a:ext uri="{FF2B5EF4-FFF2-40B4-BE49-F238E27FC236}">
                  <a16:creationId xmlns:a16="http://schemas.microsoft.com/office/drawing/2014/main" id="{A750007A-CD5A-4454-BA78-9E81D3A048F6}"/>
                </a:ext>
              </a:extLst>
            </p:cNvPr>
            <p:cNvSpPr>
              <a:spLocks/>
            </p:cNvSpPr>
            <p:nvPr/>
          </p:nvSpPr>
          <p:spPr bwMode="auto">
            <a:xfrm>
              <a:off x="3629731" y="2498589"/>
              <a:ext cx="9752020" cy="1562417"/>
            </a:xfrm>
            <a:custGeom>
              <a:avLst/>
              <a:gdLst>
                <a:gd name="T0" fmla="*/ 989 w 989"/>
                <a:gd name="T1" fmla="*/ 0 h 138"/>
                <a:gd name="T2" fmla="*/ 362 w 989"/>
                <a:gd name="T3" fmla="*/ 0 h 138"/>
                <a:gd name="T4" fmla="*/ 271 w 989"/>
                <a:gd name="T5" fmla="*/ 37 h 138"/>
                <a:gd name="T6" fmla="*/ 205 w 989"/>
                <a:gd name="T7" fmla="*/ 101 h 138"/>
                <a:gd name="T8" fmla="*/ 115 w 989"/>
                <a:gd name="T9" fmla="*/ 138 h 138"/>
                <a:gd name="T10" fmla="*/ 0 w 989"/>
                <a:gd name="T11" fmla="*/ 138 h 138"/>
                <a:gd name="connsiteX0" fmla="*/ 8837 w 8837"/>
                <a:gd name="connsiteY0" fmla="*/ 0 h 10000"/>
                <a:gd name="connsiteX1" fmla="*/ 2497 w 8837"/>
                <a:gd name="connsiteY1" fmla="*/ 0 h 10000"/>
                <a:gd name="connsiteX2" fmla="*/ 1577 w 8837"/>
                <a:gd name="connsiteY2" fmla="*/ 2681 h 10000"/>
                <a:gd name="connsiteX3" fmla="*/ 910 w 8837"/>
                <a:gd name="connsiteY3" fmla="*/ 7319 h 10000"/>
                <a:gd name="connsiteX4" fmla="*/ 0 w 8837"/>
                <a:gd name="connsiteY4" fmla="*/ 1000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37" h="10000">
                  <a:moveTo>
                    <a:pt x="8837" y="0"/>
                  </a:moveTo>
                  <a:lnTo>
                    <a:pt x="2497" y="0"/>
                  </a:lnTo>
                  <a:cubicBezTo>
                    <a:pt x="2153" y="0"/>
                    <a:pt x="1820" y="942"/>
                    <a:pt x="1577" y="2681"/>
                  </a:cubicBezTo>
                  <a:lnTo>
                    <a:pt x="910" y="7319"/>
                  </a:lnTo>
                  <a:cubicBezTo>
                    <a:pt x="667" y="8986"/>
                    <a:pt x="344" y="10000"/>
                    <a:pt x="0" y="10000"/>
                  </a:cubicBezTo>
                </a:path>
              </a:pathLst>
            </a:custGeom>
            <a:noFill/>
            <a:ln w="57150" cap="rnd">
              <a:gradFill flip="none" rotWithShape="1">
                <a:gsLst>
                  <a:gs pos="0">
                    <a:schemeClr val="bg1">
                      <a:alpha val="0"/>
                    </a:schemeClr>
                  </a:gs>
                  <a:gs pos="100000">
                    <a:schemeClr val="bg1"/>
                  </a:gs>
                </a:gsLst>
                <a:lin ang="18900000" scaled="1"/>
                <a:tileRect/>
              </a:gradFill>
              <a:prstDash val="sysDot"/>
            </a:ln>
          </p:spPr>
          <p:txBody>
            <a:bodyPr rtlCol="0" anchor="ctr"/>
            <a:lstStyle/>
            <a:p>
              <a:pPr algn="ctr"/>
              <a:endParaRPr lang="en-US"/>
            </a:p>
          </p:txBody>
        </p:sp>
      </p:grpSp>
      <p:sp>
        <p:nvSpPr>
          <p:cNvPr id="20" name="Rectangle 19">
            <a:extLst>
              <a:ext uri="{FF2B5EF4-FFF2-40B4-BE49-F238E27FC236}">
                <a16:creationId xmlns:a16="http://schemas.microsoft.com/office/drawing/2014/main" id="{3F003EB7-D33E-4E49-B746-578B9E522180}"/>
              </a:ext>
            </a:extLst>
          </p:cNvPr>
          <p:cNvSpPr/>
          <p:nvPr/>
        </p:nvSpPr>
        <p:spPr>
          <a:xfrm>
            <a:off x="5892799" y="1347897"/>
            <a:ext cx="5598367" cy="4872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18" name="TextBox 17">
            <a:extLst>
              <a:ext uri="{FF2B5EF4-FFF2-40B4-BE49-F238E27FC236}">
                <a16:creationId xmlns:a16="http://schemas.microsoft.com/office/drawing/2014/main" id="{FDA19921-AD3E-4842-BFC5-540E2880203E}"/>
              </a:ext>
            </a:extLst>
          </p:cNvPr>
          <p:cNvSpPr txBox="1"/>
          <p:nvPr/>
        </p:nvSpPr>
        <p:spPr>
          <a:xfrm>
            <a:off x="4688115" y="796588"/>
            <a:ext cx="6803052" cy="1077218"/>
          </a:xfrm>
          <a:prstGeom prst="rect">
            <a:avLst/>
          </a:prstGeom>
          <a:noFill/>
        </p:spPr>
        <p:txBody>
          <a:bodyPr wrap="square" lIns="0">
            <a:spAutoFit/>
          </a:bodyPr>
          <a:lstStyle/>
          <a:p>
            <a:pPr marL="0" lvl="1" algn="r">
              <a:spcBef>
                <a:spcPts val="4500"/>
              </a:spcBef>
            </a:pPr>
            <a:r>
              <a:rPr lang="en-US" sz="3200" kern="100">
                <a:solidFill>
                  <a:schemeClr val="bg1"/>
                </a:solidFill>
                <a:latin typeface="Fidelity Sans" panose="020B0503030202020204" pitchFamily="34" charset="0"/>
              </a:rPr>
              <a:t>Reserve loans for things that </a:t>
            </a:r>
            <a:br>
              <a:rPr lang="en-US" sz="3200" kern="100">
                <a:solidFill>
                  <a:schemeClr val="bg1"/>
                </a:solidFill>
                <a:latin typeface="Fidelity Sans" panose="020B0503030202020204" pitchFamily="34" charset="0"/>
              </a:rPr>
            </a:br>
            <a:r>
              <a:rPr lang="en-US" sz="3200" b="1" kern="100">
                <a:solidFill>
                  <a:srgbClr val="2C4AAA"/>
                </a:solidFill>
                <a:latin typeface="Fidelity Sans" panose="020B0503030202020204" pitchFamily="34" charset="0"/>
              </a:rPr>
              <a:t>bring you value in the future</a:t>
            </a:r>
          </a:p>
        </p:txBody>
      </p:sp>
      <p:sp>
        <p:nvSpPr>
          <p:cNvPr id="30" name="TextBox 29">
            <a:extLst>
              <a:ext uri="{FF2B5EF4-FFF2-40B4-BE49-F238E27FC236}">
                <a16:creationId xmlns:a16="http://schemas.microsoft.com/office/drawing/2014/main" id="{A0976B31-8252-45EE-8113-00412E44D2DD}"/>
              </a:ext>
            </a:extLst>
          </p:cNvPr>
          <p:cNvSpPr txBox="1"/>
          <p:nvPr/>
        </p:nvSpPr>
        <p:spPr>
          <a:xfrm>
            <a:off x="7600950" y="5156160"/>
            <a:ext cx="3890216" cy="707886"/>
          </a:xfrm>
          <a:prstGeom prst="rect">
            <a:avLst/>
          </a:prstGeom>
          <a:noFill/>
        </p:spPr>
        <p:txBody>
          <a:bodyPr wrap="square" lIns="0">
            <a:spAutoFit/>
          </a:bodyPr>
          <a:lstStyle/>
          <a:p>
            <a:pPr marL="0" lvl="1" algn="r">
              <a:spcBef>
                <a:spcPts val="4500"/>
              </a:spcBef>
            </a:pPr>
            <a:r>
              <a:rPr lang="en-US" sz="2000" kern="100">
                <a:solidFill>
                  <a:schemeClr val="bg1"/>
                </a:solidFill>
                <a:latin typeface="Fidelity Sans" panose="020B0503030202020204" pitchFamily="34" charset="0"/>
              </a:rPr>
              <a:t>Payday loans give you quick</a:t>
            </a:r>
            <a:br>
              <a:rPr lang="en-US" sz="2000" kern="100">
                <a:solidFill>
                  <a:schemeClr val="bg1"/>
                </a:solidFill>
                <a:latin typeface="Fidelity Sans" panose="020B0503030202020204" pitchFamily="34" charset="0"/>
              </a:rPr>
            </a:br>
            <a:r>
              <a:rPr lang="en-US" sz="2000" kern="100">
                <a:solidFill>
                  <a:schemeClr val="bg1"/>
                </a:solidFill>
                <a:latin typeface="Fidelity Sans" panose="020B0503030202020204" pitchFamily="34" charset="0"/>
              </a:rPr>
              <a:t>cash with very high fees</a:t>
            </a:r>
          </a:p>
        </p:txBody>
      </p:sp>
      <p:pic>
        <p:nvPicPr>
          <p:cNvPr id="14" name="Picture 13">
            <a:extLst>
              <a:ext uri="{FF2B5EF4-FFF2-40B4-BE49-F238E27FC236}">
                <a16:creationId xmlns:a16="http://schemas.microsoft.com/office/drawing/2014/main" id="{1892D78F-FA57-4E7C-B03A-8BBB3B88587E}"/>
              </a:ext>
            </a:extLst>
          </p:cNvPr>
          <p:cNvPicPr>
            <a:picLocks noChangeAspect="1"/>
          </p:cNvPicPr>
          <p:nvPr/>
        </p:nvPicPr>
        <p:blipFill rotWithShape="1">
          <a:blip r:embed="rId4"/>
          <a:srcRect r="74597"/>
          <a:stretch/>
        </p:blipFill>
        <p:spPr>
          <a:xfrm>
            <a:off x="0" y="589940"/>
            <a:ext cx="3097161" cy="6858000"/>
          </a:xfrm>
          <a:prstGeom prst="rect">
            <a:avLst/>
          </a:prstGeom>
        </p:spPr>
      </p:pic>
      <p:sp>
        <p:nvSpPr>
          <p:cNvPr id="15" name="Freeform 10">
            <a:extLst>
              <a:ext uri="{FF2B5EF4-FFF2-40B4-BE49-F238E27FC236}">
                <a16:creationId xmlns:a16="http://schemas.microsoft.com/office/drawing/2014/main" id="{1B9DF145-560C-4A24-A974-E28D0ECFF2E1}"/>
              </a:ext>
            </a:extLst>
          </p:cNvPr>
          <p:cNvSpPr>
            <a:spLocks noEditPoints="1"/>
          </p:cNvSpPr>
          <p:nvPr/>
        </p:nvSpPr>
        <p:spPr bwMode="auto">
          <a:xfrm>
            <a:off x="703474" y="2797677"/>
            <a:ext cx="630313" cy="347315"/>
          </a:xfrm>
          <a:custGeom>
            <a:avLst/>
            <a:gdLst>
              <a:gd name="T0" fmla="*/ 316 w 369"/>
              <a:gd name="T1" fmla="*/ 60 h 202"/>
              <a:gd name="T2" fmla="*/ 315 w 369"/>
              <a:gd name="T3" fmla="*/ 59 h 202"/>
              <a:gd name="T4" fmla="*/ 315 w 369"/>
              <a:gd name="T5" fmla="*/ 59 h 202"/>
              <a:gd name="T6" fmla="*/ 284 w 369"/>
              <a:gd name="T7" fmla="*/ 34 h 202"/>
              <a:gd name="T8" fmla="*/ 284 w 369"/>
              <a:gd name="T9" fmla="*/ 33 h 202"/>
              <a:gd name="T10" fmla="*/ 251 w 369"/>
              <a:gd name="T11" fmla="*/ 0 h 202"/>
              <a:gd name="T12" fmla="*/ 228 w 369"/>
              <a:gd name="T13" fmla="*/ 10 h 202"/>
              <a:gd name="T14" fmla="*/ 185 w 369"/>
              <a:gd name="T15" fmla="*/ 5 h 202"/>
              <a:gd name="T16" fmla="*/ 54 w 369"/>
              <a:gd name="T17" fmla="*/ 59 h 202"/>
              <a:gd name="T18" fmla="*/ 54 w 369"/>
              <a:gd name="T19" fmla="*/ 59 h 202"/>
              <a:gd name="T20" fmla="*/ 53 w 369"/>
              <a:gd name="T21" fmla="*/ 60 h 202"/>
              <a:gd name="T22" fmla="*/ 0 w 369"/>
              <a:gd name="T23" fmla="*/ 190 h 202"/>
              <a:gd name="T24" fmla="*/ 12 w 369"/>
              <a:gd name="T25" fmla="*/ 202 h 202"/>
              <a:gd name="T26" fmla="*/ 23 w 369"/>
              <a:gd name="T27" fmla="*/ 190 h 202"/>
              <a:gd name="T28" fmla="*/ 63 w 369"/>
              <a:gd name="T29" fmla="*/ 85 h 202"/>
              <a:gd name="T30" fmla="*/ 116 w 369"/>
              <a:gd name="T31" fmla="*/ 138 h 202"/>
              <a:gd name="T32" fmla="*/ 99 w 369"/>
              <a:gd name="T33" fmla="*/ 190 h 202"/>
              <a:gd name="T34" fmla="*/ 110 w 369"/>
              <a:gd name="T35" fmla="*/ 202 h 202"/>
              <a:gd name="T36" fmla="*/ 122 w 369"/>
              <a:gd name="T37" fmla="*/ 190 h 202"/>
              <a:gd name="T38" fmla="*/ 185 w 369"/>
              <a:gd name="T39" fmla="*/ 128 h 202"/>
              <a:gd name="T40" fmla="*/ 247 w 369"/>
              <a:gd name="T41" fmla="*/ 190 h 202"/>
              <a:gd name="T42" fmla="*/ 259 w 369"/>
              <a:gd name="T43" fmla="*/ 202 h 202"/>
              <a:gd name="T44" fmla="*/ 271 w 369"/>
              <a:gd name="T45" fmla="*/ 190 h 202"/>
              <a:gd name="T46" fmla="*/ 253 w 369"/>
              <a:gd name="T47" fmla="*/ 138 h 202"/>
              <a:gd name="T48" fmla="*/ 306 w 369"/>
              <a:gd name="T49" fmla="*/ 85 h 202"/>
              <a:gd name="T50" fmla="*/ 346 w 369"/>
              <a:gd name="T51" fmla="*/ 190 h 202"/>
              <a:gd name="T52" fmla="*/ 358 w 369"/>
              <a:gd name="T53" fmla="*/ 202 h 202"/>
              <a:gd name="T54" fmla="*/ 369 w 369"/>
              <a:gd name="T55" fmla="*/ 190 h 202"/>
              <a:gd name="T56" fmla="*/ 316 w 369"/>
              <a:gd name="T57" fmla="*/ 60 h 202"/>
              <a:gd name="T58" fmla="*/ 196 w 369"/>
              <a:gd name="T59" fmla="*/ 105 h 202"/>
              <a:gd name="T60" fmla="*/ 196 w 369"/>
              <a:gd name="T61" fmla="*/ 29 h 202"/>
              <a:gd name="T62" fmla="*/ 219 w 369"/>
              <a:gd name="T63" fmla="*/ 33 h 202"/>
              <a:gd name="T64" fmla="*/ 251 w 369"/>
              <a:gd name="T65" fmla="*/ 65 h 202"/>
              <a:gd name="T66" fmla="*/ 274 w 369"/>
              <a:gd name="T67" fmla="*/ 56 h 202"/>
              <a:gd name="T68" fmla="*/ 290 w 369"/>
              <a:gd name="T69" fmla="*/ 68 h 202"/>
              <a:gd name="T70" fmla="*/ 236 w 369"/>
              <a:gd name="T71" fmla="*/ 121 h 202"/>
              <a:gd name="T72" fmla="*/ 196 w 369"/>
              <a:gd name="T73" fmla="*/ 105 h 202"/>
              <a:gd name="T74" fmla="*/ 133 w 369"/>
              <a:gd name="T75" fmla="*/ 121 h 202"/>
              <a:gd name="T76" fmla="*/ 80 w 369"/>
              <a:gd name="T77" fmla="*/ 68 h 202"/>
              <a:gd name="T78" fmla="*/ 173 w 369"/>
              <a:gd name="T79" fmla="*/ 29 h 202"/>
              <a:gd name="T80" fmla="*/ 173 w 369"/>
              <a:gd name="T81" fmla="*/ 105 h 202"/>
              <a:gd name="T82" fmla="*/ 133 w 369"/>
              <a:gd name="T83" fmla="*/ 121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69" h="202">
                <a:moveTo>
                  <a:pt x="316" y="60"/>
                </a:moveTo>
                <a:cubicBezTo>
                  <a:pt x="315" y="59"/>
                  <a:pt x="315" y="59"/>
                  <a:pt x="315" y="59"/>
                </a:cubicBezTo>
                <a:cubicBezTo>
                  <a:pt x="315" y="59"/>
                  <a:pt x="315" y="59"/>
                  <a:pt x="315" y="59"/>
                </a:cubicBezTo>
                <a:cubicBezTo>
                  <a:pt x="305" y="49"/>
                  <a:pt x="295" y="41"/>
                  <a:pt x="284" y="34"/>
                </a:cubicBezTo>
                <a:cubicBezTo>
                  <a:pt x="284" y="33"/>
                  <a:pt x="284" y="33"/>
                  <a:pt x="284" y="33"/>
                </a:cubicBezTo>
                <a:cubicBezTo>
                  <a:pt x="284" y="15"/>
                  <a:pt x="269" y="0"/>
                  <a:pt x="251" y="0"/>
                </a:cubicBezTo>
                <a:cubicBezTo>
                  <a:pt x="242" y="0"/>
                  <a:pt x="234" y="4"/>
                  <a:pt x="228" y="10"/>
                </a:cubicBezTo>
                <a:cubicBezTo>
                  <a:pt x="214" y="7"/>
                  <a:pt x="200" y="5"/>
                  <a:pt x="185" y="5"/>
                </a:cubicBezTo>
                <a:cubicBezTo>
                  <a:pt x="134" y="5"/>
                  <a:pt x="88" y="25"/>
                  <a:pt x="54" y="59"/>
                </a:cubicBezTo>
                <a:cubicBezTo>
                  <a:pt x="54" y="59"/>
                  <a:pt x="54" y="59"/>
                  <a:pt x="54" y="59"/>
                </a:cubicBezTo>
                <a:cubicBezTo>
                  <a:pt x="54" y="59"/>
                  <a:pt x="54" y="59"/>
                  <a:pt x="53" y="60"/>
                </a:cubicBezTo>
                <a:cubicBezTo>
                  <a:pt x="20" y="93"/>
                  <a:pt x="0" y="139"/>
                  <a:pt x="0" y="190"/>
                </a:cubicBezTo>
                <a:cubicBezTo>
                  <a:pt x="0" y="196"/>
                  <a:pt x="5" y="202"/>
                  <a:pt x="12" y="202"/>
                </a:cubicBezTo>
                <a:cubicBezTo>
                  <a:pt x="18" y="202"/>
                  <a:pt x="23" y="196"/>
                  <a:pt x="23" y="190"/>
                </a:cubicBezTo>
                <a:cubicBezTo>
                  <a:pt x="23" y="150"/>
                  <a:pt x="38" y="113"/>
                  <a:pt x="63" y="85"/>
                </a:cubicBezTo>
                <a:cubicBezTo>
                  <a:pt x="116" y="138"/>
                  <a:pt x="116" y="138"/>
                  <a:pt x="116" y="138"/>
                </a:cubicBezTo>
                <a:cubicBezTo>
                  <a:pt x="105" y="153"/>
                  <a:pt x="99" y="170"/>
                  <a:pt x="99" y="190"/>
                </a:cubicBezTo>
                <a:cubicBezTo>
                  <a:pt x="99" y="196"/>
                  <a:pt x="104" y="202"/>
                  <a:pt x="110" y="202"/>
                </a:cubicBezTo>
                <a:cubicBezTo>
                  <a:pt x="117" y="202"/>
                  <a:pt x="122" y="196"/>
                  <a:pt x="122" y="190"/>
                </a:cubicBezTo>
                <a:cubicBezTo>
                  <a:pt x="122" y="155"/>
                  <a:pt x="150" y="128"/>
                  <a:pt x="185" y="128"/>
                </a:cubicBezTo>
                <a:cubicBezTo>
                  <a:pt x="219" y="128"/>
                  <a:pt x="247" y="155"/>
                  <a:pt x="247" y="190"/>
                </a:cubicBezTo>
                <a:cubicBezTo>
                  <a:pt x="247" y="196"/>
                  <a:pt x="252" y="202"/>
                  <a:pt x="259" y="202"/>
                </a:cubicBezTo>
                <a:cubicBezTo>
                  <a:pt x="265" y="202"/>
                  <a:pt x="271" y="196"/>
                  <a:pt x="271" y="190"/>
                </a:cubicBezTo>
                <a:cubicBezTo>
                  <a:pt x="271" y="170"/>
                  <a:pt x="264" y="153"/>
                  <a:pt x="253" y="138"/>
                </a:cubicBezTo>
                <a:cubicBezTo>
                  <a:pt x="306" y="85"/>
                  <a:pt x="306" y="85"/>
                  <a:pt x="306" y="85"/>
                </a:cubicBezTo>
                <a:cubicBezTo>
                  <a:pt x="331" y="113"/>
                  <a:pt x="346" y="150"/>
                  <a:pt x="346" y="190"/>
                </a:cubicBezTo>
                <a:cubicBezTo>
                  <a:pt x="346" y="196"/>
                  <a:pt x="351" y="202"/>
                  <a:pt x="358" y="202"/>
                </a:cubicBezTo>
                <a:cubicBezTo>
                  <a:pt x="364" y="202"/>
                  <a:pt x="369" y="196"/>
                  <a:pt x="369" y="190"/>
                </a:cubicBezTo>
                <a:cubicBezTo>
                  <a:pt x="369" y="139"/>
                  <a:pt x="349" y="93"/>
                  <a:pt x="316" y="60"/>
                </a:cubicBezTo>
                <a:close/>
                <a:moveTo>
                  <a:pt x="196" y="105"/>
                </a:moveTo>
                <a:cubicBezTo>
                  <a:pt x="196" y="29"/>
                  <a:pt x="196" y="29"/>
                  <a:pt x="196" y="29"/>
                </a:cubicBezTo>
                <a:cubicBezTo>
                  <a:pt x="204" y="30"/>
                  <a:pt x="212" y="31"/>
                  <a:pt x="219" y="33"/>
                </a:cubicBezTo>
                <a:cubicBezTo>
                  <a:pt x="219" y="50"/>
                  <a:pt x="234" y="65"/>
                  <a:pt x="251" y="65"/>
                </a:cubicBezTo>
                <a:cubicBezTo>
                  <a:pt x="260" y="65"/>
                  <a:pt x="268" y="61"/>
                  <a:pt x="274" y="56"/>
                </a:cubicBezTo>
                <a:cubicBezTo>
                  <a:pt x="279" y="59"/>
                  <a:pt x="285" y="64"/>
                  <a:pt x="290" y="68"/>
                </a:cubicBezTo>
                <a:cubicBezTo>
                  <a:pt x="236" y="121"/>
                  <a:pt x="236" y="121"/>
                  <a:pt x="236" y="121"/>
                </a:cubicBezTo>
                <a:cubicBezTo>
                  <a:pt x="225" y="113"/>
                  <a:pt x="211" y="107"/>
                  <a:pt x="196" y="105"/>
                </a:cubicBezTo>
                <a:close/>
                <a:moveTo>
                  <a:pt x="133" y="121"/>
                </a:moveTo>
                <a:cubicBezTo>
                  <a:pt x="80" y="68"/>
                  <a:pt x="80" y="68"/>
                  <a:pt x="80" y="68"/>
                </a:cubicBezTo>
                <a:cubicBezTo>
                  <a:pt x="105" y="46"/>
                  <a:pt x="137" y="32"/>
                  <a:pt x="173" y="29"/>
                </a:cubicBezTo>
                <a:cubicBezTo>
                  <a:pt x="173" y="105"/>
                  <a:pt x="173" y="105"/>
                  <a:pt x="173" y="105"/>
                </a:cubicBezTo>
                <a:cubicBezTo>
                  <a:pt x="158" y="107"/>
                  <a:pt x="144" y="113"/>
                  <a:pt x="133" y="121"/>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57" name="Group 56">
            <a:extLst>
              <a:ext uri="{FF2B5EF4-FFF2-40B4-BE49-F238E27FC236}">
                <a16:creationId xmlns:a16="http://schemas.microsoft.com/office/drawing/2014/main" id="{E57253C8-6262-4C2D-AA48-C8A4819E9A0B}"/>
              </a:ext>
            </a:extLst>
          </p:cNvPr>
          <p:cNvGrpSpPr/>
          <p:nvPr/>
        </p:nvGrpSpPr>
        <p:grpSpPr>
          <a:xfrm>
            <a:off x="-1" y="6028106"/>
            <a:ext cx="2740026" cy="527403"/>
            <a:chOff x="4648199" y="4607101"/>
            <a:chExt cx="3657601" cy="527403"/>
          </a:xfrm>
        </p:grpSpPr>
        <p:cxnSp>
          <p:nvCxnSpPr>
            <p:cNvPr id="58" name="Straight Connector 57">
              <a:extLst>
                <a:ext uri="{FF2B5EF4-FFF2-40B4-BE49-F238E27FC236}">
                  <a16:creationId xmlns:a16="http://schemas.microsoft.com/office/drawing/2014/main" id="{70EBDC4E-96A8-48E1-9482-B57E4FD23851}"/>
                </a:ext>
              </a:extLst>
            </p:cNvPr>
            <p:cNvCxnSpPr/>
            <p:nvPr/>
          </p:nvCxnSpPr>
          <p:spPr bwMode="gray">
            <a:xfrm>
              <a:off x="4648200" y="4607101"/>
              <a:ext cx="3657600" cy="0"/>
            </a:xfrm>
            <a:prstGeom prst="line">
              <a:avLst/>
            </a:prstGeom>
            <a:ln w="50800" cap="rnd">
              <a:solidFill>
                <a:srgbClr val="7895F0">
                  <a:alpha val="30000"/>
                </a:srgb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C6D6A31E-DCA6-4B93-A483-C9FB0623C7EB}"/>
                </a:ext>
              </a:extLst>
            </p:cNvPr>
            <p:cNvCxnSpPr/>
            <p:nvPr/>
          </p:nvCxnSpPr>
          <p:spPr bwMode="gray">
            <a:xfrm>
              <a:off x="4648200" y="4870802"/>
              <a:ext cx="3657600" cy="0"/>
            </a:xfrm>
            <a:prstGeom prst="line">
              <a:avLst/>
            </a:prstGeom>
            <a:ln w="50800" cap="rnd">
              <a:solidFill>
                <a:srgbClr val="7895F0">
                  <a:alpha val="60000"/>
                </a:srgb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87216CA3-57D4-47FF-B654-2130CE384392}"/>
                </a:ext>
              </a:extLst>
            </p:cNvPr>
            <p:cNvCxnSpPr/>
            <p:nvPr/>
          </p:nvCxnSpPr>
          <p:spPr bwMode="gray">
            <a:xfrm>
              <a:off x="4648199" y="5134504"/>
              <a:ext cx="3657600" cy="0"/>
            </a:xfrm>
            <a:prstGeom prst="line">
              <a:avLst/>
            </a:prstGeom>
            <a:ln w="50800" cap="rnd">
              <a:solidFill>
                <a:srgbClr val="7895F0">
                  <a:alpha val="30000"/>
                </a:srgbClr>
              </a:solidFill>
              <a:prstDash val="sysDot"/>
              <a:round/>
            </a:ln>
          </p:spPr>
          <p:style>
            <a:lnRef idx="1">
              <a:schemeClr val="accent1"/>
            </a:lnRef>
            <a:fillRef idx="0">
              <a:schemeClr val="accent1"/>
            </a:fillRef>
            <a:effectRef idx="0">
              <a:schemeClr val="accent1"/>
            </a:effectRef>
            <a:fontRef idx="minor">
              <a:schemeClr val="tx1"/>
            </a:fontRef>
          </p:style>
        </p:cxnSp>
      </p:grpSp>
      <p:sp>
        <p:nvSpPr>
          <p:cNvPr id="42" name="TextBox 41">
            <a:extLst>
              <a:ext uri="{FF2B5EF4-FFF2-40B4-BE49-F238E27FC236}">
                <a16:creationId xmlns:a16="http://schemas.microsoft.com/office/drawing/2014/main" id="{D67C0E47-B076-4DC6-BB05-F54FDF465259}"/>
              </a:ext>
            </a:extLst>
          </p:cNvPr>
          <p:cNvSpPr txBox="1"/>
          <p:nvPr/>
        </p:nvSpPr>
        <p:spPr>
          <a:xfrm>
            <a:off x="503542" y="1905247"/>
            <a:ext cx="1047018" cy="769441"/>
          </a:xfrm>
          <a:prstGeom prst="rect">
            <a:avLst/>
          </a:prstGeom>
          <a:noFill/>
        </p:spPr>
        <p:txBody>
          <a:bodyPr wrap="none">
            <a:spAutoFit/>
          </a:bodyPr>
          <a:lstStyle/>
          <a:p>
            <a:pPr algn="ctr">
              <a:spcBef>
                <a:spcPts val="600"/>
              </a:spcBef>
            </a:pPr>
            <a:r>
              <a:rPr lang="en-US" sz="2200" kern="100" spc="50">
                <a:solidFill>
                  <a:schemeClr val="accent3"/>
                </a:solidFill>
                <a:latin typeface="Fidelity Sans" panose="020B0503030202020204" pitchFamily="34" charset="0"/>
              </a:rPr>
              <a:t>Credit</a:t>
            </a:r>
            <a:br>
              <a:rPr lang="en-US" sz="2200" kern="100" spc="50">
                <a:solidFill>
                  <a:schemeClr val="accent3"/>
                </a:solidFill>
                <a:latin typeface="Fidelity Sans" panose="020B0503030202020204" pitchFamily="34" charset="0"/>
              </a:rPr>
            </a:br>
            <a:r>
              <a:rPr lang="en-US" sz="2200" kern="100" spc="50">
                <a:solidFill>
                  <a:schemeClr val="accent3"/>
                </a:solidFill>
                <a:latin typeface="Fidelity Sans" panose="020B0503030202020204" pitchFamily="34" charset="0"/>
              </a:rPr>
              <a:t>score</a:t>
            </a:r>
          </a:p>
        </p:txBody>
      </p:sp>
    </p:spTree>
    <p:extLst>
      <p:ext uri="{BB962C8B-B14F-4D97-AF65-F5344CB8AC3E}">
        <p14:creationId xmlns:p14="http://schemas.microsoft.com/office/powerpoint/2010/main" val="735278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1250"/>
                                        <p:tgtEl>
                                          <p:spTgt spid="31"/>
                                        </p:tgtEl>
                                      </p:cBhvr>
                                    </p:animEffect>
                                  </p:childTnLst>
                                </p:cTn>
                              </p:par>
                              <p:par>
                                <p:cTn id="8" presetID="10" presetClass="entr" presetSubtype="0" fill="hold" grpId="0" nodeType="withEffect">
                                  <p:stCondLst>
                                    <p:cond delay="60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1000"/>
                                        <p:tgtEl>
                                          <p:spTgt spid="30"/>
                                        </p:tgtEl>
                                      </p:cBhvr>
                                    </p:animEffect>
                                  </p:childTnLst>
                                </p:cTn>
                              </p:par>
                              <p:par>
                                <p:cTn id="11" presetID="35" presetClass="path" presetSubtype="0" decel="100000" fill="hold" grpId="1" nodeType="withEffect">
                                  <p:stCondLst>
                                    <p:cond delay="600"/>
                                  </p:stCondLst>
                                  <p:childTnLst>
                                    <p:animMotion origin="layout" path="M 6.25E-7 -2.22222E-6 L -0.04128 -2.22222E-6 " pathEditMode="relative" rAng="0" ptsTypes="AA">
                                      <p:cBhvr>
                                        <p:cTn id="12" dur="1000" spd="-100000" fill="hold"/>
                                        <p:tgtEl>
                                          <p:spTgt spid="30"/>
                                        </p:tgtEl>
                                        <p:attrNameLst>
                                          <p:attrName>ppt_x</p:attrName>
                                          <p:attrName>ppt_y</p:attrName>
                                        </p:attrNameLst>
                                      </p:cBhvr>
                                      <p:rCtr x="-207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0"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5356D2F8-44EA-4DBC-B19F-3166A0C82A8A}"/>
              </a:ext>
            </a:extLst>
          </p:cNvPr>
          <p:cNvCxnSpPr>
            <a:cxnSpLocks/>
          </p:cNvCxnSpPr>
          <p:nvPr/>
        </p:nvCxnSpPr>
        <p:spPr>
          <a:xfrm>
            <a:off x="2432349" y="3376666"/>
            <a:ext cx="7854651" cy="0"/>
          </a:xfrm>
          <a:prstGeom prst="line">
            <a:avLst/>
          </a:prstGeom>
          <a:ln w="50800" cap="rnd">
            <a:solidFill>
              <a:schemeClr val="bg1">
                <a:alpha val="6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81" name="Oval 80">
            <a:extLst>
              <a:ext uri="{FF2B5EF4-FFF2-40B4-BE49-F238E27FC236}">
                <a16:creationId xmlns:a16="http://schemas.microsoft.com/office/drawing/2014/main" id="{30059F1E-CFBA-4E2A-B3FC-B0FDA97A1178}"/>
              </a:ext>
            </a:extLst>
          </p:cNvPr>
          <p:cNvSpPr>
            <a:spLocks noChangeAspect="1"/>
          </p:cNvSpPr>
          <p:nvPr/>
        </p:nvSpPr>
        <p:spPr>
          <a:xfrm>
            <a:off x="4426007" y="3105740"/>
            <a:ext cx="503752" cy="503752"/>
          </a:xfrm>
          <a:prstGeom prst="ellipse">
            <a:avLst/>
          </a:prstGeom>
          <a:solidFill>
            <a:schemeClr val="accent3">
              <a:lumMod val="75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82" name="Oval 81">
            <a:extLst>
              <a:ext uri="{FF2B5EF4-FFF2-40B4-BE49-F238E27FC236}">
                <a16:creationId xmlns:a16="http://schemas.microsoft.com/office/drawing/2014/main" id="{1A8AE25D-BEC3-4A15-B3B1-6A675D216A29}"/>
              </a:ext>
            </a:extLst>
          </p:cNvPr>
          <p:cNvSpPr>
            <a:spLocks noChangeAspect="1"/>
          </p:cNvSpPr>
          <p:nvPr/>
        </p:nvSpPr>
        <p:spPr>
          <a:xfrm>
            <a:off x="7262240" y="3105740"/>
            <a:ext cx="503752" cy="503752"/>
          </a:xfrm>
          <a:prstGeom prst="ellipse">
            <a:avLst/>
          </a:prstGeom>
          <a:solidFill>
            <a:schemeClr val="accent3">
              <a:lumMod val="75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83" name="Oval 82">
            <a:extLst>
              <a:ext uri="{FF2B5EF4-FFF2-40B4-BE49-F238E27FC236}">
                <a16:creationId xmlns:a16="http://schemas.microsoft.com/office/drawing/2014/main" id="{F99A7538-7681-4C1F-AC02-E38670BAA0C5}"/>
              </a:ext>
            </a:extLst>
          </p:cNvPr>
          <p:cNvSpPr>
            <a:spLocks noChangeAspect="1"/>
          </p:cNvSpPr>
          <p:nvPr/>
        </p:nvSpPr>
        <p:spPr>
          <a:xfrm>
            <a:off x="10098474" y="3105740"/>
            <a:ext cx="503752" cy="503752"/>
          </a:xfrm>
          <a:prstGeom prst="ellipse">
            <a:avLst/>
          </a:prstGeom>
          <a:solidFill>
            <a:schemeClr val="accent3">
              <a:lumMod val="75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56" name="Oval 55">
            <a:extLst>
              <a:ext uri="{FF2B5EF4-FFF2-40B4-BE49-F238E27FC236}">
                <a16:creationId xmlns:a16="http://schemas.microsoft.com/office/drawing/2014/main" id="{805EFE75-8E07-4436-AA3A-B5725727B75C}"/>
              </a:ext>
            </a:extLst>
          </p:cNvPr>
          <p:cNvSpPr/>
          <p:nvPr/>
        </p:nvSpPr>
        <p:spPr>
          <a:xfrm>
            <a:off x="3418503" y="2098236"/>
            <a:ext cx="2518760" cy="2518760"/>
          </a:xfrm>
          <a:prstGeom prst="ellipse">
            <a:avLst/>
          </a:prstGeom>
          <a:solidFill>
            <a:schemeClr val="accent3">
              <a:lumMod val="75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57" name="Oval 56">
            <a:extLst>
              <a:ext uri="{FF2B5EF4-FFF2-40B4-BE49-F238E27FC236}">
                <a16:creationId xmlns:a16="http://schemas.microsoft.com/office/drawing/2014/main" id="{E8ED09C8-AB52-44F0-A4E2-A32CE8F59431}"/>
              </a:ext>
            </a:extLst>
          </p:cNvPr>
          <p:cNvSpPr/>
          <p:nvPr/>
        </p:nvSpPr>
        <p:spPr>
          <a:xfrm>
            <a:off x="6254736" y="2098236"/>
            <a:ext cx="2518760" cy="2518760"/>
          </a:xfrm>
          <a:prstGeom prst="ellipse">
            <a:avLst/>
          </a:prstGeom>
          <a:solidFill>
            <a:schemeClr val="accent3">
              <a:lumMod val="75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58" name="Oval 57">
            <a:extLst>
              <a:ext uri="{FF2B5EF4-FFF2-40B4-BE49-F238E27FC236}">
                <a16:creationId xmlns:a16="http://schemas.microsoft.com/office/drawing/2014/main" id="{F057DBB8-30B1-4286-9773-2FAC93F446A7}"/>
              </a:ext>
            </a:extLst>
          </p:cNvPr>
          <p:cNvSpPr/>
          <p:nvPr/>
        </p:nvSpPr>
        <p:spPr>
          <a:xfrm>
            <a:off x="9090970" y="2098236"/>
            <a:ext cx="2518760" cy="2518760"/>
          </a:xfrm>
          <a:prstGeom prst="ellipse">
            <a:avLst/>
          </a:prstGeom>
          <a:solidFill>
            <a:schemeClr val="accent3">
              <a:lumMod val="75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grpSp>
        <p:nvGrpSpPr>
          <p:cNvPr id="47" name="Group 46">
            <a:extLst>
              <a:ext uri="{FF2B5EF4-FFF2-40B4-BE49-F238E27FC236}">
                <a16:creationId xmlns:a16="http://schemas.microsoft.com/office/drawing/2014/main" id="{57DBAE3B-92CD-46E7-9BD1-77295C6A62E7}"/>
              </a:ext>
            </a:extLst>
          </p:cNvPr>
          <p:cNvGrpSpPr/>
          <p:nvPr/>
        </p:nvGrpSpPr>
        <p:grpSpPr>
          <a:xfrm>
            <a:off x="4556086" y="1041138"/>
            <a:ext cx="3311564" cy="558545"/>
            <a:chOff x="7102398" y="1319763"/>
            <a:chExt cx="3311564" cy="558545"/>
          </a:xfrm>
        </p:grpSpPr>
        <p:sp>
          <p:nvSpPr>
            <p:cNvPr id="48" name="Rectangle 47">
              <a:extLst>
                <a:ext uri="{FF2B5EF4-FFF2-40B4-BE49-F238E27FC236}">
                  <a16:creationId xmlns:a16="http://schemas.microsoft.com/office/drawing/2014/main" id="{D76AFD44-87DA-4F23-A750-26EBA9298DEB}"/>
                </a:ext>
              </a:extLst>
            </p:cNvPr>
            <p:cNvSpPr/>
            <p:nvPr/>
          </p:nvSpPr>
          <p:spPr>
            <a:xfrm>
              <a:off x="8994775" y="1338812"/>
              <a:ext cx="123821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9" name="TextBox 48">
              <a:extLst>
                <a:ext uri="{FF2B5EF4-FFF2-40B4-BE49-F238E27FC236}">
                  <a16:creationId xmlns:a16="http://schemas.microsoft.com/office/drawing/2014/main" id="{1DFCBD61-319A-436D-9E82-3D1D0F93380D}"/>
                </a:ext>
              </a:extLst>
            </p:cNvPr>
            <p:cNvSpPr txBox="1"/>
            <p:nvPr/>
          </p:nvSpPr>
          <p:spPr>
            <a:xfrm>
              <a:off x="7102398" y="1319763"/>
              <a:ext cx="3311564" cy="505908"/>
            </a:xfrm>
            <a:prstGeom prst="rect">
              <a:avLst/>
            </a:prstGeom>
            <a:noFill/>
          </p:spPr>
          <p:txBody>
            <a:bodyPr wrap="square" lIns="0" tIns="0" rIns="0" bIns="0" rtlCol="0">
              <a:spAutoFit/>
            </a:bodyPr>
            <a:lstStyle/>
            <a:p>
              <a:pPr algn="l">
                <a:lnSpc>
                  <a:spcPct val="110000"/>
                </a:lnSpc>
                <a:spcAft>
                  <a:spcPts val="1200"/>
                </a:spcAft>
              </a:pPr>
              <a:r>
                <a:rPr lang="en-US" sz="3200" kern="100">
                  <a:solidFill>
                    <a:schemeClr val="accent3">
                      <a:lumMod val="50000"/>
                    </a:schemeClr>
                  </a:solidFill>
                  <a:latin typeface="+mj-lt"/>
                </a:rPr>
                <a:t>Guess the </a:t>
              </a:r>
              <a:r>
                <a:rPr lang="en-US" sz="3200" b="1">
                  <a:solidFill>
                    <a:schemeClr val="accent3"/>
                  </a:solidFill>
                </a:rPr>
                <a:t>price!</a:t>
              </a:r>
            </a:p>
          </p:txBody>
        </p:sp>
      </p:grpSp>
      <p:sp>
        <p:nvSpPr>
          <p:cNvPr id="55" name="TextBox 54">
            <a:extLst>
              <a:ext uri="{FF2B5EF4-FFF2-40B4-BE49-F238E27FC236}">
                <a16:creationId xmlns:a16="http://schemas.microsoft.com/office/drawing/2014/main" id="{5BE7E4AA-2424-40B4-AF63-F1749B7DE14D}"/>
              </a:ext>
            </a:extLst>
          </p:cNvPr>
          <p:cNvSpPr txBox="1"/>
          <p:nvPr/>
        </p:nvSpPr>
        <p:spPr>
          <a:xfrm>
            <a:off x="3414612" y="2803079"/>
            <a:ext cx="2518760" cy="1147174"/>
          </a:xfrm>
          <a:prstGeom prst="rect">
            <a:avLst/>
          </a:prstGeom>
          <a:noFill/>
        </p:spPr>
        <p:txBody>
          <a:bodyPr wrap="square" lIns="0" tIns="0" rIns="0" bIns="0" rtlCol="0">
            <a:spAutoFit/>
          </a:bodyPr>
          <a:lstStyle/>
          <a:p>
            <a:pPr algn="ctr">
              <a:lnSpc>
                <a:spcPct val="110000"/>
              </a:lnSpc>
              <a:spcAft>
                <a:spcPts val="600"/>
              </a:spcAft>
            </a:pPr>
            <a:r>
              <a:rPr lang="en-US" sz="2000" kern="100" dirty="0">
                <a:solidFill>
                  <a:schemeClr val="bg1"/>
                </a:solidFill>
                <a:latin typeface="+mj-lt"/>
              </a:rPr>
              <a:t>Credit Card  </a:t>
            </a:r>
          </a:p>
          <a:p>
            <a:pPr algn="ctr">
              <a:lnSpc>
                <a:spcPct val="110000"/>
              </a:lnSpc>
              <a:spcAft>
                <a:spcPts val="600"/>
              </a:spcAft>
            </a:pPr>
            <a:r>
              <a:rPr lang="en-US" sz="2000" kern="100" dirty="0">
                <a:solidFill>
                  <a:schemeClr val="bg1"/>
                </a:solidFill>
                <a:latin typeface="+mj-lt"/>
              </a:rPr>
              <a:t>20.00%/APR</a:t>
            </a:r>
          </a:p>
          <a:p>
            <a:pPr algn="ctr">
              <a:lnSpc>
                <a:spcPct val="110000"/>
              </a:lnSpc>
              <a:spcAft>
                <a:spcPts val="600"/>
              </a:spcAft>
            </a:pPr>
            <a:r>
              <a:rPr lang="en-US" sz="2000" kern="100" dirty="0">
                <a:solidFill>
                  <a:schemeClr val="bg1"/>
                </a:solidFill>
                <a:latin typeface="+mj-lt"/>
              </a:rPr>
              <a:t>Over 2 months</a:t>
            </a:r>
          </a:p>
        </p:txBody>
      </p:sp>
      <p:sp>
        <p:nvSpPr>
          <p:cNvPr id="73" name="TextBox 72">
            <a:extLst>
              <a:ext uri="{FF2B5EF4-FFF2-40B4-BE49-F238E27FC236}">
                <a16:creationId xmlns:a16="http://schemas.microsoft.com/office/drawing/2014/main" id="{C7F0E646-5757-4E65-950E-0A65EC796B11}"/>
              </a:ext>
            </a:extLst>
          </p:cNvPr>
          <p:cNvSpPr txBox="1"/>
          <p:nvPr/>
        </p:nvSpPr>
        <p:spPr>
          <a:xfrm>
            <a:off x="6211868" y="2803079"/>
            <a:ext cx="2518760" cy="1147174"/>
          </a:xfrm>
          <a:prstGeom prst="rect">
            <a:avLst/>
          </a:prstGeom>
          <a:noFill/>
        </p:spPr>
        <p:txBody>
          <a:bodyPr wrap="square" lIns="0" tIns="0" rIns="0" bIns="0" rtlCol="0">
            <a:spAutoFit/>
          </a:bodyPr>
          <a:lstStyle/>
          <a:p>
            <a:pPr algn="ctr">
              <a:lnSpc>
                <a:spcPct val="110000"/>
              </a:lnSpc>
              <a:spcAft>
                <a:spcPts val="600"/>
              </a:spcAft>
            </a:pPr>
            <a:r>
              <a:rPr lang="en-US" sz="2000" kern="100" dirty="0">
                <a:solidFill>
                  <a:schemeClr val="bg1"/>
                </a:solidFill>
                <a:latin typeface="+mj-lt"/>
              </a:rPr>
              <a:t>Credit Card  </a:t>
            </a:r>
          </a:p>
          <a:p>
            <a:pPr algn="ctr">
              <a:lnSpc>
                <a:spcPct val="110000"/>
              </a:lnSpc>
              <a:spcAft>
                <a:spcPts val="600"/>
              </a:spcAft>
            </a:pPr>
            <a:r>
              <a:rPr lang="en-US" sz="2000" kern="100" dirty="0">
                <a:solidFill>
                  <a:schemeClr val="bg1"/>
                </a:solidFill>
                <a:latin typeface="+mj-lt"/>
              </a:rPr>
              <a:t>22.00%/APR</a:t>
            </a:r>
          </a:p>
          <a:p>
            <a:pPr algn="ctr">
              <a:lnSpc>
                <a:spcPct val="110000"/>
              </a:lnSpc>
              <a:spcAft>
                <a:spcPts val="600"/>
              </a:spcAft>
            </a:pPr>
            <a:r>
              <a:rPr lang="en-US" sz="2000" kern="100" dirty="0">
                <a:solidFill>
                  <a:schemeClr val="bg1"/>
                </a:solidFill>
                <a:latin typeface="+mj-lt"/>
              </a:rPr>
              <a:t>Over 1 year</a:t>
            </a:r>
          </a:p>
        </p:txBody>
      </p:sp>
      <p:sp>
        <p:nvSpPr>
          <p:cNvPr id="80" name="TextBox 79">
            <a:extLst>
              <a:ext uri="{FF2B5EF4-FFF2-40B4-BE49-F238E27FC236}">
                <a16:creationId xmlns:a16="http://schemas.microsoft.com/office/drawing/2014/main" id="{A430A3BA-20A6-49CD-B5FC-5299824068CA}"/>
              </a:ext>
            </a:extLst>
          </p:cNvPr>
          <p:cNvSpPr txBox="1"/>
          <p:nvPr/>
        </p:nvSpPr>
        <p:spPr>
          <a:xfrm>
            <a:off x="9090969" y="3199527"/>
            <a:ext cx="2518760" cy="316177"/>
          </a:xfrm>
          <a:prstGeom prst="rect">
            <a:avLst/>
          </a:prstGeom>
          <a:noFill/>
        </p:spPr>
        <p:txBody>
          <a:bodyPr wrap="square" lIns="0" tIns="0" rIns="0" bIns="0" rtlCol="0">
            <a:spAutoFit/>
          </a:bodyPr>
          <a:lstStyle/>
          <a:p>
            <a:pPr algn="ctr">
              <a:lnSpc>
                <a:spcPct val="110000"/>
              </a:lnSpc>
              <a:spcAft>
                <a:spcPts val="600"/>
              </a:spcAft>
            </a:pPr>
            <a:r>
              <a:rPr lang="en-US" sz="2000" kern="100">
                <a:solidFill>
                  <a:schemeClr val="bg1"/>
                </a:solidFill>
                <a:latin typeface="+mj-lt"/>
              </a:rPr>
              <a:t>Payday loan</a:t>
            </a:r>
          </a:p>
        </p:txBody>
      </p:sp>
      <p:grpSp>
        <p:nvGrpSpPr>
          <p:cNvPr id="29" name="Group 28">
            <a:extLst>
              <a:ext uri="{FF2B5EF4-FFF2-40B4-BE49-F238E27FC236}">
                <a16:creationId xmlns:a16="http://schemas.microsoft.com/office/drawing/2014/main" id="{866F3DDB-70BF-4D46-8804-ED25FF52C665}"/>
              </a:ext>
            </a:extLst>
          </p:cNvPr>
          <p:cNvGrpSpPr/>
          <p:nvPr/>
        </p:nvGrpSpPr>
        <p:grpSpPr>
          <a:xfrm>
            <a:off x="9110965" y="2098236"/>
            <a:ext cx="2518760" cy="2518760"/>
            <a:chOff x="9110965" y="2212536"/>
            <a:chExt cx="2518760" cy="2518760"/>
          </a:xfrm>
        </p:grpSpPr>
        <p:sp>
          <p:nvSpPr>
            <p:cNvPr id="84" name="Oval 83">
              <a:extLst>
                <a:ext uri="{FF2B5EF4-FFF2-40B4-BE49-F238E27FC236}">
                  <a16:creationId xmlns:a16="http://schemas.microsoft.com/office/drawing/2014/main" id="{03D8EFF8-DF1F-4EDD-9674-EBBF24C77088}"/>
                </a:ext>
              </a:extLst>
            </p:cNvPr>
            <p:cNvSpPr/>
            <p:nvPr/>
          </p:nvSpPr>
          <p:spPr>
            <a:xfrm>
              <a:off x="9110965" y="2212536"/>
              <a:ext cx="2518760" cy="2518760"/>
            </a:xfrm>
            <a:prstGeom prst="ellipse">
              <a:avLst/>
            </a:prstGeom>
            <a:noFill/>
            <a:ln w="69850">
              <a:solidFill>
                <a:schemeClr val="accent3">
                  <a:lumMod val="50000"/>
                </a:schemeClr>
              </a:solidFill>
            </a:ln>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cxnSp>
          <p:nvCxnSpPr>
            <p:cNvPr id="26" name="Straight Connector 25">
              <a:extLst>
                <a:ext uri="{FF2B5EF4-FFF2-40B4-BE49-F238E27FC236}">
                  <a16:creationId xmlns:a16="http://schemas.microsoft.com/office/drawing/2014/main" id="{2CFD293A-E9DD-4722-A530-6A92802E21FF}"/>
                </a:ext>
              </a:extLst>
            </p:cNvPr>
            <p:cNvCxnSpPr>
              <a:stCxn id="84" idx="1"/>
            </p:cNvCxnSpPr>
            <p:nvPr/>
          </p:nvCxnSpPr>
          <p:spPr>
            <a:xfrm>
              <a:off x="9479829" y="2581400"/>
              <a:ext cx="1795409" cy="1787400"/>
            </a:xfrm>
            <a:prstGeom prst="line">
              <a:avLst/>
            </a:prstGeom>
            <a:noFill/>
            <a:ln w="69850" cap="flat" cmpd="sng" algn="ctr">
              <a:solidFill>
                <a:schemeClr val="accent3">
                  <a:lumMod val="50000"/>
                </a:schemeClr>
              </a:solidFill>
              <a:prstDash val="solid"/>
              <a:bevel/>
            </a:ln>
            <a:effectLst/>
          </p:spPr>
        </p:cxnSp>
      </p:grpSp>
      <p:sp>
        <p:nvSpPr>
          <p:cNvPr id="89" name="TextBox 88">
            <a:extLst>
              <a:ext uri="{FF2B5EF4-FFF2-40B4-BE49-F238E27FC236}">
                <a16:creationId xmlns:a16="http://schemas.microsoft.com/office/drawing/2014/main" id="{F86DE585-6590-4D73-8E82-C3AC90CE1839}"/>
              </a:ext>
            </a:extLst>
          </p:cNvPr>
          <p:cNvSpPr txBox="1"/>
          <p:nvPr/>
        </p:nvSpPr>
        <p:spPr>
          <a:xfrm>
            <a:off x="3992814" y="4910298"/>
            <a:ext cx="1357744" cy="316177"/>
          </a:xfrm>
          <a:prstGeom prst="rect">
            <a:avLst/>
          </a:prstGeom>
          <a:noFill/>
        </p:spPr>
        <p:txBody>
          <a:bodyPr wrap="none" lIns="0" tIns="0" rIns="0" bIns="0" rtlCol="0">
            <a:spAutoFit/>
          </a:bodyPr>
          <a:lstStyle/>
          <a:p>
            <a:pPr marL="406400" indent="-406400">
              <a:lnSpc>
                <a:spcPct val="110000"/>
              </a:lnSpc>
              <a:spcAft>
                <a:spcPts val="1200"/>
              </a:spcAft>
              <a:buFont typeface="+mj-lt"/>
              <a:buAutoNum type="alphaUcPeriod"/>
            </a:pPr>
            <a:r>
              <a:rPr lang="en-US" sz="2000" b="1" kern="100">
                <a:solidFill>
                  <a:schemeClr val="accent3">
                    <a:lumMod val="50000"/>
                  </a:schemeClr>
                </a:solidFill>
                <a:latin typeface="+mj-lt"/>
              </a:rPr>
              <a:t>$860.00</a:t>
            </a:r>
          </a:p>
        </p:txBody>
      </p:sp>
      <p:sp>
        <p:nvSpPr>
          <p:cNvPr id="90" name="TextBox 89">
            <a:extLst>
              <a:ext uri="{FF2B5EF4-FFF2-40B4-BE49-F238E27FC236}">
                <a16:creationId xmlns:a16="http://schemas.microsoft.com/office/drawing/2014/main" id="{561F1476-0C23-46B7-8A4D-0685AAF52D4D}"/>
              </a:ext>
            </a:extLst>
          </p:cNvPr>
          <p:cNvSpPr txBox="1"/>
          <p:nvPr/>
        </p:nvSpPr>
        <p:spPr>
          <a:xfrm>
            <a:off x="3992814" y="5370085"/>
            <a:ext cx="1357744" cy="316177"/>
          </a:xfrm>
          <a:prstGeom prst="rect">
            <a:avLst/>
          </a:prstGeom>
          <a:noFill/>
        </p:spPr>
        <p:txBody>
          <a:bodyPr wrap="none" lIns="0" tIns="0" rIns="0" bIns="0" rtlCol="0">
            <a:spAutoFit/>
          </a:bodyPr>
          <a:lstStyle/>
          <a:p>
            <a:pPr marL="406400" indent="-406400">
              <a:lnSpc>
                <a:spcPct val="110000"/>
              </a:lnSpc>
              <a:spcAft>
                <a:spcPts val="1200"/>
              </a:spcAft>
              <a:buFont typeface="+mj-lt"/>
              <a:buAutoNum type="alphaUcPeriod" startAt="2"/>
            </a:pPr>
            <a:r>
              <a:rPr lang="en-US" sz="2000" b="1" kern="100">
                <a:solidFill>
                  <a:schemeClr val="accent3">
                    <a:lumMod val="50000"/>
                  </a:schemeClr>
                </a:solidFill>
                <a:latin typeface="+mj-lt"/>
              </a:rPr>
              <a:t>$905.00</a:t>
            </a:r>
          </a:p>
        </p:txBody>
      </p:sp>
      <p:sp>
        <p:nvSpPr>
          <p:cNvPr id="91" name="TextBox 90">
            <a:extLst>
              <a:ext uri="{FF2B5EF4-FFF2-40B4-BE49-F238E27FC236}">
                <a16:creationId xmlns:a16="http://schemas.microsoft.com/office/drawing/2014/main" id="{24DDCE19-D921-4771-B6EF-99ABBD5FD8E6}"/>
              </a:ext>
            </a:extLst>
          </p:cNvPr>
          <p:cNvSpPr txBox="1"/>
          <p:nvPr/>
        </p:nvSpPr>
        <p:spPr>
          <a:xfrm>
            <a:off x="3992814" y="5829871"/>
            <a:ext cx="1357744" cy="316177"/>
          </a:xfrm>
          <a:prstGeom prst="rect">
            <a:avLst/>
          </a:prstGeom>
          <a:noFill/>
        </p:spPr>
        <p:txBody>
          <a:bodyPr wrap="none" lIns="0" tIns="0" rIns="0" bIns="0" rtlCol="0">
            <a:spAutoFit/>
          </a:bodyPr>
          <a:lstStyle/>
          <a:p>
            <a:pPr marL="406400" indent="-406400">
              <a:lnSpc>
                <a:spcPct val="110000"/>
              </a:lnSpc>
              <a:spcAft>
                <a:spcPts val="1200"/>
              </a:spcAft>
              <a:buFont typeface="+mj-lt"/>
              <a:buAutoNum type="alphaUcPeriod" startAt="3"/>
            </a:pPr>
            <a:r>
              <a:rPr lang="en-US" sz="2000" b="1" kern="100">
                <a:solidFill>
                  <a:schemeClr val="accent3">
                    <a:lumMod val="50000"/>
                  </a:schemeClr>
                </a:solidFill>
                <a:latin typeface="+mj-lt"/>
              </a:rPr>
              <a:t>$933.00</a:t>
            </a:r>
          </a:p>
        </p:txBody>
      </p:sp>
      <p:sp>
        <p:nvSpPr>
          <p:cNvPr id="92" name="TextBox 91">
            <a:extLst>
              <a:ext uri="{FF2B5EF4-FFF2-40B4-BE49-F238E27FC236}">
                <a16:creationId xmlns:a16="http://schemas.microsoft.com/office/drawing/2014/main" id="{468B5485-8BE3-42A3-BB4E-FD761455B9CC}"/>
              </a:ext>
            </a:extLst>
          </p:cNvPr>
          <p:cNvSpPr txBox="1"/>
          <p:nvPr/>
        </p:nvSpPr>
        <p:spPr>
          <a:xfrm>
            <a:off x="6835244" y="4910298"/>
            <a:ext cx="1357744" cy="316177"/>
          </a:xfrm>
          <a:prstGeom prst="rect">
            <a:avLst/>
          </a:prstGeom>
          <a:noFill/>
        </p:spPr>
        <p:txBody>
          <a:bodyPr wrap="none" lIns="0" tIns="0" rIns="0" bIns="0" rtlCol="0">
            <a:spAutoFit/>
          </a:bodyPr>
          <a:lstStyle/>
          <a:p>
            <a:pPr marL="406400" indent="-406400">
              <a:lnSpc>
                <a:spcPct val="110000"/>
              </a:lnSpc>
              <a:spcAft>
                <a:spcPts val="1200"/>
              </a:spcAft>
              <a:buFont typeface="+mj-lt"/>
              <a:buAutoNum type="alphaUcPeriod"/>
            </a:pPr>
            <a:r>
              <a:rPr lang="en-US" sz="2000" b="1" kern="100">
                <a:solidFill>
                  <a:schemeClr val="accent3">
                    <a:lumMod val="50000"/>
                  </a:schemeClr>
                </a:solidFill>
                <a:latin typeface="+mj-lt"/>
              </a:rPr>
              <a:t>$905.00</a:t>
            </a:r>
          </a:p>
        </p:txBody>
      </p:sp>
      <p:sp>
        <p:nvSpPr>
          <p:cNvPr id="93" name="TextBox 92">
            <a:extLst>
              <a:ext uri="{FF2B5EF4-FFF2-40B4-BE49-F238E27FC236}">
                <a16:creationId xmlns:a16="http://schemas.microsoft.com/office/drawing/2014/main" id="{968484C3-6652-4AFD-92A5-65B16C3F89CD}"/>
              </a:ext>
            </a:extLst>
          </p:cNvPr>
          <p:cNvSpPr txBox="1"/>
          <p:nvPr/>
        </p:nvSpPr>
        <p:spPr>
          <a:xfrm>
            <a:off x="6835244" y="5370085"/>
            <a:ext cx="1357744" cy="316177"/>
          </a:xfrm>
          <a:prstGeom prst="rect">
            <a:avLst/>
          </a:prstGeom>
          <a:noFill/>
        </p:spPr>
        <p:txBody>
          <a:bodyPr wrap="none" lIns="0" tIns="0" rIns="0" bIns="0" rtlCol="0">
            <a:spAutoFit/>
          </a:bodyPr>
          <a:lstStyle/>
          <a:p>
            <a:pPr marL="406400" indent="-406400">
              <a:lnSpc>
                <a:spcPct val="110000"/>
              </a:lnSpc>
              <a:spcAft>
                <a:spcPts val="1200"/>
              </a:spcAft>
              <a:buFont typeface="+mj-lt"/>
              <a:buAutoNum type="alphaUcPeriod" startAt="2"/>
            </a:pPr>
            <a:r>
              <a:rPr lang="en-US" sz="2000" b="1" kern="100">
                <a:solidFill>
                  <a:schemeClr val="accent3">
                    <a:lumMod val="50000"/>
                  </a:schemeClr>
                </a:solidFill>
                <a:latin typeface="+mj-lt"/>
              </a:rPr>
              <a:t>$940.00</a:t>
            </a:r>
          </a:p>
        </p:txBody>
      </p:sp>
      <p:sp>
        <p:nvSpPr>
          <p:cNvPr id="94" name="TextBox 93">
            <a:extLst>
              <a:ext uri="{FF2B5EF4-FFF2-40B4-BE49-F238E27FC236}">
                <a16:creationId xmlns:a16="http://schemas.microsoft.com/office/drawing/2014/main" id="{5BA56054-A873-47BD-A065-B750ECC36645}"/>
              </a:ext>
            </a:extLst>
          </p:cNvPr>
          <p:cNvSpPr txBox="1"/>
          <p:nvPr/>
        </p:nvSpPr>
        <p:spPr>
          <a:xfrm>
            <a:off x="6835244" y="5829871"/>
            <a:ext cx="1357744" cy="316177"/>
          </a:xfrm>
          <a:prstGeom prst="rect">
            <a:avLst/>
          </a:prstGeom>
          <a:noFill/>
        </p:spPr>
        <p:txBody>
          <a:bodyPr wrap="none" lIns="0" tIns="0" rIns="0" bIns="0" rtlCol="0">
            <a:spAutoFit/>
          </a:bodyPr>
          <a:lstStyle/>
          <a:p>
            <a:pPr marL="406400" indent="-406400">
              <a:lnSpc>
                <a:spcPct val="110000"/>
              </a:lnSpc>
              <a:spcAft>
                <a:spcPts val="1200"/>
              </a:spcAft>
              <a:buFont typeface="+mj-lt"/>
              <a:buAutoNum type="alphaUcPeriod" startAt="3"/>
            </a:pPr>
            <a:r>
              <a:rPr lang="en-US" sz="2000" b="1" kern="100">
                <a:solidFill>
                  <a:schemeClr val="accent3">
                    <a:lumMod val="50000"/>
                  </a:schemeClr>
                </a:solidFill>
                <a:latin typeface="+mj-lt"/>
              </a:rPr>
              <a:t>$995.00</a:t>
            </a:r>
          </a:p>
        </p:txBody>
      </p:sp>
      <p:sp>
        <p:nvSpPr>
          <p:cNvPr id="33" name="Oval 32">
            <a:extLst>
              <a:ext uri="{FF2B5EF4-FFF2-40B4-BE49-F238E27FC236}">
                <a16:creationId xmlns:a16="http://schemas.microsoft.com/office/drawing/2014/main" id="{EA65BBBB-F577-4571-9D29-5A17C5705EE7}"/>
              </a:ext>
            </a:extLst>
          </p:cNvPr>
          <p:cNvSpPr/>
          <p:nvPr/>
        </p:nvSpPr>
        <p:spPr>
          <a:xfrm>
            <a:off x="289753" y="2113829"/>
            <a:ext cx="2538579" cy="2538576"/>
          </a:xfrm>
          <a:prstGeom prst="ellipse">
            <a:avLst/>
          </a:prstGeom>
          <a:solidFill>
            <a:schemeClr val="accent3">
              <a:lumMod val="40000"/>
              <a:lumOff val="60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pic>
        <p:nvPicPr>
          <p:cNvPr id="5" name="Picture 4">
            <a:extLst>
              <a:ext uri="{FF2B5EF4-FFF2-40B4-BE49-F238E27FC236}">
                <a16:creationId xmlns:a16="http://schemas.microsoft.com/office/drawing/2014/main" id="{27EA67B0-D898-0545-9A59-085D55A19C25}"/>
              </a:ext>
            </a:extLst>
          </p:cNvPr>
          <p:cNvPicPr>
            <a:picLocks noChangeAspect="1"/>
          </p:cNvPicPr>
          <p:nvPr/>
        </p:nvPicPr>
        <p:blipFill>
          <a:blip r:embed="rId3"/>
          <a:stretch/>
        </p:blipFill>
        <p:spPr>
          <a:xfrm>
            <a:off x="-90032" y="1210532"/>
            <a:ext cx="3482528" cy="4029662"/>
          </a:xfrm>
          <a:prstGeom prst="rect">
            <a:avLst/>
          </a:prstGeom>
        </p:spPr>
      </p:pic>
      <p:sp>
        <p:nvSpPr>
          <p:cNvPr id="95" name="TextBox 94">
            <a:extLst>
              <a:ext uri="{FF2B5EF4-FFF2-40B4-BE49-F238E27FC236}">
                <a16:creationId xmlns:a16="http://schemas.microsoft.com/office/drawing/2014/main" id="{7CE1D409-8212-4CC8-B3F2-FBC99B3A3743}"/>
              </a:ext>
            </a:extLst>
          </p:cNvPr>
          <p:cNvSpPr txBox="1"/>
          <p:nvPr/>
        </p:nvSpPr>
        <p:spPr>
          <a:xfrm>
            <a:off x="1085354" y="4910298"/>
            <a:ext cx="947375" cy="316177"/>
          </a:xfrm>
          <a:prstGeom prst="rect">
            <a:avLst/>
          </a:prstGeom>
          <a:noFill/>
        </p:spPr>
        <p:txBody>
          <a:bodyPr wrap="square" lIns="0" tIns="0" rIns="0" bIns="0" rtlCol="0">
            <a:spAutoFit/>
          </a:bodyPr>
          <a:lstStyle/>
          <a:p>
            <a:pPr algn="ctr">
              <a:lnSpc>
                <a:spcPct val="110000"/>
              </a:lnSpc>
              <a:spcAft>
                <a:spcPts val="1200"/>
              </a:spcAft>
            </a:pPr>
            <a:r>
              <a:rPr lang="en-US" sz="2000" b="1" kern="100">
                <a:solidFill>
                  <a:schemeClr val="accent5">
                    <a:lumMod val="75000"/>
                  </a:schemeClr>
                </a:solidFill>
                <a:latin typeface="+mj-lt"/>
              </a:rPr>
              <a:t>$800.00</a:t>
            </a:r>
          </a:p>
        </p:txBody>
      </p:sp>
      <p:sp>
        <p:nvSpPr>
          <p:cNvPr id="27" name="TextBox 26">
            <a:extLst>
              <a:ext uri="{FF2B5EF4-FFF2-40B4-BE49-F238E27FC236}">
                <a16:creationId xmlns:a16="http://schemas.microsoft.com/office/drawing/2014/main" id="{6CDA8F62-9D90-4125-B202-950DD89F1B77}"/>
              </a:ext>
            </a:extLst>
          </p:cNvPr>
          <p:cNvSpPr txBox="1"/>
          <p:nvPr/>
        </p:nvSpPr>
        <p:spPr>
          <a:xfrm>
            <a:off x="9754367" y="6505366"/>
            <a:ext cx="2362200" cy="276999"/>
          </a:xfrm>
          <a:prstGeom prst="rect">
            <a:avLst/>
          </a:prstGeom>
          <a:noFill/>
        </p:spPr>
        <p:txBody>
          <a:bodyPr wrap="square">
            <a:spAutoFit/>
          </a:bodyPr>
          <a:lstStyle/>
          <a:p>
            <a:r>
              <a:rPr lang="en-US" sz="1200" i="1" dirty="0">
                <a:latin typeface="+mj-lt"/>
              </a:rPr>
              <a:t>For illustrative purposes only</a:t>
            </a:r>
            <a:endParaRPr lang="en-US" sz="1200" dirty="0"/>
          </a:p>
        </p:txBody>
      </p:sp>
    </p:spTree>
    <p:extLst>
      <p:ext uri="{BB962C8B-B14F-4D97-AF65-F5344CB8AC3E}">
        <p14:creationId xmlns:p14="http://schemas.microsoft.com/office/powerpoint/2010/main" val="2240453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2" nodeType="clickEffect">
                                  <p:stCondLst>
                                    <p:cond delay="100"/>
                                  </p:stCondLst>
                                  <p:childTnLst>
                                    <p:set>
                                      <p:cBhvr>
                                        <p:cTn id="6" dur="1" fill="hold">
                                          <p:stCondLst>
                                            <p:cond delay="0"/>
                                          </p:stCondLst>
                                        </p:cTn>
                                        <p:tgtEl>
                                          <p:spTgt spid="56"/>
                                        </p:tgtEl>
                                        <p:attrNameLst>
                                          <p:attrName>style.visibility</p:attrName>
                                        </p:attrNameLst>
                                      </p:cBhvr>
                                      <p:to>
                                        <p:strVal val="visible"/>
                                      </p:to>
                                    </p:set>
                                  </p:childTnLst>
                                </p:cTn>
                              </p:par>
                              <p:par>
                                <p:cTn id="7" presetID="6" presetClass="emph" presetSubtype="0" fill="hold" grpId="0" nodeType="withEffect">
                                  <p:stCondLst>
                                    <p:cond delay="0"/>
                                  </p:stCondLst>
                                  <p:childTnLst>
                                    <p:animScale>
                                      <p:cBhvr>
                                        <p:cTn id="8" dur="10" fill="hold"/>
                                        <p:tgtEl>
                                          <p:spTgt spid="56"/>
                                        </p:tgtEl>
                                      </p:cBhvr>
                                      <p:by x="20000" y="20000"/>
                                    </p:animScale>
                                  </p:childTnLst>
                                </p:cTn>
                              </p:par>
                              <p:par>
                                <p:cTn id="9" presetID="6" presetClass="emph" presetSubtype="0" decel="100000" fill="hold" grpId="1" nodeType="withEffect">
                                  <p:stCondLst>
                                    <p:cond delay="100"/>
                                  </p:stCondLst>
                                  <p:childTnLst>
                                    <p:animScale>
                                      <p:cBhvr>
                                        <p:cTn id="10" dur="500" fill="hold"/>
                                        <p:tgtEl>
                                          <p:spTgt spid="56"/>
                                        </p:tgtEl>
                                      </p:cBhvr>
                                      <p:by x="500000" y="500000"/>
                                    </p:animScale>
                                  </p:childTnLst>
                                </p:cTn>
                              </p:par>
                              <p:par>
                                <p:cTn id="11" presetID="10" presetClass="entr" presetSubtype="0" fill="hold" grpId="0" nodeType="withEffect">
                                  <p:stCondLst>
                                    <p:cond delay="500"/>
                                  </p:stCondLst>
                                  <p:childTnLst>
                                    <p:set>
                                      <p:cBhvr>
                                        <p:cTn id="12" dur="1" fill="hold">
                                          <p:stCondLst>
                                            <p:cond delay="0"/>
                                          </p:stCondLst>
                                        </p:cTn>
                                        <p:tgtEl>
                                          <p:spTgt spid="55"/>
                                        </p:tgtEl>
                                        <p:attrNameLst>
                                          <p:attrName>style.visibility</p:attrName>
                                        </p:attrNameLst>
                                      </p:cBhvr>
                                      <p:to>
                                        <p:strVal val="visible"/>
                                      </p:to>
                                    </p:set>
                                    <p:animEffect transition="in" filter="fade">
                                      <p:cBhvr>
                                        <p:cTn id="13" dur="500"/>
                                        <p:tgtEl>
                                          <p:spTgt spid="55"/>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89"/>
                                        </p:tgtEl>
                                        <p:attrNameLst>
                                          <p:attrName>style.visibility</p:attrName>
                                        </p:attrNameLst>
                                      </p:cBhvr>
                                      <p:to>
                                        <p:strVal val="visible"/>
                                      </p:to>
                                    </p:set>
                                    <p:animEffect transition="in" filter="fade">
                                      <p:cBhvr>
                                        <p:cTn id="16" dur="500"/>
                                        <p:tgtEl>
                                          <p:spTgt spid="89"/>
                                        </p:tgtEl>
                                      </p:cBhvr>
                                    </p:animEffect>
                                  </p:childTnLst>
                                </p:cTn>
                              </p:par>
                              <p:par>
                                <p:cTn id="17" presetID="10" presetClass="entr" presetSubtype="0" fill="hold" grpId="0" nodeType="withEffect">
                                  <p:stCondLst>
                                    <p:cond delay="1250"/>
                                  </p:stCondLst>
                                  <p:childTnLst>
                                    <p:set>
                                      <p:cBhvr>
                                        <p:cTn id="18" dur="1" fill="hold">
                                          <p:stCondLst>
                                            <p:cond delay="0"/>
                                          </p:stCondLst>
                                        </p:cTn>
                                        <p:tgtEl>
                                          <p:spTgt spid="90"/>
                                        </p:tgtEl>
                                        <p:attrNameLst>
                                          <p:attrName>style.visibility</p:attrName>
                                        </p:attrNameLst>
                                      </p:cBhvr>
                                      <p:to>
                                        <p:strVal val="visible"/>
                                      </p:to>
                                    </p:set>
                                    <p:animEffect transition="in" filter="fade">
                                      <p:cBhvr>
                                        <p:cTn id="19" dur="500"/>
                                        <p:tgtEl>
                                          <p:spTgt spid="90"/>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91"/>
                                        </p:tgtEl>
                                        <p:attrNameLst>
                                          <p:attrName>style.visibility</p:attrName>
                                        </p:attrNameLst>
                                      </p:cBhvr>
                                      <p:to>
                                        <p:strVal val="visible"/>
                                      </p:to>
                                    </p:set>
                                    <p:animEffect transition="in" filter="fade">
                                      <p:cBhvr>
                                        <p:cTn id="22" dur="500"/>
                                        <p:tgtEl>
                                          <p:spTgt spid="9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mph" presetSubtype="2" fill="hold" grpId="1" nodeType="clickEffect">
                                  <p:stCondLst>
                                    <p:cond delay="0"/>
                                  </p:stCondLst>
                                  <p:childTnLst>
                                    <p:animClr clrSpc="rgb" dir="cw">
                                      <p:cBhvr override="childStyle">
                                        <p:cTn id="26" dur="500" fill="hold"/>
                                        <p:tgtEl>
                                          <p:spTgt spid="90"/>
                                        </p:tgtEl>
                                        <p:attrNameLst>
                                          <p:attrName>style.color</p:attrName>
                                        </p:attrNameLst>
                                      </p:cBhvr>
                                      <p:to>
                                        <a:srgbClr val="19A195"/>
                                      </p:to>
                                    </p:animClr>
                                  </p:childTnLst>
                                </p:cTn>
                              </p:par>
                              <p:par>
                                <p:cTn id="27" presetID="3" presetClass="emph" presetSubtype="2" fill="hold" grpId="1" nodeType="withEffect">
                                  <p:stCondLst>
                                    <p:cond delay="0"/>
                                  </p:stCondLst>
                                  <p:childTnLst>
                                    <p:animClr clrSpc="rgb" dir="cw">
                                      <p:cBhvr override="childStyle">
                                        <p:cTn id="28" dur="500" fill="hold"/>
                                        <p:tgtEl>
                                          <p:spTgt spid="91"/>
                                        </p:tgtEl>
                                        <p:attrNameLst>
                                          <p:attrName>style.color</p:attrName>
                                        </p:attrNameLst>
                                      </p:cBhvr>
                                      <p:to>
                                        <a:srgbClr val="19A195"/>
                                      </p:to>
                                    </p:animClr>
                                  </p:childTnLst>
                                </p:cTn>
                              </p:par>
                              <p:par>
                                <p:cTn id="29" presetID="3" presetClass="emph" presetSubtype="2" fill="hold" grpId="1" nodeType="withEffect">
                                  <p:stCondLst>
                                    <p:cond delay="0"/>
                                  </p:stCondLst>
                                  <p:childTnLst>
                                    <p:animClr clrSpc="rgb" dir="cw">
                                      <p:cBhvr override="childStyle">
                                        <p:cTn id="30" dur="500" fill="hold"/>
                                        <p:tgtEl>
                                          <p:spTgt spid="89"/>
                                        </p:tgtEl>
                                        <p:attrNameLst>
                                          <p:attrName>style.color</p:attrName>
                                        </p:attrNameLst>
                                      </p:cBhvr>
                                      <p:to>
                                        <a:srgbClr val="7926A7"/>
                                      </p:to>
                                    </p:animClr>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100"/>
                                  </p:stCondLst>
                                  <p:childTnLst>
                                    <p:set>
                                      <p:cBhvr>
                                        <p:cTn id="34" dur="1" fill="hold">
                                          <p:stCondLst>
                                            <p:cond delay="0"/>
                                          </p:stCondLst>
                                        </p:cTn>
                                        <p:tgtEl>
                                          <p:spTgt spid="57"/>
                                        </p:tgtEl>
                                        <p:attrNameLst>
                                          <p:attrName>style.visibility</p:attrName>
                                        </p:attrNameLst>
                                      </p:cBhvr>
                                      <p:to>
                                        <p:strVal val="visible"/>
                                      </p:to>
                                    </p:set>
                                  </p:childTnLst>
                                </p:cTn>
                              </p:par>
                              <p:par>
                                <p:cTn id="35" presetID="6" presetClass="emph" presetSubtype="0" fill="hold" grpId="1" nodeType="withEffect">
                                  <p:stCondLst>
                                    <p:cond delay="0"/>
                                  </p:stCondLst>
                                  <p:childTnLst>
                                    <p:animScale>
                                      <p:cBhvr>
                                        <p:cTn id="36" dur="10" fill="hold"/>
                                        <p:tgtEl>
                                          <p:spTgt spid="57"/>
                                        </p:tgtEl>
                                      </p:cBhvr>
                                      <p:by x="20000" y="20000"/>
                                    </p:animScale>
                                  </p:childTnLst>
                                </p:cTn>
                              </p:par>
                              <p:par>
                                <p:cTn id="37" presetID="6" presetClass="emph" presetSubtype="0" decel="100000" fill="hold" grpId="2" nodeType="withEffect">
                                  <p:stCondLst>
                                    <p:cond delay="100"/>
                                  </p:stCondLst>
                                  <p:childTnLst>
                                    <p:animScale>
                                      <p:cBhvr>
                                        <p:cTn id="38" dur="500" fill="hold"/>
                                        <p:tgtEl>
                                          <p:spTgt spid="57"/>
                                        </p:tgtEl>
                                      </p:cBhvr>
                                      <p:by x="500000" y="500000"/>
                                    </p:animScale>
                                  </p:childTnLst>
                                </p:cTn>
                              </p:par>
                              <p:par>
                                <p:cTn id="39" presetID="10" presetClass="entr" presetSubtype="0" fill="hold" grpId="0" nodeType="withEffect">
                                  <p:stCondLst>
                                    <p:cond delay="500"/>
                                  </p:stCondLst>
                                  <p:childTnLst>
                                    <p:set>
                                      <p:cBhvr>
                                        <p:cTn id="40" dur="1" fill="hold">
                                          <p:stCondLst>
                                            <p:cond delay="0"/>
                                          </p:stCondLst>
                                        </p:cTn>
                                        <p:tgtEl>
                                          <p:spTgt spid="73"/>
                                        </p:tgtEl>
                                        <p:attrNameLst>
                                          <p:attrName>style.visibility</p:attrName>
                                        </p:attrNameLst>
                                      </p:cBhvr>
                                      <p:to>
                                        <p:strVal val="visible"/>
                                      </p:to>
                                    </p:set>
                                    <p:animEffect transition="in" filter="fade">
                                      <p:cBhvr>
                                        <p:cTn id="41" dur="500"/>
                                        <p:tgtEl>
                                          <p:spTgt spid="73"/>
                                        </p:tgtEl>
                                      </p:cBhvr>
                                    </p:animEffect>
                                  </p:childTnLst>
                                </p:cTn>
                              </p:par>
                              <p:par>
                                <p:cTn id="42" presetID="10" presetClass="entr" presetSubtype="0" fill="hold" grpId="0" nodeType="withEffect">
                                  <p:stCondLst>
                                    <p:cond delay="1000"/>
                                  </p:stCondLst>
                                  <p:childTnLst>
                                    <p:set>
                                      <p:cBhvr>
                                        <p:cTn id="43" dur="1" fill="hold">
                                          <p:stCondLst>
                                            <p:cond delay="0"/>
                                          </p:stCondLst>
                                        </p:cTn>
                                        <p:tgtEl>
                                          <p:spTgt spid="92"/>
                                        </p:tgtEl>
                                        <p:attrNameLst>
                                          <p:attrName>style.visibility</p:attrName>
                                        </p:attrNameLst>
                                      </p:cBhvr>
                                      <p:to>
                                        <p:strVal val="visible"/>
                                      </p:to>
                                    </p:set>
                                    <p:animEffect transition="in" filter="fade">
                                      <p:cBhvr>
                                        <p:cTn id="44" dur="500"/>
                                        <p:tgtEl>
                                          <p:spTgt spid="92"/>
                                        </p:tgtEl>
                                      </p:cBhvr>
                                    </p:animEffect>
                                  </p:childTnLst>
                                </p:cTn>
                              </p:par>
                              <p:par>
                                <p:cTn id="45" presetID="10" presetClass="entr" presetSubtype="0" fill="hold" grpId="0" nodeType="withEffect">
                                  <p:stCondLst>
                                    <p:cond delay="1250"/>
                                  </p:stCondLst>
                                  <p:childTnLst>
                                    <p:set>
                                      <p:cBhvr>
                                        <p:cTn id="46" dur="1" fill="hold">
                                          <p:stCondLst>
                                            <p:cond delay="0"/>
                                          </p:stCondLst>
                                        </p:cTn>
                                        <p:tgtEl>
                                          <p:spTgt spid="93"/>
                                        </p:tgtEl>
                                        <p:attrNameLst>
                                          <p:attrName>style.visibility</p:attrName>
                                        </p:attrNameLst>
                                      </p:cBhvr>
                                      <p:to>
                                        <p:strVal val="visible"/>
                                      </p:to>
                                    </p:set>
                                    <p:animEffect transition="in" filter="fade">
                                      <p:cBhvr>
                                        <p:cTn id="47" dur="500"/>
                                        <p:tgtEl>
                                          <p:spTgt spid="93"/>
                                        </p:tgtEl>
                                      </p:cBhvr>
                                    </p:animEffect>
                                  </p:childTnLst>
                                </p:cTn>
                              </p:par>
                              <p:par>
                                <p:cTn id="48" presetID="10" presetClass="entr" presetSubtype="0" fill="hold" grpId="0" nodeType="withEffect">
                                  <p:stCondLst>
                                    <p:cond delay="1500"/>
                                  </p:stCondLst>
                                  <p:childTnLst>
                                    <p:set>
                                      <p:cBhvr>
                                        <p:cTn id="49" dur="1" fill="hold">
                                          <p:stCondLst>
                                            <p:cond delay="0"/>
                                          </p:stCondLst>
                                        </p:cTn>
                                        <p:tgtEl>
                                          <p:spTgt spid="94"/>
                                        </p:tgtEl>
                                        <p:attrNameLst>
                                          <p:attrName>style.visibility</p:attrName>
                                        </p:attrNameLst>
                                      </p:cBhvr>
                                      <p:to>
                                        <p:strVal val="visible"/>
                                      </p:to>
                                    </p:set>
                                    <p:animEffect transition="in" filter="fade">
                                      <p:cBhvr>
                                        <p:cTn id="50" dur="500"/>
                                        <p:tgtEl>
                                          <p:spTgt spid="94"/>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mph" presetSubtype="2" fill="hold" grpId="1" nodeType="clickEffect">
                                  <p:stCondLst>
                                    <p:cond delay="0"/>
                                  </p:stCondLst>
                                  <p:childTnLst>
                                    <p:animClr clrSpc="rgb" dir="cw">
                                      <p:cBhvr override="childStyle">
                                        <p:cTn id="54" dur="500" fill="hold"/>
                                        <p:tgtEl>
                                          <p:spTgt spid="93"/>
                                        </p:tgtEl>
                                        <p:attrNameLst>
                                          <p:attrName>style.color</p:attrName>
                                        </p:attrNameLst>
                                      </p:cBhvr>
                                      <p:to>
                                        <a:srgbClr val="7926A7"/>
                                      </p:to>
                                    </p:animClr>
                                  </p:childTnLst>
                                </p:cTn>
                              </p:par>
                              <p:par>
                                <p:cTn id="55" presetID="3" presetClass="emph" presetSubtype="2" fill="hold" grpId="1" nodeType="withEffect">
                                  <p:stCondLst>
                                    <p:cond delay="0"/>
                                  </p:stCondLst>
                                  <p:childTnLst>
                                    <p:animClr clrSpc="rgb" dir="cw">
                                      <p:cBhvr override="childStyle">
                                        <p:cTn id="56" dur="500" fill="hold"/>
                                        <p:tgtEl>
                                          <p:spTgt spid="94"/>
                                        </p:tgtEl>
                                        <p:attrNameLst>
                                          <p:attrName>style.color</p:attrName>
                                        </p:attrNameLst>
                                      </p:cBhvr>
                                      <p:to>
                                        <a:srgbClr val="19A195"/>
                                      </p:to>
                                    </p:animClr>
                                  </p:childTnLst>
                                </p:cTn>
                              </p:par>
                              <p:par>
                                <p:cTn id="57" presetID="3" presetClass="emph" presetSubtype="2" fill="hold" grpId="1" nodeType="withEffect">
                                  <p:stCondLst>
                                    <p:cond delay="0"/>
                                  </p:stCondLst>
                                  <p:childTnLst>
                                    <p:animClr clrSpc="rgb" dir="cw">
                                      <p:cBhvr override="childStyle">
                                        <p:cTn id="58" dur="500" fill="hold"/>
                                        <p:tgtEl>
                                          <p:spTgt spid="92"/>
                                        </p:tgtEl>
                                        <p:attrNameLst>
                                          <p:attrName>style.color</p:attrName>
                                        </p:attrNameLst>
                                      </p:cBhvr>
                                      <p:to>
                                        <a:srgbClr val="19A195"/>
                                      </p:to>
                                    </p:animClr>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100"/>
                                  </p:stCondLst>
                                  <p:childTnLst>
                                    <p:set>
                                      <p:cBhvr>
                                        <p:cTn id="62" dur="1" fill="hold">
                                          <p:stCondLst>
                                            <p:cond delay="0"/>
                                          </p:stCondLst>
                                        </p:cTn>
                                        <p:tgtEl>
                                          <p:spTgt spid="58"/>
                                        </p:tgtEl>
                                        <p:attrNameLst>
                                          <p:attrName>style.visibility</p:attrName>
                                        </p:attrNameLst>
                                      </p:cBhvr>
                                      <p:to>
                                        <p:strVal val="visible"/>
                                      </p:to>
                                    </p:set>
                                  </p:childTnLst>
                                </p:cTn>
                              </p:par>
                              <p:par>
                                <p:cTn id="63" presetID="6" presetClass="emph" presetSubtype="0" fill="hold" grpId="1" nodeType="withEffect">
                                  <p:stCondLst>
                                    <p:cond delay="0"/>
                                  </p:stCondLst>
                                  <p:childTnLst>
                                    <p:animScale>
                                      <p:cBhvr>
                                        <p:cTn id="64" dur="10" fill="hold"/>
                                        <p:tgtEl>
                                          <p:spTgt spid="58"/>
                                        </p:tgtEl>
                                      </p:cBhvr>
                                      <p:by x="20000" y="20000"/>
                                    </p:animScale>
                                  </p:childTnLst>
                                </p:cTn>
                              </p:par>
                              <p:par>
                                <p:cTn id="65" presetID="6" presetClass="emph" presetSubtype="0" decel="100000" fill="hold" grpId="2" nodeType="withEffect">
                                  <p:stCondLst>
                                    <p:cond delay="100"/>
                                  </p:stCondLst>
                                  <p:childTnLst>
                                    <p:animScale>
                                      <p:cBhvr>
                                        <p:cTn id="66" dur="500" fill="hold"/>
                                        <p:tgtEl>
                                          <p:spTgt spid="58"/>
                                        </p:tgtEl>
                                      </p:cBhvr>
                                      <p:by x="500000" y="500000"/>
                                    </p:animScale>
                                  </p:childTnLst>
                                </p:cTn>
                              </p:par>
                              <p:par>
                                <p:cTn id="67" presetID="10" presetClass="entr" presetSubtype="0" fill="hold" grpId="0" nodeType="withEffect">
                                  <p:stCondLst>
                                    <p:cond delay="500"/>
                                  </p:stCondLst>
                                  <p:childTnLst>
                                    <p:set>
                                      <p:cBhvr>
                                        <p:cTn id="68" dur="1" fill="hold">
                                          <p:stCondLst>
                                            <p:cond delay="0"/>
                                          </p:stCondLst>
                                        </p:cTn>
                                        <p:tgtEl>
                                          <p:spTgt spid="80"/>
                                        </p:tgtEl>
                                        <p:attrNameLst>
                                          <p:attrName>style.visibility</p:attrName>
                                        </p:attrNameLst>
                                      </p:cBhvr>
                                      <p:to>
                                        <p:strVal val="visible"/>
                                      </p:to>
                                    </p:set>
                                    <p:animEffect transition="in" filter="fade">
                                      <p:cBhvr>
                                        <p:cTn id="69" dur="500"/>
                                        <p:tgtEl>
                                          <p:spTgt spid="80"/>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fade">
                                      <p:cBhvr>
                                        <p:cTn id="7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6" grpId="1" animBg="1"/>
      <p:bldP spid="56" grpId="2" animBg="1"/>
      <p:bldP spid="57" grpId="0" animBg="1"/>
      <p:bldP spid="57" grpId="1" animBg="1"/>
      <p:bldP spid="57" grpId="2" animBg="1"/>
      <p:bldP spid="58" grpId="0" animBg="1"/>
      <p:bldP spid="58" grpId="1" animBg="1"/>
      <p:bldP spid="58" grpId="2" animBg="1"/>
      <p:bldP spid="55" grpId="0"/>
      <p:bldP spid="73" grpId="0"/>
      <p:bldP spid="80" grpId="0"/>
      <p:bldP spid="89" grpId="0"/>
      <p:bldP spid="89" grpId="1"/>
      <p:bldP spid="90" grpId="0"/>
      <p:bldP spid="90" grpId="1"/>
      <p:bldP spid="91" grpId="0"/>
      <p:bldP spid="91" grpId="1"/>
      <p:bldP spid="92" grpId="0"/>
      <p:bldP spid="92" grpId="1"/>
      <p:bldP spid="93" grpId="0"/>
      <p:bldP spid="93" grpId="1"/>
      <p:bldP spid="94" grpId="0"/>
      <p:bldP spid="94"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F32AAF7-03D4-4B44-B03F-E540B87951A0}"/>
              </a:ext>
            </a:extLst>
          </p:cNvPr>
          <p:cNvPicPr>
            <a:picLocks noChangeAspect="1"/>
          </p:cNvPicPr>
          <p:nvPr/>
        </p:nvPicPr>
        <p:blipFill>
          <a:blip r:embed="rId3"/>
          <a:stretch>
            <a:fillRect/>
          </a:stretch>
        </p:blipFill>
        <p:spPr>
          <a:xfrm>
            <a:off x="0" y="0"/>
            <a:ext cx="4937760" cy="6858000"/>
          </a:xfrm>
          <a:prstGeom prst="rect">
            <a:avLst/>
          </a:prstGeom>
        </p:spPr>
      </p:pic>
      <p:sp>
        <p:nvSpPr>
          <p:cNvPr id="36" name="Rectangle 35">
            <a:extLst>
              <a:ext uri="{FF2B5EF4-FFF2-40B4-BE49-F238E27FC236}">
                <a16:creationId xmlns:a16="http://schemas.microsoft.com/office/drawing/2014/main" id="{AE6ABF20-DD05-4A19-A294-0C76822DB1D7}"/>
              </a:ext>
            </a:extLst>
          </p:cNvPr>
          <p:cNvSpPr/>
          <p:nvPr/>
        </p:nvSpPr>
        <p:spPr>
          <a:xfrm>
            <a:off x="496409" y="1874236"/>
            <a:ext cx="4253391"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marL="0" marR="0" lvl="0" indent="0" algn="l" defTabSz="914400" rtl="0" eaLnBrk="1" fontAlgn="auto" latinLnBrk="0" hangingPunct="1">
              <a:lnSpc>
                <a:spcPct val="120000"/>
              </a:lnSpc>
              <a:spcBef>
                <a:spcPts val="0"/>
              </a:spcBef>
              <a:spcAft>
                <a:spcPts val="1200"/>
              </a:spcAft>
              <a:buClrTx/>
              <a:buSzTx/>
              <a:buFontTx/>
              <a:buNone/>
              <a:tabLst/>
              <a:defRPr/>
            </a:pPr>
            <a:endParaRPr kumimoji="0" lang="en-US" sz="1400" b="0" i="0" u="none" strike="noStrike" kern="100" cap="none" spc="0" normalizeH="0" baseline="0" noProof="0" err="1">
              <a:ln>
                <a:noFill/>
              </a:ln>
              <a:solidFill>
                <a:srgbClr val="FFFFFF"/>
              </a:solidFill>
              <a:effectLst/>
              <a:uLnTx/>
              <a:uFillTx/>
              <a:latin typeface="Visby CF"/>
              <a:ea typeface="+mn-ea"/>
              <a:cs typeface="+mn-cs"/>
            </a:endParaRPr>
          </a:p>
        </p:txBody>
      </p:sp>
      <p:sp>
        <p:nvSpPr>
          <p:cNvPr id="20" name="TextBox 19">
            <a:extLst>
              <a:ext uri="{FF2B5EF4-FFF2-40B4-BE49-F238E27FC236}">
                <a16:creationId xmlns:a16="http://schemas.microsoft.com/office/drawing/2014/main" id="{F832B38B-CB85-4CB7-BDAB-3049F25DB52C}"/>
              </a:ext>
            </a:extLst>
          </p:cNvPr>
          <p:cNvSpPr txBox="1"/>
          <p:nvPr/>
        </p:nvSpPr>
        <p:spPr>
          <a:xfrm>
            <a:off x="2739902" y="3282813"/>
            <a:ext cx="2194038" cy="167738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US" sz="3200" b="1" kern="100">
                <a:solidFill>
                  <a:schemeClr val="accent1">
                    <a:lumMod val="50000"/>
                  </a:schemeClr>
                </a:solidFill>
                <a:latin typeface="Fidelity Sans" panose="020B0503030202020204" pitchFamily="34" charset="0"/>
              </a:rPr>
              <a:t>3</a:t>
            </a:r>
            <a:r>
              <a:rPr kumimoji="0" lang="en-US" sz="3200" b="1" i="0" u="none" strike="noStrike" kern="100" cap="none" spc="0" normalizeH="0" baseline="0" noProof="0">
                <a:ln>
                  <a:noFill/>
                </a:ln>
                <a:solidFill>
                  <a:schemeClr val="accent1">
                    <a:lumMod val="50000"/>
                  </a:schemeClr>
                </a:solidFill>
                <a:effectLst/>
                <a:uLnTx/>
                <a:uFillTx/>
                <a:latin typeface="Fidelity Sans" panose="020B0503030202020204" pitchFamily="34" charset="0"/>
                <a:ea typeface="+mn-ea"/>
                <a:cs typeface="+mn-cs"/>
              </a:rPr>
              <a:t> / 5 </a:t>
            </a:r>
            <a:br>
              <a:rPr kumimoji="0" lang="en-US" sz="3200" b="1" i="0" u="none" strike="noStrike" kern="100" cap="none" spc="0" normalizeH="0" baseline="0" noProof="0">
                <a:ln>
                  <a:noFill/>
                </a:ln>
                <a:solidFill>
                  <a:schemeClr val="accent1">
                    <a:lumMod val="50000"/>
                  </a:schemeClr>
                </a:solidFill>
                <a:effectLst/>
                <a:uLnTx/>
                <a:uFillTx/>
                <a:latin typeface="Fidelity Sans" panose="020B0503030202020204" pitchFamily="34" charset="0"/>
                <a:ea typeface="+mn-ea"/>
                <a:cs typeface="+mn-cs"/>
              </a:rPr>
            </a:br>
            <a:r>
              <a:rPr kumimoji="0" lang="en-US" sz="2400" b="1" i="0" u="none" strike="noStrike" kern="100" cap="none" spc="0" normalizeH="0" baseline="0" noProof="0">
                <a:ln>
                  <a:noFill/>
                </a:ln>
                <a:solidFill>
                  <a:schemeClr val="accent1">
                    <a:lumMod val="50000"/>
                  </a:schemeClr>
                </a:solidFill>
                <a:effectLst/>
                <a:uLnTx/>
                <a:uFillTx/>
                <a:latin typeface="Fidelity Sans" panose="020B0503030202020204" pitchFamily="34" charset="0"/>
                <a:ea typeface="+mn-ea"/>
                <a:cs typeface="+mn-cs"/>
              </a:rPr>
              <a:t>completed</a:t>
            </a:r>
            <a:r>
              <a:rPr lang="en-US" sz="2400" b="1" kern="100">
                <a:solidFill>
                  <a:schemeClr val="accent1">
                    <a:lumMod val="50000"/>
                  </a:schemeClr>
                </a:solidFill>
                <a:latin typeface="Fidelity Sans" panose="020B0503030202020204" pitchFamily="34" charset="0"/>
              </a:rPr>
              <a:t>!</a:t>
            </a:r>
            <a:endParaRPr kumimoji="0" lang="en-US" sz="2400" b="1" i="0" u="none" strike="noStrike" kern="100" cap="none" spc="0" normalizeH="0" baseline="0" noProof="0">
              <a:ln>
                <a:noFill/>
              </a:ln>
              <a:solidFill>
                <a:schemeClr val="accent1">
                  <a:lumMod val="50000"/>
                </a:schemeClr>
              </a:solidFill>
              <a:effectLst/>
              <a:uLnTx/>
              <a:uFillTx/>
              <a:latin typeface="Fidelity Sans" panose="020B050303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400" b="0" i="0" u="none" strike="noStrike" kern="100" cap="none" spc="0" normalizeH="0" baseline="0" noProof="0">
                <a:ln>
                  <a:noFill/>
                </a:ln>
                <a:solidFill>
                  <a:schemeClr val="accent1">
                    <a:lumMod val="50000"/>
                  </a:schemeClr>
                </a:solidFill>
                <a:effectLst/>
                <a:uLnTx/>
                <a:uFillTx/>
                <a:latin typeface="Fidelity Sans" panose="020B0503030202020204" pitchFamily="34" charset="0"/>
                <a:ea typeface="+mn-ea"/>
                <a:cs typeface="+mn-cs"/>
              </a:rPr>
              <a:t>Let’s collect them all!</a:t>
            </a:r>
          </a:p>
        </p:txBody>
      </p:sp>
      <p:sp>
        <p:nvSpPr>
          <p:cNvPr id="37" name="TextBox 36">
            <a:extLst>
              <a:ext uri="{FF2B5EF4-FFF2-40B4-BE49-F238E27FC236}">
                <a16:creationId xmlns:a16="http://schemas.microsoft.com/office/drawing/2014/main" id="{94657DD9-0514-4CA2-8D53-60ABC46F6CE5}"/>
              </a:ext>
            </a:extLst>
          </p:cNvPr>
          <p:cNvSpPr txBox="1"/>
          <p:nvPr/>
        </p:nvSpPr>
        <p:spPr>
          <a:xfrm>
            <a:off x="597219" y="770856"/>
            <a:ext cx="4123501" cy="1589281"/>
          </a:xfrm>
          <a:prstGeom prst="rect">
            <a:avLst/>
          </a:prstGeom>
          <a:noFill/>
        </p:spPr>
        <p:txBody>
          <a:bodyPr wrap="none" lIns="0" tIns="0" rIns="0" bIns="0" rtlCol="0">
            <a:spAutoFit/>
          </a:bodyPr>
          <a:lstStyle/>
          <a:p>
            <a:pPr marL="0" marR="0" lvl="0" indent="0" algn="l" defTabSz="914400" rtl="0" eaLnBrk="1" fontAlgn="auto" latinLnBrk="0" hangingPunct="1">
              <a:lnSpc>
                <a:spcPct val="110000"/>
              </a:lnSpc>
              <a:spcBef>
                <a:spcPts val="0"/>
              </a:spcBef>
              <a:spcAft>
                <a:spcPts val="1200"/>
              </a:spcAft>
              <a:buClrTx/>
              <a:buSzTx/>
              <a:buFontTx/>
              <a:buNone/>
              <a:tabLst/>
              <a:defRPr/>
            </a:pPr>
            <a:r>
              <a:rPr kumimoji="0" lang="en-US" sz="3200" b="0" i="0" u="none" strike="noStrike" kern="100" cap="none" spc="0" normalizeH="0" baseline="0" noProof="0">
                <a:ln>
                  <a:noFill/>
                </a:ln>
                <a:solidFill>
                  <a:srgbClr val="FFFFFF"/>
                </a:solidFill>
                <a:effectLst/>
                <a:uLnTx/>
                <a:uFillTx/>
                <a:latin typeface="Fidelity Sans" panose="020B0503030202020204" pitchFamily="34" charset="0"/>
                <a:ea typeface="+mn-ea"/>
                <a:cs typeface="+mn-cs"/>
              </a:rPr>
              <a:t>You’ve finished this </a:t>
            </a:r>
            <a:br>
              <a:rPr kumimoji="0" lang="en-US" sz="3200" b="0" i="0" u="none" strike="noStrike" kern="100" cap="none" spc="0" normalizeH="0" baseline="0" noProof="0">
                <a:ln>
                  <a:noFill/>
                </a:ln>
                <a:solidFill>
                  <a:srgbClr val="FFFFFF"/>
                </a:solidFill>
                <a:effectLst/>
                <a:uLnTx/>
                <a:uFillTx/>
                <a:latin typeface="Fidelity Sans" panose="020B0503030202020204" pitchFamily="34" charset="0"/>
                <a:ea typeface="+mn-ea"/>
                <a:cs typeface="+mn-cs"/>
              </a:rPr>
            </a:br>
            <a:r>
              <a:rPr kumimoji="0" lang="en-US" sz="3200" b="0" i="0" u="none" strike="noStrike" kern="100" cap="none" spc="0" normalizeH="0" baseline="0" noProof="0">
                <a:ln>
                  <a:noFill/>
                </a:ln>
                <a:solidFill>
                  <a:srgbClr val="FFFFFF"/>
                </a:solidFill>
                <a:effectLst/>
                <a:uLnTx/>
                <a:uFillTx/>
                <a:latin typeface="Fidelity Sans" panose="020B0503030202020204" pitchFamily="34" charset="0"/>
                <a:ea typeface="+mn-ea"/>
                <a:cs typeface="+mn-cs"/>
              </a:rPr>
              <a:t>session and earned a </a:t>
            </a:r>
            <a:br>
              <a:rPr kumimoji="0" lang="en-US" sz="3200" b="0" i="0" u="none" strike="noStrike" kern="100" cap="none" spc="0" normalizeH="0" baseline="0" noProof="0">
                <a:ln>
                  <a:noFill/>
                </a:ln>
                <a:solidFill>
                  <a:srgbClr val="FFFFFF"/>
                </a:solidFill>
                <a:effectLst/>
                <a:uLnTx/>
                <a:uFillTx/>
                <a:latin typeface="Fidelity Sans" panose="020B0503030202020204" pitchFamily="34" charset="0"/>
                <a:ea typeface="+mn-ea"/>
                <a:cs typeface="+mn-cs"/>
              </a:rPr>
            </a:br>
            <a:r>
              <a:rPr kumimoji="0" lang="en-US" sz="3200" b="1" i="0" u="none" strike="noStrike" kern="100" cap="none" spc="0" normalizeH="0" baseline="0" noProof="0">
                <a:ln>
                  <a:noFill/>
                </a:ln>
                <a:solidFill>
                  <a:schemeClr val="accent1">
                    <a:lumMod val="75000"/>
                  </a:schemeClr>
                </a:solidFill>
                <a:effectLst/>
                <a:uLnTx/>
                <a:uFillTx/>
                <a:latin typeface="Fidelity Sans" panose="020B0503030202020204" pitchFamily="34" charset="0"/>
                <a:ea typeface="+mn-ea"/>
                <a:cs typeface="+mn-cs"/>
              </a:rPr>
              <a:t>roadmap builder pin!</a:t>
            </a:r>
          </a:p>
        </p:txBody>
      </p:sp>
      <p:pic>
        <p:nvPicPr>
          <p:cNvPr id="26" name="Picture 25" descr="A screenshot of a video game&#10;&#10;Description automatically generated with low confidence">
            <a:extLst>
              <a:ext uri="{FF2B5EF4-FFF2-40B4-BE49-F238E27FC236}">
                <a16:creationId xmlns:a16="http://schemas.microsoft.com/office/drawing/2014/main" id="{28A53619-B92C-47D2-B039-8D6F798DEF1D}"/>
              </a:ext>
            </a:extLst>
          </p:cNvPr>
          <p:cNvPicPr>
            <a:picLocks noChangeAspect="1"/>
          </p:cNvPicPr>
          <p:nvPr/>
        </p:nvPicPr>
        <p:blipFill rotWithShape="1">
          <a:blip r:embed="rId4"/>
          <a:srcRect l="13095" t="47831" r="75357" b="25714"/>
          <a:stretch/>
        </p:blipFill>
        <p:spPr>
          <a:xfrm>
            <a:off x="442019" y="5526505"/>
            <a:ext cx="796246" cy="1026089"/>
          </a:xfrm>
          <a:prstGeom prst="rect">
            <a:avLst/>
          </a:prstGeom>
        </p:spPr>
      </p:pic>
      <p:pic>
        <p:nvPicPr>
          <p:cNvPr id="29" name="Picture 28">
            <a:extLst>
              <a:ext uri="{FF2B5EF4-FFF2-40B4-BE49-F238E27FC236}">
                <a16:creationId xmlns:a16="http://schemas.microsoft.com/office/drawing/2014/main" id="{B050923C-F88D-42DD-A492-B3C8057129A8}"/>
              </a:ext>
            </a:extLst>
          </p:cNvPr>
          <p:cNvPicPr>
            <a:picLocks noChangeAspect="1"/>
          </p:cNvPicPr>
          <p:nvPr/>
        </p:nvPicPr>
        <p:blipFill>
          <a:blip r:embed="rId5"/>
          <a:stretch>
            <a:fillRect/>
          </a:stretch>
        </p:blipFill>
        <p:spPr>
          <a:xfrm>
            <a:off x="1333010" y="5693951"/>
            <a:ext cx="882367" cy="833796"/>
          </a:xfrm>
          <a:prstGeom prst="rect">
            <a:avLst/>
          </a:prstGeom>
        </p:spPr>
      </p:pic>
      <p:pic>
        <p:nvPicPr>
          <p:cNvPr id="16" name="Picture 15">
            <a:extLst>
              <a:ext uri="{FF2B5EF4-FFF2-40B4-BE49-F238E27FC236}">
                <a16:creationId xmlns:a16="http://schemas.microsoft.com/office/drawing/2014/main" id="{12B3D8D8-0193-40AA-9D6B-092352B2003A}"/>
              </a:ext>
            </a:extLst>
          </p:cNvPr>
          <p:cNvPicPr>
            <a:picLocks noChangeAspect="1"/>
          </p:cNvPicPr>
          <p:nvPr/>
        </p:nvPicPr>
        <p:blipFill rotWithShape="1">
          <a:blip r:embed="rId6"/>
          <a:srcRect l="335"/>
          <a:stretch/>
        </p:blipFill>
        <p:spPr>
          <a:xfrm>
            <a:off x="4937758" y="0"/>
            <a:ext cx="7254242" cy="6858000"/>
          </a:xfrm>
          <a:prstGeom prst="rect">
            <a:avLst/>
          </a:prstGeom>
        </p:spPr>
      </p:pic>
      <p:pic>
        <p:nvPicPr>
          <p:cNvPr id="5" name="Picture 4" descr="A picture containing person, outdoor, crowd&#10;&#10;Description automatically generated">
            <a:extLst>
              <a:ext uri="{FF2B5EF4-FFF2-40B4-BE49-F238E27FC236}">
                <a16:creationId xmlns:a16="http://schemas.microsoft.com/office/drawing/2014/main" id="{16A152C9-8E48-4B0E-936B-444F427B7125}"/>
              </a:ext>
            </a:extLst>
          </p:cNvPr>
          <p:cNvPicPr>
            <a:picLocks noChangeAspect="1"/>
          </p:cNvPicPr>
          <p:nvPr/>
        </p:nvPicPr>
        <p:blipFill rotWithShape="1">
          <a:blip r:embed="rId7"/>
          <a:srcRect l="31084" t="13292" r="9747" b="2847"/>
          <a:stretch/>
        </p:blipFill>
        <p:spPr>
          <a:xfrm>
            <a:off x="4933940" y="0"/>
            <a:ext cx="7258060" cy="6858000"/>
          </a:xfrm>
          <a:prstGeom prst="rect">
            <a:avLst/>
          </a:prstGeom>
        </p:spPr>
      </p:pic>
      <p:pic>
        <p:nvPicPr>
          <p:cNvPr id="24" name="Picture 23" descr="A picture containing building, person, standing, subway&#10;&#10;Description automatically generated">
            <a:extLst>
              <a:ext uri="{FF2B5EF4-FFF2-40B4-BE49-F238E27FC236}">
                <a16:creationId xmlns:a16="http://schemas.microsoft.com/office/drawing/2014/main" id="{342CE2AA-38F6-49D5-B034-454857D759BF}"/>
              </a:ext>
            </a:extLst>
          </p:cNvPr>
          <p:cNvPicPr>
            <a:picLocks noChangeAspect="1"/>
          </p:cNvPicPr>
          <p:nvPr/>
        </p:nvPicPr>
        <p:blipFill rotWithShape="1">
          <a:blip r:embed="rId8"/>
          <a:srcRect l="20053" t="9941" r="20901" b="6373"/>
          <a:stretch/>
        </p:blipFill>
        <p:spPr>
          <a:xfrm>
            <a:off x="4933940" y="0"/>
            <a:ext cx="7258060" cy="6858000"/>
          </a:xfrm>
          <a:prstGeom prst="rect">
            <a:avLst/>
          </a:prstGeom>
        </p:spPr>
      </p:pic>
      <p:pic>
        <p:nvPicPr>
          <p:cNvPr id="39" name="Picture 38" descr="A screenshot of a video game&#10;&#10;Description automatically generated with medium confidence">
            <a:extLst>
              <a:ext uri="{FF2B5EF4-FFF2-40B4-BE49-F238E27FC236}">
                <a16:creationId xmlns:a16="http://schemas.microsoft.com/office/drawing/2014/main" id="{5E1EFCCA-6C4C-4B74-8881-F62AB9E5EEF2}"/>
              </a:ext>
            </a:extLst>
          </p:cNvPr>
          <p:cNvPicPr>
            <a:picLocks noChangeAspect="1"/>
          </p:cNvPicPr>
          <p:nvPr/>
        </p:nvPicPr>
        <p:blipFill>
          <a:blip r:embed="rId9"/>
          <a:stretch>
            <a:fillRect/>
          </a:stretch>
        </p:blipFill>
        <p:spPr>
          <a:xfrm>
            <a:off x="793620" y="3169093"/>
            <a:ext cx="1634367" cy="2050388"/>
          </a:xfrm>
          <a:prstGeom prst="rect">
            <a:avLst/>
          </a:prstGeom>
        </p:spPr>
      </p:pic>
      <p:grpSp>
        <p:nvGrpSpPr>
          <p:cNvPr id="21" name="Group 20">
            <a:extLst>
              <a:ext uri="{FF2B5EF4-FFF2-40B4-BE49-F238E27FC236}">
                <a16:creationId xmlns:a16="http://schemas.microsoft.com/office/drawing/2014/main" id="{78B2B410-46E2-4F5B-ABF5-40399A5A042B}"/>
              </a:ext>
            </a:extLst>
          </p:cNvPr>
          <p:cNvGrpSpPr/>
          <p:nvPr/>
        </p:nvGrpSpPr>
        <p:grpSpPr>
          <a:xfrm>
            <a:off x="2574636" y="5626894"/>
            <a:ext cx="623598" cy="807244"/>
            <a:chOff x="2517486" y="5626894"/>
            <a:chExt cx="623598" cy="807244"/>
          </a:xfrm>
        </p:grpSpPr>
        <p:sp>
          <p:nvSpPr>
            <p:cNvPr id="25" name="Freeform 5">
              <a:extLst>
                <a:ext uri="{FF2B5EF4-FFF2-40B4-BE49-F238E27FC236}">
                  <a16:creationId xmlns:a16="http://schemas.microsoft.com/office/drawing/2014/main" id="{BFF26531-EF0F-4F9A-89CF-6B60A50F178C}"/>
                </a:ext>
              </a:extLst>
            </p:cNvPr>
            <p:cNvSpPr>
              <a:spLocks/>
            </p:cNvSpPr>
            <p:nvPr/>
          </p:nvSpPr>
          <p:spPr bwMode="auto">
            <a:xfrm>
              <a:off x="2517486" y="5626894"/>
              <a:ext cx="623598" cy="807244"/>
            </a:xfrm>
            <a:custGeom>
              <a:avLst/>
              <a:gdLst>
                <a:gd name="T0" fmla="*/ 416 w 450"/>
                <a:gd name="T1" fmla="*/ 181 h 583"/>
                <a:gd name="T2" fmla="*/ 400 w 450"/>
                <a:gd name="T3" fmla="*/ 176 h 583"/>
                <a:gd name="T4" fmla="*/ 362 w 450"/>
                <a:gd name="T5" fmla="*/ 164 h 583"/>
                <a:gd name="T6" fmla="*/ 360 w 450"/>
                <a:gd name="T7" fmla="*/ 147 h 583"/>
                <a:gd name="T8" fmla="*/ 385 w 450"/>
                <a:gd name="T9" fmla="*/ 114 h 583"/>
                <a:gd name="T10" fmla="*/ 312 w 450"/>
                <a:gd name="T11" fmla="*/ 87 h 583"/>
                <a:gd name="T12" fmla="*/ 312 w 450"/>
                <a:gd name="T13" fmla="*/ 71 h 583"/>
                <a:gd name="T14" fmla="*/ 298 w 450"/>
                <a:gd name="T15" fmla="*/ 13 h 583"/>
                <a:gd name="T16" fmla="*/ 271 w 450"/>
                <a:gd name="T17" fmla="*/ 2 h 583"/>
                <a:gd name="T18" fmla="*/ 227 w 450"/>
                <a:gd name="T19" fmla="*/ 48 h 583"/>
                <a:gd name="T20" fmla="*/ 222 w 450"/>
                <a:gd name="T21" fmla="*/ 37 h 583"/>
                <a:gd name="T22" fmla="*/ 188 w 450"/>
                <a:gd name="T23" fmla="*/ 17 h 583"/>
                <a:gd name="T24" fmla="*/ 151 w 450"/>
                <a:gd name="T25" fmla="*/ 35 h 583"/>
                <a:gd name="T26" fmla="*/ 149 w 450"/>
                <a:gd name="T27" fmla="*/ 44 h 583"/>
                <a:gd name="T28" fmla="*/ 124 w 450"/>
                <a:gd name="T29" fmla="*/ 69 h 583"/>
                <a:gd name="T30" fmla="*/ 123 w 450"/>
                <a:gd name="T31" fmla="*/ 82 h 583"/>
                <a:gd name="T32" fmla="*/ 122 w 450"/>
                <a:gd name="T33" fmla="*/ 108 h 583"/>
                <a:gd name="T34" fmla="*/ 35 w 450"/>
                <a:gd name="T35" fmla="*/ 98 h 583"/>
                <a:gd name="T36" fmla="*/ 60 w 450"/>
                <a:gd name="T37" fmla="*/ 144 h 583"/>
                <a:gd name="T38" fmla="*/ 63 w 450"/>
                <a:gd name="T39" fmla="*/ 180 h 583"/>
                <a:gd name="T40" fmla="*/ 56 w 450"/>
                <a:gd name="T41" fmla="*/ 184 h 583"/>
                <a:gd name="T42" fmla="*/ 45 w 450"/>
                <a:gd name="T43" fmla="*/ 188 h 583"/>
                <a:gd name="T44" fmla="*/ 25 w 450"/>
                <a:gd name="T45" fmla="*/ 208 h 583"/>
                <a:gd name="T46" fmla="*/ 4 w 450"/>
                <a:gd name="T47" fmla="*/ 219 h 583"/>
                <a:gd name="T48" fmla="*/ 13 w 450"/>
                <a:gd name="T49" fmla="*/ 255 h 583"/>
                <a:gd name="T50" fmla="*/ 16 w 450"/>
                <a:gd name="T51" fmla="*/ 265 h 583"/>
                <a:gd name="T52" fmla="*/ 52 w 450"/>
                <a:gd name="T53" fmla="*/ 303 h 583"/>
                <a:gd name="T54" fmla="*/ 80 w 450"/>
                <a:gd name="T55" fmla="*/ 324 h 583"/>
                <a:gd name="T56" fmla="*/ 139 w 450"/>
                <a:gd name="T57" fmla="*/ 357 h 583"/>
                <a:gd name="T58" fmla="*/ 150 w 450"/>
                <a:gd name="T59" fmla="*/ 355 h 583"/>
                <a:gd name="T60" fmla="*/ 111 w 450"/>
                <a:gd name="T61" fmla="*/ 372 h 583"/>
                <a:gd name="T62" fmla="*/ 98 w 450"/>
                <a:gd name="T63" fmla="*/ 422 h 583"/>
                <a:gd name="T64" fmla="*/ 107 w 450"/>
                <a:gd name="T65" fmla="*/ 518 h 583"/>
                <a:gd name="T66" fmla="*/ 261 w 450"/>
                <a:gd name="T67" fmla="*/ 583 h 583"/>
                <a:gd name="T68" fmla="*/ 326 w 450"/>
                <a:gd name="T69" fmla="*/ 435 h 583"/>
                <a:gd name="T70" fmla="*/ 335 w 450"/>
                <a:gd name="T71" fmla="*/ 386 h 583"/>
                <a:gd name="T72" fmla="*/ 335 w 450"/>
                <a:gd name="T73" fmla="*/ 369 h 583"/>
                <a:gd name="T74" fmla="*/ 367 w 450"/>
                <a:gd name="T75" fmla="*/ 368 h 583"/>
                <a:gd name="T76" fmla="*/ 332 w 450"/>
                <a:gd name="T77" fmla="*/ 308 h 583"/>
                <a:gd name="T78" fmla="*/ 337 w 450"/>
                <a:gd name="T79" fmla="*/ 297 h 583"/>
                <a:gd name="T80" fmla="*/ 360 w 450"/>
                <a:gd name="T81" fmla="*/ 282 h 583"/>
                <a:gd name="T82" fmla="*/ 385 w 450"/>
                <a:gd name="T83" fmla="*/ 279 h 583"/>
                <a:gd name="T84" fmla="*/ 427 w 450"/>
                <a:gd name="T85" fmla="*/ 249 h 583"/>
                <a:gd name="T86" fmla="*/ 443 w 450"/>
                <a:gd name="T87" fmla="*/ 244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50" h="583">
                  <a:moveTo>
                    <a:pt x="450" y="227"/>
                  </a:moveTo>
                  <a:cubicBezTo>
                    <a:pt x="448" y="209"/>
                    <a:pt x="421" y="184"/>
                    <a:pt x="416" y="181"/>
                  </a:cubicBezTo>
                  <a:cubicBezTo>
                    <a:pt x="410" y="178"/>
                    <a:pt x="405" y="177"/>
                    <a:pt x="401" y="177"/>
                  </a:cubicBezTo>
                  <a:cubicBezTo>
                    <a:pt x="401" y="176"/>
                    <a:pt x="401" y="176"/>
                    <a:pt x="400" y="176"/>
                  </a:cubicBezTo>
                  <a:cubicBezTo>
                    <a:pt x="392" y="171"/>
                    <a:pt x="381" y="164"/>
                    <a:pt x="371" y="163"/>
                  </a:cubicBezTo>
                  <a:cubicBezTo>
                    <a:pt x="368" y="163"/>
                    <a:pt x="365" y="163"/>
                    <a:pt x="362" y="164"/>
                  </a:cubicBezTo>
                  <a:cubicBezTo>
                    <a:pt x="362" y="163"/>
                    <a:pt x="362" y="162"/>
                    <a:pt x="362" y="161"/>
                  </a:cubicBezTo>
                  <a:cubicBezTo>
                    <a:pt x="362" y="157"/>
                    <a:pt x="362" y="152"/>
                    <a:pt x="360" y="147"/>
                  </a:cubicBezTo>
                  <a:cubicBezTo>
                    <a:pt x="365" y="145"/>
                    <a:pt x="371" y="142"/>
                    <a:pt x="375" y="138"/>
                  </a:cubicBezTo>
                  <a:cubicBezTo>
                    <a:pt x="382" y="132"/>
                    <a:pt x="386" y="123"/>
                    <a:pt x="385" y="114"/>
                  </a:cubicBezTo>
                  <a:cubicBezTo>
                    <a:pt x="383" y="98"/>
                    <a:pt x="365" y="84"/>
                    <a:pt x="348" y="80"/>
                  </a:cubicBezTo>
                  <a:cubicBezTo>
                    <a:pt x="337" y="77"/>
                    <a:pt x="322" y="80"/>
                    <a:pt x="312" y="87"/>
                  </a:cubicBezTo>
                  <a:cubicBezTo>
                    <a:pt x="311" y="86"/>
                    <a:pt x="311" y="85"/>
                    <a:pt x="310" y="85"/>
                  </a:cubicBezTo>
                  <a:cubicBezTo>
                    <a:pt x="312" y="80"/>
                    <a:pt x="313" y="75"/>
                    <a:pt x="312" y="71"/>
                  </a:cubicBezTo>
                  <a:cubicBezTo>
                    <a:pt x="310" y="63"/>
                    <a:pt x="308" y="54"/>
                    <a:pt x="306" y="46"/>
                  </a:cubicBezTo>
                  <a:cubicBezTo>
                    <a:pt x="303" y="32"/>
                    <a:pt x="301" y="21"/>
                    <a:pt x="298" y="13"/>
                  </a:cubicBezTo>
                  <a:cubicBezTo>
                    <a:pt x="295" y="8"/>
                    <a:pt x="291" y="4"/>
                    <a:pt x="287" y="2"/>
                  </a:cubicBezTo>
                  <a:cubicBezTo>
                    <a:pt x="282" y="0"/>
                    <a:pt x="276" y="0"/>
                    <a:pt x="271" y="2"/>
                  </a:cubicBezTo>
                  <a:cubicBezTo>
                    <a:pt x="255" y="9"/>
                    <a:pt x="241" y="23"/>
                    <a:pt x="230" y="43"/>
                  </a:cubicBezTo>
                  <a:cubicBezTo>
                    <a:pt x="229" y="44"/>
                    <a:pt x="228" y="46"/>
                    <a:pt x="227" y="48"/>
                  </a:cubicBezTo>
                  <a:cubicBezTo>
                    <a:pt x="227" y="48"/>
                    <a:pt x="227" y="49"/>
                    <a:pt x="227" y="49"/>
                  </a:cubicBezTo>
                  <a:cubicBezTo>
                    <a:pt x="226" y="44"/>
                    <a:pt x="224" y="40"/>
                    <a:pt x="222" y="37"/>
                  </a:cubicBezTo>
                  <a:cubicBezTo>
                    <a:pt x="216" y="30"/>
                    <a:pt x="209" y="27"/>
                    <a:pt x="200" y="28"/>
                  </a:cubicBezTo>
                  <a:cubicBezTo>
                    <a:pt x="198" y="23"/>
                    <a:pt x="194" y="19"/>
                    <a:pt x="188" y="17"/>
                  </a:cubicBezTo>
                  <a:cubicBezTo>
                    <a:pt x="185" y="15"/>
                    <a:pt x="181" y="14"/>
                    <a:pt x="178" y="14"/>
                  </a:cubicBezTo>
                  <a:cubicBezTo>
                    <a:pt x="167" y="14"/>
                    <a:pt x="154" y="21"/>
                    <a:pt x="151" y="35"/>
                  </a:cubicBezTo>
                  <a:cubicBezTo>
                    <a:pt x="151" y="38"/>
                    <a:pt x="151" y="41"/>
                    <a:pt x="151" y="44"/>
                  </a:cubicBezTo>
                  <a:cubicBezTo>
                    <a:pt x="150" y="44"/>
                    <a:pt x="150" y="44"/>
                    <a:pt x="149" y="44"/>
                  </a:cubicBezTo>
                  <a:cubicBezTo>
                    <a:pt x="141" y="44"/>
                    <a:pt x="135" y="48"/>
                    <a:pt x="133" y="49"/>
                  </a:cubicBezTo>
                  <a:cubicBezTo>
                    <a:pt x="128" y="54"/>
                    <a:pt x="124" y="61"/>
                    <a:pt x="124" y="69"/>
                  </a:cubicBezTo>
                  <a:cubicBezTo>
                    <a:pt x="124" y="72"/>
                    <a:pt x="125" y="76"/>
                    <a:pt x="126" y="79"/>
                  </a:cubicBezTo>
                  <a:cubicBezTo>
                    <a:pt x="125" y="80"/>
                    <a:pt x="124" y="81"/>
                    <a:pt x="123" y="82"/>
                  </a:cubicBezTo>
                  <a:cubicBezTo>
                    <a:pt x="118" y="90"/>
                    <a:pt x="118" y="98"/>
                    <a:pt x="121" y="107"/>
                  </a:cubicBezTo>
                  <a:cubicBezTo>
                    <a:pt x="122" y="107"/>
                    <a:pt x="122" y="108"/>
                    <a:pt x="122" y="108"/>
                  </a:cubicBezTo>
                  <a:cubicBezTo>
                    <a:pt x="106" y="94"/>
                    <a:pt x="83" y="79"/>
                    <a:pt x="59" y="80"/>
                  </a:cubicBezTo>
                  <a:cubicBezTo>
                    <a:pt x="44" y="81"/>
                    <a:pt x="37" y="90"/>
                    <a:pt x="35" y="98"/>
                  </a:cubicBezTo>
                  <a:cubicBezTo>
                    <a:pt x="31" y="113"/>
                    <a:pt x="43" y="126"/>
                    <a:pt x="64" y="142"/>
                  </a:cubicBezTo>
                  <a:cubicBezTo>
                    <a:pt x="63" y="142"/>
                    <a:pt x="61" y="143"/>
                    <a:pt x="60" y="144"/>
                  </a:cubicBezTo>
                  <a:cubicBezTo>
                    <a:pt x="55" y="150"/>
                    <a:pt x="52" y="158"/>
                    <a:pt x="54" y="166"/>
                  </a:cubicBezTo>
                  <a:cubicBezTo>
                    <a:pt x="55" y="172"/>
                    <a:pt x="58" y="177"/>
                    <a:pt x="63" y="180"/>
                  </a:cubicBezTo>
                  <a:cubicBezTo>
                    <a:pt x="61" y="181"/>
                    <a:pt x="59" y="182"/>
                    <a:pt x="57" y="183"/>
                  </a:cubicBezTo>
                  <a:cubicBezTo>
                    <a:pt x="56" y="184"/>
                    <a:pt x="56" y="184"/>
                    <a:pt x="56" y="184"/>
                  </a:cubicBezTo>
                  <a:cubicBezTo>
                    <a:pt x="54" y="185"/>
                    <a:pt x="48" y="188"/>
                    <a:pt x="46" y="188"/>
                  </a:cubicBezTo>
                  <a:cubicBezTo>
                    <a:pt x="46" y="188"/>
                    <a:pt x="45" y="188"/>
                    <a:pt x="45" y="188"/>
                  </a:cubicBezTo>
                  <a:cubicBezTo>
                    <a:pt x="39" y="188"/>
                    <a:pt x="32" y="191"/>
                    <a:pt x="29" y="197"/>
                  </a:cubicBezTo>
                  <a:cubicBezTo>
                    <a:pt x="27" y="200"/>
                    <a:pt x="25" y="204"/>
                    <a:pt x="25" y="208"/>
                  </a:cubicBezTo>
                  <a:cubicBezTo>
                    <a:pt x="25" y="208"/>
                    <a:pt x="25" y="208"/>
                    <a:pt x="24" y="208"/>
                  </a:cubicBezTo>
                  <a:cubicBezTo>
                    <a:pt x="16" y="207"/>
                    <a:pt x="8" y="211"/>
                    <a:pt x="4" y="219"/>
                  </a:cubicBezTo>
                  <a:cubicBezTo>
                    <a:pt x="0" y="226"/>
                    <a:pt x="2" y="235"/>
                    <a:pt x="7" y="241"/>
                  </a:cubicBezTo>
                  <a:cubicBezTo>
                    <a:pt x="10" y="244"/>
                    <a:pt x="11" y="249"/>
                    <a:pt x="13" y="255"/>
                  </a:cubicBezTo>
                  <a:cubicBezTo>
                    <a:pt x="13" y="255"/>
                    <a:pt x="13" y="255"/>
                    <a:pt x="13" y="255"/>
                  </a:cubicBezTo>
                  <a:cubicBezTo>
                    <a:pt x="13" y="259"/>
                    <a:pt x="14" y="262"/>
                    <a:pt x="16" y="265"/>
                  </a:cubicBezTo>
                  <a:cubicBezTo>
                    <a:pt x="18" y="272"/>
                    <a:pt x="23" y="282"/>
                    <a:pt x="33" y="290"/>
                  </a:cubicBezTo>
                  <a:cubicBezTo>
                    <a:pt x="39" y="295"/>
                    <a:pt x="46" y="299"/>
                    <a:pt x="52" y="303"/>
                  </a:cubicBezTo>
                  <a:cubicBezTo>
                    <a:pt x="57" y="306"/>
                    <a:pt x="66" y="312"/>
                    <a:pt x="68" y="314"/>
                  </a:cubicBezTo>
                  <a:cubicBezTo>
                    <a:pt x="70" y="319"/>
                    <a:pt x="75" y="322"/>
                    <a:pt x="80" y="324"/>
                  </a:cubicBezTo>
                  <a:cubicBezTo>
                    <a:pt x="83" y="324"/>
                    <a:pt x="86" y="325"/>
                    <a:pt x="88" y="325"/>
                  </a:cubicBezTo>
                  <a:cubicBezTo>
                    <a:pt x="97" y="340"/>
                    <a:pt x="121" y="357"/>
                    <a:pt x="139" y="357"/>
                  </a:cubicBezTo>
                  <a:cubicBezTo>
                    <a:pt x="140" y="357"/>
                    <a:pt x="141" y="357"/>
                    <a:pt x="141" y="357"/>
                  </a:cubicBezTo>
                  <a:cubicBezTo>
                    <a:pt x="144" y="357"/>
                    <a:pt x="147" y="356"/>
                    <a:pt x="150" y="355"/>
                  </a:cubicBezTo>
                  <a:cubicBezTo>
                    <a:pt x="150" y="360"/>
                    <a:pt x="149" y="365"/>
                    <a:pt x="149" y="368"/>
                  </a:cubicBezTo>
                  <a:cubicBezTo>
                    <a:pt x="132" y="369"/>
                    <a:pt x="119" y="370"/>
                    <a:pt x="111" y="372"/>
                  </a:cubicBezTo>
                  <a:cubicBezTo>
                    <a:pt x="103" y="374"/>
                    <a:pt x="98" y="378"/>
                    <a:pt x="98" y="386"/>
                  </a:cubicBezTo>
                  <a:cubicBezTo>
                    <a:pt x="98" y="422"/>
                    <a:pt x="98" y="422"/>
                    <a:pt x="98" y="422"/>
                  </a:cubicBezTo>
                  <a:cubicBezTo>
                    <a:pt x="98" y="428"/>
                    <a:pt x="102" y="433"/>
                    <a:pt x="107" y="435"/>
                  </a:cubicBezTo>
                  <a:cubicBezTo>
                    <a:pt x="107" y="518"/>
                    <a:pt x="107" y="518"/>
                    <a:pt x="107" y="518"/>
                  </a:cubicBezTo>
                  <a:cubicBezTo>
                    <a:pt x="107" y="554"/>
                    <a:pt x="136" y="583"/>
                    <a:pt x="172" y="583"/>
                  </a:cubicBezTo>
                  <a:cubicBezTo>
                    <a:pt x="261" y="583"/>
                    <a:pt x="261" y="583"/>
                    <a:pt x="261" y="583"/>
                  </a:cubicBezTo>
                  <a:cubicBezTo>
                    <a:pt x="297" y="583"/>
                    <a:pt x="326" y="554"/>
                    <a:pt x="326" y="518"/>
                  </a:cubicBezTo>
                  <a:cubicBezTo>
                    <a:pt x="326" y="435"/>
                    <a:pt x="326" y="435"/>
                    <a:pt x="326" y="435"/>
                  </a:cubicBezTo>
                  <a:cubicBezTo>
                    <a:pt x="331" y="433"/>
                    <a:pt x="335" y="428"/>
                    <a:pt x="335" y="422"/>
                  </a:cubicBezTo>
                  <a:cubicBezTo>
                    <a:pt x="335" y="386"/>
                    <a:pt x="335" y="386"/>
                    <a:pt x="335" y="386"/>
                  </a:cubicBezTo>
                  <a:cubicBezTo>
                    <a:pt x="335" y="382"/>
                    <a:pt x="332" y="377"/>
                    <a:pt x="328" y="375"/>
                  </a:cubicBezTo>
                  <a:cubicBezTo>
                    <a:pt x="331" y="373"/>
                    <a:pt x="333" y="371"/>
                    <a:pt x="335" y="369"/>
                  </a:cubicBezTo>
                  <a:cubicBezTo>
                    <a:pt x="344" y="372"/>
                    <a:pt x="349" y="373"/>
                    <a:pt x="353" y="373"/>
                  </a:cubicBezTo>
                  <a:cubicBezTo>
                    <a:pt x="360" y="373"/>
                    <a:pt x="364" y="370"/>
                    <a:pt x="367" y="368"/>
                  </a:cubicBezTo>
                  <a:cubicBezTo>
                    <a:pt x="373" y="363"/>
                    <a:pt x="378" y="353"/>
                    <a:pt x="372" y="341"/>
                  </a:cubicBezTo>
                  <a:cubicBezTo>
                    <a:pt x="366" y="327"/>
                    <a:pt x="352" y="316"/>
                    <a:pt x="332" y="308"/>
                  </a:cubicBezTo>
                  <a:cubicBezTo>
                    <a:pt x="333" y="305"/>
                    <a:pt x="334" y="302"/>
                    <a:pt x="334" y="299"/>
                  </a:cubicBezTo>
                  <a:cubicBezTo>
                    <a:pt x="335" y="298"/>
                    <a:pt x="336" y="298"/>
                    <a:pt x="337" y="297"/>
                  </a:cubicBezTo>
                  <a:cubicBezTo>
                    <a:pt x="348" y="293"/>
                    <a:pt x="354" y="287"/>
                    <a:pt x="359" y="283"/>
                  </a:cubicBezTo>
                  <a:cubicBezTo>
                    <a:pt x="359" y="283"/>
                    <a:pt x="359" y="283"/>
                    <a:pt x="360" y="282"/>
                  </a:cubicBezTo>
                  <a:cubicBezTo>
                    <a:pt x="362" y="283"/>
                    <a:pt x="365" y="283"/>
                    <a:pt x="369" y="283"/>
                  </a:cubicBezTo>
                  <a:cubicBezTo>
                    <a:pt x="375" y="283"/>
                    <a:pt x="380" y="282"/>
                    <a:pt x="385" y="279"/>
                  </a:cubicBezTo>
                  <a:cubicBezTo>
                    <a:pt x="391" y="277"/>
                    <a:pt x="395" y="272"/>
                    <a:pt x="400" y="267"/>
                  </a:cubicBezTo>
                  <a:cubicBezTo>
                    <a:pt x="407" y="260"/>
                    <a:pt x="418" y="248"/>
                    <a:pt x="427" y="249"/>
                  </a:cubicBezTo>
                  <a:cubicBezTo>
                    <a:pt x="428" y="249"/>
                    <a:pt x="429" y="249"/>
                    <a:pt x="430" y="249"/>
                  </a:cubicBezTo>
                  <a:cubicBezTo>
                    <a:pt x="435" y="249"/>
                    <a:pt x="440" y="247"/>
                    <a:pt x="443" y="244"/>
                  </a:cubicBezTo>
                  <a:cubicBezTo>
                    <a:pt x="448" y="240"/>
                    <a:pt x="450" y="234"/>
                    <a:pt x="450" y="227"/>
                  </a:cubicBezTo>
                  <a:close/>
                </a:path>
              </a:pathLst>
            </a:custGeom>
            <a:solidFill>
              <a:schemeClr val="accent1">
                <a:lumMod val="50000"/>
                <a:alpha val="70000"/>
              </a:schemeClr>
            </a:solidFill>
            <a:ln w="28575">
              <a:noFill/>
            </a:ln>
          </p:spPr>
          <p:txBody>
            <a:bodyPr vert="horz" wrap="square" lIns="91440" tIns="45720" rIns="91440" bIns="45720" numCol="1" anchor="t" anchorCtr="0" compatLnSpc="1">
              <a:prstTxWarp prst="textNoShape">
                <a:avLst/>
              </a:prstTxWarp>
            </a:bodyPr>
            <a:lstStyle/>
            <a:p>
              <a:endParaRPr lang="en-US">
                <a:solidFill>
                  <a:srgbClr val="1F2120"/>
                </a:solidFill>
                <a:latin typeface="Visby CF"/>
              </a:endParaRPr>
            </a:p>
          </p:txBody>
        </p:sp>
        <p:sp>
          <p:nvSpPr>
            <p:cNvPr id="27" name="TextBox 26">
              <a:extLst>
                <a:ext uri="{FF2B5EF4-FFF2-40B4-BE49-F238E27FC236}">
                  <a16:creationId xmlns:a16="http://schemas.microsoft.com/office/drawing/2014/main" id="{250AB67C-2F9E-42FB-9455-EE17876A155E}"/>
                </a:ext>
              </a:extLst>
            </p:cNvPr>
            <p:cNvSpPr txBox="1"/>
            <p:nvPr/>
          </p:nvSpPr>
          <p:spPr>
            <a:xfrm>
              <a:off x="2659294" y="5925990"/>
              <a:ext cx="312906"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kern="100" dirty="0">
                  <a:solidFill>
                    <a:srgbClr val="6DAF38"/>
                  </a:solidFill>
                  <a:latin typeface="Fidelity Sans" panose="020B0503030202020204" pitchFamily="34" charset="0"/>
                </a:rPr>
                <a:t>?</a:t>
              </a:r>
              <a:endParaRPr kumimoji="0" lang="en-US" sz="1800" b="0" i="0" u="none" strike="noStrike" kern="1200" cap="none" spc="0" normalizeH="0" baseline="0" noProof="0" dirty="0">
                <a:ln>
                  <a:noFill/>
                </a:ln>
                <a:solidFill>
                  <a:srgbClr val="1F2120"/>
                </a:solidFill>
                <a:effectLst/>
                <a:uLnTx/>
                <a:uFillTx/>
                <a:latin typeface="Visby CF"/>
                <a:ea typeface="+mn-ea"/>
                <a:cs typeface="+mn-cs"/>
              </a:endParaRPr>
            </a:p>
          </p:txBody>
        </p:sp>
      </p:grpSp>
      <p:grpSp>
        <p:nvGrpSpPr>
          <p:cNvPr id="28" name="Group 27">
            <a:extLst>
              <a:ext uri="{FF2B5EF4-FFF2-40B4-BE49-F238E27FC236}">
                <a16:creationId xmlns:a16="http://schemas.microsoft.com/office/drawing/2014/main" id="{424CAFE2-92B1-40A3-8A90-E28F68C4FE98}"/>
              </a:ext>
            </a:extLst>
          </p:cNvPr>
          <p:cNvGrpSpPr/>
          <p:nvPr/>
        </p:nvGrpSpPr>
        <p:grpSpPr>
          <a:xfrm>
            <a:off x="3612940" y="5693219"/>
            <a:ext cx="675383" cy="742269"/>
            <a:chOff x="3612940" y="5693219"/>
            <a:chExt cx="675383" cy="742269"/>
          </a:xfrm>
        </p:grpSpPr>
        <p:sp>
          <p:nvSpPr>
            <p:cNvPr id="30" name="Freeform 5">
              <a:extLst>
                <a:ext uri="{FF2B5EF4-FFF2-40B4-BE49-F238E27FC236}">
                  <a16:creationId xmlns:a16="http://schemas.microsoft.com/office/drawing/2014/main" id="{17C2E2BB-D0C2-4585-AE08-0FF5FAA04CFF}"/>
                </a:ext>
              </a:extLst>
            </p:cNvPr>
            <p:cNvSpPr>
              <a:spLocks/>
            </p:cNvSpPr>
            <p:nvPr/>
          </p:nvSpPr>
          <p:spPr bwMode="auto">
            <a:xfrm>
              <a:off x="3612940" y="5693219"/>
              <a:ext cx="675383" cy="742269"/>
            </a:xfrm>
            <a:custGeom>
              <a:avLst/>
              <a:gdLst>
                <a:gd name="T0" fmla="*/ 333 w 346"/>
                <a:gd name="T1" fmla="*/ 20 h 381"/>
                <a:gd name="T2" fmla="*/ 229 w 346"/>
                <a:gd name="T3" fmla="*/ 55 h 381"/>
                <a:gd name="T4" fmla="*/ 187 w 346"/>
                <a:gd name="T5" fmla="*/ 43 h 381"/>
                <a:gd name="T6" fmla="*/ 181 w 346"/>
                <a:gd name="T7" fmla="*/ 50 h 381"/>
                <a:gd name="T8" fmla="*/ 142 w 346"/>
                <a:gd name="T9" fmla="*/ 50 h 381"/>
                <a:gd name="T10" fmla="*/ 119 w 346"/>
                <a:gd name="T11" fmla="*/ 55 h 381"/>
                <a:gd name="T12" fmla="*/ 84 w 346"/>
                <a:gd name="T13" fmla="*/ 69 h 381"/>
                <a:gd name="T14" fmla="*/ 65 w 346"/>
                <a:gd name="T15" fmla="*/ 82 h 381"/>
                <a:gd name="T16" fmla="*/ 38 w 346"/>
                <a:gd name="T17" fmla="*/ 109 h 381"/>
                <a:gd name="T18" fmla="*/ 25 w 346"/>
                <a:gd name="T19" fmla="*/ 128 h 381"/>
                <a:gd name="T20" fmla="*/ 11 w 346"/>
                <a:gd name="T21" fmla="*/ 163 h 381"/>
                <a:gd name="T22" fmla="*/ 6 w 346"/>
                <a:gd name="T23" fmla="*/ 186 h 381"/>
                <a:gd name="T24" fmla="*/ 6 w 346"/>
                <a:gd name="T25" fmla="*/ 225 h 381"/>
                <a:gd name="T26" fmla="*/ 11 w 346"/>
                <a:gd name="T27" fmla="*/ 247 h 381"/>
                <a:gd name="T28" fmla="*/ 25 w 346"/>
                <a:gd name="T29" fmla="*/ 282 h 381"/>
                <a:gd name="T30" fmla="*/ 38 w 346"/>
                <a:gd name="T31" fmla="*/ 302 h 381"/>
                <a:gd name="T32" fmla="*/ 24 w 346"/>
                <a:gd name="T33" fmla="*/ 309 h 381"/>
                <a:gd name="T34" fmla="*/ 14 w 346"/>
                <a:gd name="T35" fmla="*/ 310 h 381"/>
                <a:gd name="T36" fmla="*/ 5 w 346"/>
                <a:gd name="T37" fmla="*/ 370 h 381"/>
                <a:gd name="T38" fmla="*/ 13 w 346"/>
                <a:gd name="T39" fmla="*/ 370 h 381"/>
                <a:gd name="T40" fmla="*/ 15 w 346"/>
                <a:gd name="T41" fmla="*/ 381 h 381"/>
                <a:gd name="T42" fmla="*/ 17 w 346"/>
                <a:gd name="T43" fmla="*/ 381 h 381"/>
                <a:gd name="T44" fmla="*/ 101 w 346"/>
                <a:gd name="T45" fmla="*/ 359 h 381"/>
                <a:gd name="T46" fmla="*/ 105 w 346"/>
                <a:gd name="T47" fmla="*/ 361 h 381"/>
                <a:gd name="T48" fmla="*/ 201 w 346"/>
                <a:gd name="T49" fmla="*/ 381 h 381"/>
                <a:gd name="T50" fmla="*/ 205 w 346"/>
                <a:gd name="T51" fmla="*/ 380 h 381"/>
                <a:gd name="T52" fmla="*/ 206 w 346"/>
                <a:gd name="T53" fmla="*/ 374 h 381"/>
                <a:gd name="T54" fmla="*/ 230 w 346"/>
                <a:gd name="T55" fmla="*/ 378 h 381"/>
                <a:gd name="T56" fmla="*/ 248 w 346"/>
                <a:gd name="T57" fmla="*/ 350 h 381"/>
                <a:gd name="T58" fmla="*/ 247 w 346"/>
                <a:gd name="T59" fmla="*/ 333 h 381"/>
                <a:gd name="T60" fmla="*/ 275 w 346"/>
                <a:gd name="T61" fmla="*/ 319 h 381"/>
                <a:gd name="T62" fmla="*/ 289 w 346"/>
                <a:gd name="T63" fmla="*/ 291 h 381"/>
                <a:gd name="T64" fmla="*/ 311 w 346"/>
                <a:gd name="T65" fmla="*/ 267 h 381"/>
                <a:gd name="T66" fmla="*/ 312 w 346"/>
                <a:gd name="T67" fmla="*/ 235 h 381"/>
                <a:gd name="T68" fmla="*/ 323 w 346"/>
                <a:gd name="T69" fmla="*/ 205 h 381"/>
                <a:gd name="T70" fmla="*/ 312 w 346"/>
                <a:gd name="T71" fmla="*/ 175 h 381"/>
                <a:gd name="T72" fmla="*/ 324 w 346"/>
                <a:gd name="T73" fmla="*/ 162 h 381"/>
                <a:gd name="T74" fmla="*/ 310 w 346"/>
                <a:gd name="T75" fmla="*/ 121 h 381"/>
                <a:gd name="T76" fmla="*/ 317 w 346"/>
                <a:gd name="T77" fmla="*/ 94 h 381"/>
                <a:gd name="T78" fmla="*/ 321 w 346"/>
                <a:gd name="T79" fmla="*/ 50 h 381"/>
                <a:gd name="T80" fmla="*/ 346 w 346"/>
                <a:gd name="T81" fmla="*/ 28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46" h="381">
                  <a:moveTo>
                    <a:pt x="346" y="28"/>
                  </a:moveTo>
                  <a:cubicBezTo>
                    <a:pt x="345" y="23"/>
                    <a:pt x="337" y="19"/>
                    <a:pt x="333" y="20"/>
                  </a:cubicBezTo>
                  <a:cubicBezTo>
                    <a:pt x="328" y="21"/>
                    <a:pt x="322" y="18"/>
                    <a:pt x="316" y="15"/>
                  </a:cubicBezTo>
                  <a:cubicBezTo>
                    <a:pt x="286" y="0"/>
                    <a:pt x="249" y="33"/>
                    <a:pt x="229" y="55"/>
                  </a:cubicBezTo>
                  <a:cubicBezTo>
                    <a:pt x="223" y="49"/>
                    <a:pt x="207" y="35"/>
                    <a:pt x="195" y="36"/>
                  </a:cubicBezTo>
                  <a:cubicBezTo>
                    <a:pt x="193" y="37"/>
                    <a:pt x="190" y="38"/>
                    <a:pt x="187" y="43"/>
                  </a:cubicBezTo>
                  <a:cubicBezTo>
                    <a:pt x="186" y="45"/>
                    <a:pt x="185" y="48"/>
                    <a:pt x="185" y="52"/>
                  </a:cubicBezTo>
                  <a:cubicBezTo>
                    <a:pt x="183" y="52"/>
                    <a:pt x="182" y="51"/>
                    <a:pt x="181" y="50"/>
                  </a:cubicBezTo>
                  <a:cubicBezTo>
                    <a:pt x="175" y="47"/>
                    <a:pt x="169" y="44"/>
                    <a:pt x="161" y="44"/>
                  </a:cubicBezTo>
                  <a:cubicBezTo>
                    <a:pt x="154" y="44"/>
                    <a:pt x="148" y="47"/>
                    <a:pt x="142" y="50"/>
                  </a:cubicBezTo>
                  <a:cubicBezTo>
                    <a:pt x="138" y="52"/>
                    <a:pt x="135" y="54"/>
                    <a:pt x="131" y="55"/>
                  </a:cubicBezTo>
                  <a:cubicBezTo>
                    <a:pt x="128" y="55"/>
                    <a:pt x="124" y="55"/>
                    <a:pt x="119" y="55"/>
                  </a:cubicBezTo>
                  <a:cubicBezTo>
                    <a:pt x="113" y="54"/>
                    <a:pt x="106" y="54"/>
                    <a:pt x="100" y="56"/>
                  </a:cubicBezTo>
                  <a:cubicBezTo>
                    <a:pt x="93" y="59"/>
                    <a:pt x="88" y="64"/>
                    <a:pt x="84" y="69"/>
                  </a:cubicBezTo>
                  <a:cubicBezTo>
                    <a:pt x="82" y="72"/>
                    <a:pt x="79" y="76"/>
                    <a:pt x="76" y="77"/>
                  </a:cubicBezTo>
                  <a:cubicBezTo>
                    <a:pt x="73" y="79"/>
                    <a:pt x="69" y="81"/>
                    <a:pt x="65" y="82"/>
                  </a:cubicBezTo>
                  <a:cubicBezTo>
                    <a:pt x="59" y="84"/>
                    <a:pt x="52" y="86"/>
                    <a:pt x="47" y="91"/>
                  </a:cubicBezTo>
                  <a:cubicBezTo>
                    <a:pt x="42" y="96"/>
                    <a:pt x="40" y="103"/>
                    <a:pt x="38" y="109"/>
                  </a:cubicBezTo>
                  <a:cubicBezTo>
                    <a:pt x="37" y="113"/>
                    <a:pt x="36" y="117"/>
                    <a:pt x="34" y="120"/>
                  </a:cubicBezTo>
                  <a:cubicBezTo>
                    <a:pt x="32" y="123"/>
                    <a:pt x="29" y="125"/>
                    <a:pt x="25" y="128"/>
                  </a:cubicBezTo>
                  <a:cubicBezTo>
                    <a:pt x="20" y="132"/>
                    <a:pt x="15" y="137"/>
                    <a:pt x="12" y="144"/>
                  </a:cubicBezTo>
                  <a:cubicBezTo>
                    <a:pt x="10" y="150"/>
                    <a:pt x="10" y="157"/>
                    <a:pt x="11" y="163"/>
                  </a:cubicBezTo>
                  <a:cubicBezTo>
                    <a:pt x="11" y="168"/>
                    <a:pt x="11" y="172"/>
                    <a:pt x="11" y="175"/>
                  </a:cubicBezTo>
                  <a:cubicBezTo>
                    <a:pt x="10" y="179"/>
                    <a:pt x="8" y="182"/>
                    <a:pt x="6" y="186"/>
                  </a:cubicBezTo>
                  <a:cubicBezTo>
                    <a:pt x="3" y="192"/>
                    <a:pt x="0" y="198"/>
                    <a:pt x="0" y="205"/>
                  </a:cubicBezTo>
                  <a:cubicBezTo>
                    <a:pt x="0" y="213"/>
                    <a:pt x="3" y="219"/>
                    <a:pt x="6" y="225"/>
                  </a:cubicBezTo>
                  <a:cubicBezTo>
                    <a:pt x="8" y="228"/>
                    <a:pt x="10" y="232"/>
                    <a:pt x="11" y="235"/>
                  </a:cubicBezTo>
                  <a:cubicBezTo>
                    <a:pt x="11" y="239"/>
                    <a:pt x="11" y="243"/>
                    <a:pt x="11" y="247"/>
                  </a:cubicBezTo>
                  <a:cubicBezTo>
                    <a:pt x="10" y="254"/>
                    <a:pt x="10" y="261"/>
                    <a:pt x="12" y="267"/>
                  </a:cubicBezTo>
                  <a:cubicBezTo>
                    <a:pt x="15" y="274"/>
                    <a:pt x="20" y="278"/>
                    <a:pt x="25" y="282"/>
                  </a:cubicBezTo>
                  <a:cubicBezTo>
                    <a:pt x="29" y="285"/>
                    <a:pt x="32" y="288"/>
                    <a:pt x="34" y="291"/>
                  </a:cubicBezTo>
                  <a:cubicBezTo>
                    <a:pt x="36" y="294"/>
                    <a:pt x="37" y="298"/>
                    <a:pt x="38" y="302"/>
                  </a:cubicBezTo>
                  <a:cubicBezTo>
                    <a:pt x="39" y="305"/>
                    <a:pt x="41" y="309"/>
                    <a:pt x="42" y="312"/>
                  </a:cubicBezTo>
                  <a:cubicBezTo>
                    <a:pt x="34" y="311"/>
                    <a:pt x="28" y="310"/>
                    <a:pt x="24" y="309"/>
                  </a:cubicBezTo>
                  <a:cubicBezTo>
                    <a:pt x="23" y="308"/>
                    <a:pt x="23" y="308"/>
                    <a:pt x="22" y="308"/>
                  </a:cubicBezTo>
                  <a:cubicBezTo>
                    <a:pt x="20" y="307"/>
                    <a:pt x="17" y="307"/>
                    <a:pt x="14" y="310"/>
                  </a:cubicBezTo>
                  <a:cubicBezTo>
                    <a:pt x="7" y="317"/>
                    <a:pt x="1" y="337"/>
                    <a:pt x="3" y="367"/>
                  </a:cubicBezTo>
                  <a:cubicBezTo>
                    <a:pt x="3" y="368"/>
                    <a:pt x="4" y="369"/>
                    <a:pt x="5" y="370"/>
                  </a:cubicBezTo>
                  <a:cubicBezTo>
                    <a:pt x="6" y="371"/>
                    <a:pt x="7" y="371"/>
                    <a:pt x="8" y="371"/>
                  </a:cubicBezTo>
                  <a:cubicBezTo>
                    <a:pt x="8" y="371"/>
                    <a:pt x="10" y="370"/>
                    <a:pt x="13" y="370"/>
                  </a:cubicBezTo>
                  <a:cubicBezTo>
                    <a:pt x="14" y="379"/>
                    <a:pt x="14" y="379"/>
                    <a:pt x="14" y="379"/>
                  </a:cubicBezTo>
                  <a:cubicBezTo>
                    <a:pt x="14" y="380"/>
                    <a:pt x="15" y="381"/>
                    <a:pt x="15" y="381"/>
                  </a:cubicBezTo>
                  <a:cubicBezTo>
                    <a:pt x="16" y="381"/>
                    <a:pt x="16" y="381"/>
                    <a:pt x="16" y="381"/>
                  </a:cubicBezTo>
                  <a:cubicBezTo>
                    <a:pt x="17" y="381"/>
                    <a:pt x="17" y="381"/>
                    <a:pt x="17" y="381"/>
                  </a:cubicBezTo>
                  <a:cubicBezTo>
                    <a:pt x="17" y="381"/>
                    <a:pt x="50" y="365"/>
                    <a:pt x="84" y="359"/>
                  </a:cubicBezTo>
                  <a:cubicBezTo>
                    <a:pt x="90" y="359"/>
                    <a:pt x="95" y="359"/>
                    <a:pt x="101" y="359"/>
                  </a:cubicBezTo>
                  <a:cubicBezTo>
                    <a:pt x="102" y="360"/>
                    <a:pt x="103" y="361"/>
                    <a:pt x="105" y="361"/>
                  </a:cubicBezTo>
                  <a:cubicBezTo>
                    <a:pt x="105" y="361"/>
                    <a:pt x="105" y="361"/>
                    <a:pt x="105" y="361"/>
                  </a:cubicBezTo>
                  <a:cubicBezTo>
                    <a:pt x="107" y="361"/>
                    <a:pt x="108" y="361"/>
                    <a:pt x="109" y="360"/>
                  </a:cubicBezTo>
                  <a:cubicBezTo>
                    <a:pt x="144" y="364"/>
                    <a:pt x="201" y="381"/>
                    <a:pt x="201" y="381"/>
                  </a:cubicBezTo>
                  <a:cubicBezTo>
                    <a:pt x="202" y="381"/>
                    <a:pt x="202" y="381"/>
                    <a:pt x="202" y="381"/>
                  </a:cubicBezTo>
                  <a:cubicBezTo>
                    <a:pt x="203" y="381"/>
                    <a:pt x="204" y="381"/>
                    <a:pt x="205" y="380"/>
                  </a:cubicBezTo>
                  <a:cubicBezTo>
                    <a:pt x="206" y="379"/>
                    <a:pt x="207" y="378"/>
                    <a:pt x="206" y="376"/>
                  </a:cubicBezTo>
                  <a:cubicBezTo>
                    <a:pt x="206" y="374"/>
                    <a:pt x="206" y="374"/>
                    <a:pt x="206" y="374"/>
                  </a:cubicBezTo>
                  <a:cubicBezTo>
                    <a:pt x="212" y="375"/>
                    <a:pt x="222" y="377"/>
                    <a:pt x="228" y="378"/>
                  </a:cubicBezTo>
                  <a:cubicBezTo>
                    <a:pt x="229" y="378"/>
                    <a:pt x="230" y="378"/>
                    <a:pt x="230" y="378"/>
                  </a:cubicBezTo>
                  <a:cubicBezTo>
                    <a:pt x="233" y="378"/>
                    <a:pt x="236" y="377"/>
                    <a:pt x="238" y="376"/>
                  </a:cubicBezTo>
                  <a:cubicBezTo>
                    <a:pt x="244" y="371"/>
                    <a:pt x="248" y="361"/>
                    <a:pt x="248" y="350"/>
                  </a:cubicBezTo>
                  <a:cubicBezTo>
                    <a:pt x="248" y="344"/>
                    <a:pt x="247" y="339"/>
                    <a:pt x="245" y="335"/>
                  </a:cubicBezTo>
                  <a:cubicBezTo>
                    <a:pt x="245" y="334"/>
                    <a:pt x="246" y="334"/>
                    <a:pt x="247" y="333"/>
                  </a:cubicBezTo>
                  <a:cubicBezTo>
                    <a:pt x="250" y="331"/>
                    <a:pt x="254" y="330"/>
                    <a:pt x="258" y="329"/>
                  </a:cubicBezTo>
                  <a:cubicBezTo>
                    <a:pt x="264" y="327"/>
                    <a:pt x="271" y="324"/>
                    <a:pt x="275" y="319"/>
                  </a:cubicBezTo>
                  <a:cubicBezTo>
                    <a:pt x="280" y="314"/>
                    <a:pt x="283" y="308"/>
                    <a:pt x="285" y="302"/>
                  </a:cubicBezTo>
                  <a:cubicBezTo>
                    <a:pt x="286" y="298"/>
                    <a:pt x="287" y="294"/>
                    <a:pt x="289" y="291"/>
                  </a:cubicBezTo>
                  <a:cubicBezTo>
                    <a:pt x="291" y="288"/>
                    <a:pt x="294" y="285"/>
                    <a:pt x="298" y="282"/>
                  </a:cubicBezTo>
                  <a:cubicBezTo>
                    <a:pt x="302" y="278"/>
                    <a:pt x="308" y="274"/>
                    <a:pt x="311" y="267"/>
                  </a:cubicBezTo>
                  <a:cubicBezTo>
                    <a:pt x="313" y="261"/>
                    <a:pt x="313" y="254"/>
                    <a:pt x="312" y="247"/>
                  </a:cubicBezTo>
                  <a:cubicBezTo>
                    <a:pt x="312" y="243"/>
                    <a:pt x="312" y="239"/>
                    <a:pt x="312" y="235"/>
                  </a:cubicBezTo>
                  <a:cubicBezTo>
                    <a:pt x="313" y="232"/>
                    <a:pt x="315" y="228"/>
                    <a:pt x="317" y="225"/>
                  </a:cubicBezTo>
                  <a:cubicBezTo>
                    <a:pt x="320" y="219"/>
                    <a:pt x="323" y="213"/>
                    <a:pt x="323" y="205"/>
                  </a:cubicBezTo>
                  <a:cubicBezTo>
                    <a:pt x="323" y="198"/>
                    <a:pt x="320" y="192"/>
                    <a:pt x="317" y="186"/>
                  </a:cubicBezTo>
                  <a:cubicBezTo>
                    <a:pt x="315" y="182"/>
                    <a:pt x="313" y="179"/>
                    <a:pt x="312" y="175"/>
                  </a:cubicBezTo>
                  <a:cubicBezTo>
                    <a:pt x="312" y="173"/>
                    <a:pt x="312" y="170"/>
                    <a:pt x="312" y="167"/>
                  </a:cubicBezTo>
                  <a:cubicBezTo>
                    <a:pt x="317" y="166"/>
                    <a:pt x="321" y="164"/>
                    <a:pt x="324" y="162"/>
                  </a:cubicBezTo>
                  <a:cubicBezTo>
                    <a:pt x="328" y="159"/>
                    <a:pt x="330" y="155"/>
                    <a:pt x="329" y="150"/>
                  </a:cubicBezTo>
                  <a:cubicBezTo>
                    <a:pt x="327" y="139"/>
                    <a:pt x="314" y="126"/>
                    <a:pt x="310" y="121"/>
                  </a:cubicBezTo>
                  <a:cubicBezTo>
                    <a:pt x="313" y="115"/>
                    <a:pt x="316" y="107"/>
                    <a:pt x="316" y="102"/>
                  </a:cubicBezTo>
                  <a:cubicBezTo>
                    <a:pt x="315" y="100"/>
                    <a:pt x="316" y="97"/>
                    <a:pt x="317" y="94"/>
                  </a:cubicBezTo>
                  <a:cubicBezTo>
                    <a:pt x="322" y="81"/>
                    <a:pt x="320" y="73"/>
                    <a:pt x="319" y="66"/>
                  </a:cubicBezTo>
                  <a:cubicBezTo>
                    <a:pt x="318" y="60"/>
                    <a:pt x="317" y="57"/>
                    <a:pt x="321" y="50"/>
                  </a:cubicBezTo>
                  <a:cubicBezTo>
                    <a:pt x="328" y="44"/>
                    <a:pt x="339" y="36"/>
                    <a:pt x="342" y="35"/>
                  </a:cubicBezTo>
                  <a:cubicBezTo>
                    <a:pt x="345" y="34"/>
                    <a:pt x="346" y="30"/>
                    <a:pt x="346" y="28"/>
                  </a:cubicBezTo>
                  <a:close/>
                </a:path>
              </a:pathLst>
            </a:custGeom>
            <a:solidFill>
              <a:schemeClr val="accent1">
                <a:lumMod val="50000"/>
                <a:alpha val="70000"/>
              </a:schemeClr>
            </a:solidFill>
            <a:ln w="28575">
              <a:noFill/>
            </a:ln>
          </p:spPr>
          <p:txBody>
            <a:bodyPr vert="horz" wrap="square" lIns="91440" tIns="45720" rIns="91440" bIns="45720" numCol="1" anchor="t" anchorCtr="0" compatLnSpc="1">
              <a:prstTxWarp prst="textNoShape">
                <a:avLst/>
              </a:prstTxWarp>
            </a:bodyPr>
            <a:lstStyle/>
            <a:p>
              <a:endParaRPr lang="en-US">
                <a:solidFill>
                  <a:srgbClr val="1F2120"/>
                </a:solidFill>
                <a:latin typeface="Visby CF"/>
              </a:endParaRPr>
            </a:p>
          </p:txBody>
        </p:sp>
        <p:sp>
          <p:nvSpPr>
            <p:cNvPr id="31" name="TextBox 30">
              <a:extLst>
                <a:ext uri="{FF2B5EF4-FFF2-40B4-BE49-F238E27FC236}">
                  <a16:creationId xmlns:a16="http://schemas.microsoft.com/office/drawing/2014/main" id="{34B36719-C46A-4DD6-B36F-44D13DDDE3E6}"/>
                </a:ext>
              </a:extLst>
            </p:cNvPr>
            <p:cNvSpPr txBox="1"/>
            <p:nvPr/>
          </p:nvSpPr>
          <p:spPr>
            <a:xfrm>
              <a:off x="3768798" y="5926093"/>
              <a:ext cx="312906"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kern="100" dirty="0">
                  <a:solidFill>
                    <a:srgbClr val="6DAF38"/>
                  </a:solidFill>
                  <a:latin typeface="Fidelity Sans" panose="020B0503030202020204" pitchFamily="34" charset="0"/>
                </a:rPr>
                <a:t>?</a:t>
              </a:r>
              <a:endParaRPr kumimoji="0" lang="en-US" sz="1800" b="0" i="0" u="none" strike="noStrike" kern="1200" cap="none" spc="0" normalizeH="0" baseline="0" noProof="0" dirty="0">
                <a:ln>
                  <a:noFill/>
                </a:ln>
                <a:solidFill>
                  <a:srgbClr val="1F2120"/>
                </a:solidFill>
                <a:effectLst/>
                <a:uLnTx/>
                <a:uFillTx/>
                <a:latin typeface="Visby CF"/>
                <a:ea typeface="+mn-ea"/>
                <a:cs typeface="+mn-cs"/>
              </a:endParaRPr>
            </a:p>
          </p:txBody>
        </p:sp>
      </p:grpSp>
    </p:spTree>
    <p:extLst>
      <p:ext uri="{BB962C8B-B14F-4D97-AF65-F5344CB8AC3E}">
        <p14:creationId xmlns:p14="http://schemas.microsoft.com/office/powerpoint/2010/main" val="1097404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011ED5C-938E-4290-B807-3E1CC70E3D79}"/>
              </a:ext>
            </a:extLst>
          </p:cNvPr>
          <p:cNvPicPr>
            <a:picLocks noChangeAspect="1"/>
          </p:cNvPicPr>
          <p:nvPr/>
        </p:nvPicPr>
        <p:blipFill>
          <a:blip r:embed="rId3"/>
          <a:stretch>
            <a:fillRect/>
          </a:stretch>
        </p:blipFill>
        <p:spPr>
          <a:xfrm>
            <a:off x="0" y="0"/>
            <a:ext cx="12192000" cy="6857999"/>
          </a:xfrm>
          <a:prstGeom prst="rect">
            <a:avLst/>
          </a:prstGeom>
        </p:spPr>
      </p:pic>
      <p:sp>
        <p:nvSpPr>
          <p:cNvPr id="46" name="Rectangle 45">
            <a:extLst>
              <a:ext uri="{FF2B5EF4-FFF2-40B4-BE49-F238E27FC236}">
                <a16:creationId xmlns:a16="http://schemas.microsoft.com/office/drawing/2014/main" id="{4655BEE8-31F1-4207-B150-1CC5224B94AE}"/>
              </a:ext>
            </a:extLst>
          </p:cNvPr>
          <p:cNvSpPr/>
          <p:nvPr/>
        </p:nvSpPr>
        <p:spPr>
          <a:xfrm>
            <a:off x="9634566" y="1611509"/>
            <a:ext cx="55079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7" name="Rectangle 46">
            <a:extLst>
              <a:ext uri="{FF2B5EF4-FFF2-40B4-BE49-F238E27FC236}">
                <a16:creationId xmlns:a16="http://schemas.microsoft.com/office/drawing/2014/main" id="{F5B512CE-A1E2-4B88-BA7C-4AC5289EFDDF}"/>
              </a:ext>
            </a:extLst>
          </p:cNvPr>
          <p:cNvSpPr/>
          <p:nvPr/>
        </p:nvSpPr>
        <p:spPr>
          <a:xfrm>
            <a:off x="7371044" y="3656821"/>
            <a:ext cx="55079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3" name="Rectangle 42">
            <a:extLst>
              <a:ext uri="{FF2B5EF4-FFF2-40B4-BE49-F238E27FC236}">
                <a16:creationId xmlns:a16="http://schemas.microsoft.com/office/drawing/2014/main" id="{388A92AD-2BC0-45C2-A271-C4BC07D2F5B4}"/>
              </a:ext>
            </a:extLst>
          </p:cNvPr>
          <p:cNvSpPr/>
          <p:nvPr/>
        </p:nvSpPr>
        <p:spPr>
          <a:xfrm>
            <a:off x="509941" y="2035935"/>
            <a:ext cx="55079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8" name="TextBox 47">
            <a:extLst>
              <a:ext uri="{FF2B5EF4-FFF2-40B4-BE49-F238E27FC236}">
                <a16:creationId xmlns:a16="http://schemas.microsoft.com/office/drawing/2014/main" id="{9F3ABFA7-1C20-4A37-8F91-522D73B6C44E}"/>
              </a:ext>
            </a:extLst>
          </p:cNvPr>
          <p:cNvSpPr txBox="1"/>
          <p:nvPr/>
        </p:nvSpPr>
        <p:spPr>
          <a:xfrm>
            <a:off x="5155789" y="2213843"/>
            <a:ext cx="2022145" cy="1672253"/>
          </a:xfrm>
          <a:prstGeom prst="rect">
            <a:avLst/>
          </a:prstGeom>
          <a:noFill/>
        </p:spPr>
        <p:txBody>
          <a:bodyPr wrap="square" lIns="0" rtlCol="0" anchor="t" anchorCtr="0">
            <a:spAutoFit/>
          </a:bodyPr>
          <a:lstStyle/>
          <a:p>
            <a:pPr>
              <a:spcBef>
                <a:spcPts val="800"/>
              </a:spcBef>
            </a:pPr>
            <a:r>
              <a:rPr lang="en-US" sz="2800" dirty="0">
                <a:solidFill>
                  <a:schemeClr val="bg1"/>
                </a:solidFill>
              </a:rPr>
              <a:t>Build your roadmap</a:t>
            </a:r>
          </a:p>
          <a:p>
            <a:pPr>
              <a:spcBef>
                <a:spcPts val="800"/>
              </a:spcBef>
            </a:pPr>
            <a:r>
              <a:rPr lang="en-US" sz="2000" dirty="0">
                <a:solidFill>
                  <a:schemeClr val="accent1">
                    <a:lumMod val="50000"/>
                  </a:schemeClr>
                </a:solidFill>
              </a:rPr>
              <a:t>Strategy for spending smart</a:t>
            </a:r>
          </a:p>
        </p:txBody>
      </p:sp>
      <p:sp>
        <p:nvSpPr>
          <p:cNvPr id="4" name="TextBox 3">
            <a:extLst>
              <a:ext uri="{FF2B5EF4-FFF2-40B4-BE49-F238E27FC236}">
                <a16:creationId xmlns:a16="http://schemas.microsoft.com/office/drawing/2014/main" id="{E3C29D4E-331C-4DFC-A20D-A7CA136D3450}"/>
              </a:ext>
            </a:extLst>
          </p:cNvPr>
          <p:cNvSpPr txBox="1"/>
          <p:nvPr/>
        </p:nvSpPr>
        <p:spPr>
          <a:xfrm>
            <a:off x="561818" y="1989929"/>
            <a:ext cx="550792" cy="584775"/>
          </a:xfrm>
          <a:prstGeom prst="rect">
            <a:avLst/>
          </a:prstGeom>
          <a:noFill/>
        </p:spPr>
        <p:txBody>
          <a:bodyPr wrap="none" lIns="0" rtlCol="0" anchor="ctr">
            <a:spAutoFit/>
          </a:bodyPr>
          <a:lstStyle/>
          <a:p>
            <a:r>
              <a:rPr lang="en-US" sz="3200" b="1">
                <a:solidFill>
                  <a:schemeClr val="accent1"/>
                </a:solidFill>
              </a:rPr>
              <a:t>01</a:t>
            </a:r>
          </a:p>
        </p:txBody>
      </p:sp>
      <p:sp>
        <p:nvSpPr>
          <p:cNvPr id="31" name="TextBox 30">
            <a:extLst>
              <a:ext uri="{FF2B5EF4-FFF2-40B4-BE49-F238E27FC236}">
                <a16:creationId xmlns:a16="http://schemas.microsoft.com/office/drawing/2014/main" id="{828F1276-EF8E-4226-B190-66695458D896}"/>
              </a:ext>
            </a:extLst>
          </p:cNvPr>
          <p:cNvSpPr txBox="1"/>
          <p:nvPr/>
        </p:nvSpPr>
        <p:spPr>
          <a:xfrm>
            <a:off x="7414199" y="3621879"/>
            <a:ext cx="550792" cy="584775"/>
          </a:xfrm>
          <a:prstGeom prst="rect">
            <a:avLst/>
          </a:prstGeom>
          <a:noFill/>
        </p:spPr>
        <p:txBody>
          <a:bodyPr wrap="none" lIns="0" rtlCol="0" anchor="ctr">
            <a:spAutoFit/>
          </a:bodyPr>
          <a:lstStyle/>
          <a:p>
            <a:r>
              <a:rPr lang="en-US" sz="3200" b="1">
                <a:solidFill>
                  <a:schemeClr val="accent1"/>
                </a:solidFill>
              </a:rPr>
              <a:t>04</a:t>
            </a:r>
          </a:p>
        </p:txBody>
      </p:sp>
      <p:sp>
        <p:nvSpPr>
          <p:cNvPr id="33" name="TextBox 32">
            <a:extLst>
              <a:ext uri="{FF2B5EF4-FFF2-40B4-BE49-F238E27FC236}">
                <a16:creationId xmlns:a16="http://schemas.microsoft.com/office/drawing/2014/main" id="{72ECD67D-C418-4C76-ACC9-B0CDB548098D}"/>
              </a:ext>
            </a:extLst>
          </p:cNvPr>
          <p:cNvSpPr txBox="1"/>
          <p:nvPr/>
        </p:nvSpPr>
        <p:spPr>
          <a:xfrm>
            <a:off x="9689117" y="1570895"/>
            <a:ext cx="550792" cy="584775"/>
          </a:xfrm>
          <a:prstGeom prst="rect">
            <a:avLst/>
          </a:prstGeom>
          <a:noFill/>
        </p:spPr>
        <p:txBody>
          <a:bodyPr wrap="none" lIns="0" rtlCol="0" anchor="ctr">
            <a:spAutoFit/>
          </a:bodyPr>
          <a:lstStyle/>
          <a:p>
            <a:r>
              <a:rPr lang="en-US" sz="3200" b="1">
                <a:solidFill>
                  <a:schemeClr val="accent1"/>
                </a:solidFill>
              </a:rPr>
              <a:t>05</a:t>
            </a:r>
          </a:p>
        </p:txBody>
      </p:sp>
      <p:sp>
        <p:nvSpPr>
          <p:cNvPr id="26" name="TextBox 25">
            <a:extLst>
              <a:ext uri="{FF2B5EF4-FFF2-40B4-BE49-F238E27FC236}">
                <a16:creationId xmlns:a16="http://schemas.microsoft.com/office/drawing/2014/main" id="{B4DFE52A-F5BF-453C-9CF6-4C6EDF1A00D5}"/>
              </a:ext>
            </a:extLst>
          </p:cNvPr>
          <p:cNvSpPr txBox="1"/>
          <p:nvPr/>
        </p:nvSpPr>
        <p:spPr>
          <a:xfrm>
            <a:off x="561818" y="2759943"/>
            <a:ext cx="2022145" cy="2154436"/>
          </a:xfrm>
          <a:prstGeom prst="rect">
            <a:avLst/>
          </a:prstGeom>
          <a:noFill/>
        </p:spPr>
        <p:txBody>
          <a:bodyPr wrap="square" lIns="0" rtlCol="0" anchor="t" anchorCtr="0">
            <a:spAutoFit/>
          </a:bodyPr>
          <a:lstStyle/>
          <a:p>
            <a:pPr>
              <a:spcBef>
                <a:spcPts val="800"/>
              </a:spcBef>
            </a:pPr>
            <a:r>
              <a:rPr lang="en-US" sz="2800">
                <a:solidFill>
                  <a:schemeClr val="bg1"/>
                </a:solidFill>
              </a:rPr>
              <a:t>Let the adventure begin</a:t>
            </a:r>
          </a:p>
          <a:p>
            <a:pPr>
              <a:spcBef>
                <a:spcPts val="800"/>
              </a:spcBef>
            </a:pPr>
            <a:r>
              <a:rPr lang="en-US" sz="2000">
                <a:solidFill>
                  <a:schemeClr val="accent1">
                    <a:lumMod val="50000"/>
                  </a:schemeClr>
                </a:solidFill>
              </a:rPr>
              <a:t>Short-term / long-term goals</a:t>
            </a:r>
          </a:p>
        </p:txBody>
      </p:sp>
      <p:sp>
        <p:nvSpPr>
          <p:cNvPr id="28" name="TextBox 27">
            <a:extLst>
              <a:ext uri="{FF2B5EF4-FFF2-40B4-BE49-F238E27FC236}">
                <a16:creationId xmlns:a16="http://schemas.microsoft.com/office/drawing/2014/main" id="{E896F796-3C79-4E78-AC45-D1DB06C8B67E}"/>
              </a:ext>
            </a:extLst>
          </p:cNvPr>
          <p:cNvSpPr txBox="1"/>
          <p:nvPr/>
        </p:nvSpPr>
        <p:spPr>
          <a:xfrm>
            <a:off x="2859737" y="4062410"/>
            <a:ext cx="2296052" cy="1672253"/>
          </a:xfrm>
          <a:prstGeom prst="rect">
            <a:avLst/>
          </a:prstGeom>
          <a:noFill/>
        </p:spPr>
        <p:txBody>
          <a:bodyPr wrap="square" lIns="0" rtlCol="0" anchor="t" anchorCtr="0">
            <a:spAutoFit/>
          </a:bodyPr>
          <a:lstStyle/>
          <a:p>
            <a:pPr>
              <a:spcBef>
                <a:spcPts val="800"/>
              </a:spcBef>
            </a:pPr>
            <a:r>
              <a:rPr lang="en-US" sz="2800">
                <a:solidFill>
                  <a:schemeClr val="bg1"/>
                </a:solidFill>
              </a:rPr>
              <a:t>Lay of </a:t>
            </a:r>
            <a:br>
              <a:rPr lang="en-US" sz="2800">
                <a:solidFill>
                  <a:schemeClr val="bg1"/>
                </a:solidFill>
              </a:rPr>
            </a:br>
            <a:r>
              <a:rPr lang="en-US" sz="2800">
                <a:solidFill>
                  <a:schemeClr val="bg1"/>
                </a:solidFill>
              </a:rPr>
              <a:t>the land</a:t>
            </a:r>
          </a:p>
          <a:p>
            <a:pPr>
              <a:spcBef>
                <a:spcPts val="800"/>
              </a:spcBef>
            </a:pPr>
            <a:r>
              <a:rPr lang="en-US" sz="2000">
                <a:solidFill>
                  <a:schemeClr val="accent1">
                    <a:lumMod val="50000"/>
                  </a:schemeClr>
                </a:solidFill>
              </a:rPr>
              <a:t>Savvy saving habits</a:t>
            </a:r>
          </a:p>
        </p:txBody>
      </p:sp>
      <p:sp>
        <p:nvSpPr>
          <p:cNvPr id="32" name="TextBox 31">
            <a:extLst>
              <a:ext uri="{FF2B5EF4-FFF2-40B4-BE49-F238E27FC236}">
                <a16:creationId xmlns:a16="http://schemas.microsoft.com/office/drawing/2014/main" id="{D67FABA3-91EB-4702-9260-A29A9C89AAA9}"/>
              </a:ext>
            </a:extLst>
          </p:cNvPr>
          <p:cNvSpPr txBox="1"/>
          <p:nvPr/>
        </p:nvSpPr>
        <p:spPr>
          <a:xfrm>
            <a:off x="7414199" y="4264893"/>
            <a:ext cx="2037287" cy="1672253"/>
          </a:xfrm>
          <a:prstGeom prst="rect">
            <a:avLst/>
          </a:prstGeom>
          <a:noFill/>
        </p:spPr>
        <p:txBody>
          <a:bodyPr wrap="square" lIns="0" rtlCol="0" anchor="t" anchorCtr="0">
            <a:spAutoFit/>
          </a:bodyPr>
          <a:lstStyle/>
          <a:p>
            <a:pPr>
              <a:spcBef>
                <a:spcPts val="800"/>
              </a:spcBef>
            </a:pPr>
            <a:r>
              <a:rPr lang="en-US" sz="2800">
                <a:solidFill>
                  <a:schemeClr val="bg1"/>
                </a:solidFill>
              </a:rPr>
              <a:t>Boost </a:t>
            </a:r>
            <a:br>
              <a:rPr lang="en-US" sz="2800">
                <a:solidFill>
                  <a:schemeClr val="bg1"/>
                </a:solidFill>
              </a:rPr>
            </a:br>
            <a:r>
              <a:rPr lang="en-US" sz="2800">
                <a:solidFill>
                  <a:schemeClr val="bg1"/>
                </a:solidFill>
              </a:rPr>
              <a:t>your plan</a:t>
            </a:r>
          </a:p>
          <a:p>
            <a:pPr>
              <a:spcBef>
                <a:spcPts val="800"/>
              </a:spcBef>
            </a:pPr>
            <a:r>
              <a:rPr lang="en-US" sz="2000">
                <a:solidFill>
                  <a:schemeClr val="accent1">
                    <a:lumMod val="50000"/>
                  </a:schemeClr>
                </a:solidFill>
              </a:rPr>
              <a:t>Jump into investing</a:t>
            </a:r>
          </a:p>
        </p:txBody>
      </p:sp>
      <p:sp>
        <p:nvSpPr>
          <p:cNvPr id="34" name="TextBox 33">
            <a:extLst>
              <a:ext uri="{FF2B5EF4-FFF2-40B4-BE49-F238E27FC236}">
                <a16:creationId xmlns:a16="http://schemas.microsoft.com/office/drawing/2014/main" id="{806CB499-2962-41C7-91A7-5CCC61338409}"/>
              </a:ext>
            </a:extLst>
          </p:cNvPr>
          <p:cNvSpPr txBox="1"/>
          <p:nvPr/>
        </p:nvSpPr>
        <p:spPr>
          <a:xfrm>
            <a:off x="9689118" y="2213909"/>
            <a:ext cx="2022144" cy="1672253"/>
          </a:xfrm>
          <a:prstGeom prst="rect">
            <a:avLst/>
          </a:prstGeom>
          <a:noFill/>
        </p:spPr>
        <p:txBody>
          <a:bodyPr wrap="square" lIns="0" rtlCol="0" anchor="t" anchorCtr="0">
            <a:spAutoFit/>
          </a:bodyPr>
          <a:lstStyle/>
          <a:p>
            <a:pPr>
              <a:spcBef>
                <a:spcPts val="800"/>
              </a:spcBef>
            </a:pPr>
            <a:r>
              <a:rPr lang="en-US" sz="2800">
                <a:solidFill>
                  <a:schemeClr val="bg1"/>
                </a:solidFill>
              </a:rPr>
              <a:t>Adventure awaits</a:t>
            </a:r>
          </a:p>
          <a:p>
            <a:pPr>
              <a:spcBef>
                <a:spcPts val="800"/>
              </a:spcBef>
            </a:pPr>
            <a:r>
              <a:rPr lang="en-US" sz="2000">
                <a:solidFill>
                  <a:schemeClr val="accent1">
                    <a:lumMod val="50000"/>
                  </a:schemeClr>
                </a:solidFill>
              </a:rPr>
              <a:t>Financial know-how in action</a:t>
            </a:r>
          </a:p>
        </p:txBody>
      </p:sp>
      <p:sp>
        <p:nvSpPr>
          <p:cNvPr id="14" name="Freeform 5">
            <a:extLst>
              <a:ext uri="{FF2B5EF4-FFF2-40B4-BE49-F238E27FC236}">
                <a16:creationId xmlns:a16="http://schemas.microsoft.com/office/drawing/2014/main" id="{B7245555-E9BC-47CB-A584-7D2DD1F5618B}"/>
              </a:ext>
            </a:extLst>
          </p:cNvPr>
          <p:cNvSpPr>
            <a:spLocks noEditPoints="1"/>
          </p:cNvSpPr>
          <p:nvPr/>
        </p:nvSpPr>
        <p:spPr bwMode="auto">
          <a:xfrm>
            <a:off x="599918" y="1368227"/>
            <a:ext cx="225083" cy="292415"/>
          </a:xfrm>
          <a:custGeom>
            <a:avLst/>
            <a:gdLst>
              <a:gd name="T0" fmla="*/ 25 w 49"/>
              <a:gd name="T1" fmla="*/ 0 h 64"/>
              <a:gd name="T2" fmla="*/ 0 w 49"/>
              <a:gd name="T3" fmla="*/ 25 h 64"/>
              <a:gd name="T4" fmla="*/ 25 w 49"/>
              <a:gd name="T5" fmla="*/ 64 h 64"/>
              <a:gd name="T6" fmla="*/ 49 w 49"/>
              <a:gd name="T7" fmla="*/ 25 h 64"/>
              <a:gd name="T8" fmla="*/ 25 w 49"/>
              <a:gd name="T9" fmla="*/ 0 h 64"/>
              <a:gd name="T10" fmla="*/ 25 w 49"/>
              <a:gd name="T11" fmla="*/ 40 h 64"/>
              <a:gd name="T12" fmla="*/ 9 w 49"/>
              <a:gd name="T13" fmla="*/ 25 h 64"/>
              <a:gd name="T14" fmla="*/ 25 w 49"/>
              <a:gd name="T15" fmla="*/ 9 h 64"/>
              <a:gd name="T16" fmla="*/ 41 w 49"/>
              <a:gd name="T17" fmla="*/ 25 h 64"/>
              <a:gd name="T18" fmla="*/ 25 w 49"/>
              <a:gd name="T1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5" y="0"/>
                </a:moveTo>
                <a:cubicBezTo>
                  <a:pt x="11" y="0"/>
                  <a:pt x="0" y="11"/>
                  <a:pt x="0" y="25"/>
                </a:cubicBezTo>
                <a:cubicBezTo>
                  <a:pt x="0" y="38"/>
                  <a:pt x="25" y="64"/>
                  <a:pt x="25" y="64"/>
                </a:cubicBezTo>
                <a:cubicBezTo>
                  <a:pt x="25" y="64"/>
                  <a:pt x="49" y="38"/>
                  <a:pt x="49" y="25"/>
                </a:cubicBezTo>
                <a:cubicBezTo>
                  <a:pt x="49" y="11"/>
                  <a:pt x="38" y="0"/>
                  <a:pt x="25" y="0"/>
                </a:cubicBezTo>
                <a:close/>
                <a:moveTo>
                  <a:pt x="25" y="40"/>
                </a:moveTo>
                <a:cubicBezTo>
                  <a:pt x="16" y="40"/>
                  <a:pt x="9" y="33"/>
                  <a:pt x="9" y="25"/>
                </a:cubicBezTo>
                <a:cubicBezTo>
                  <a:pt x="9" y="16"/>
                  <a:pt x="16" y="9"/>
                  <a:pt x="25" y="9"/>
                </a:cubicBezTo>
                <a:cubicBezTo>
                  <a:pt x="34" y="9"/>
                  <a:pt x="41" y="16"/>
                  <a:pt x="41" y="25"/>
                </a:cubicBezTo>
                <a:cubicBezTo>
                  <a:pt x="41" y="33"/>
                  <a:pt x="34" y="40"/>
                  <a:pt x="25" y="4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8">
            <a:extLst>
              <a:ext uri="{FF2B5EF4-FFF2-40B4-BE49-F238E27FC236}">
                <a16:creationId xmlns:a16="http://schemas.microsoft.com/office/drawing/2014/main" id="{645B836A-9776-4A07-8FCA-F5D05ECA138C}"/>
              </a:ext>
            </a:extLst>
          </p:cNvPr>
          <p:cNvSpPr>
            <a:spLocks noEditPoints="1"/>
          </p:cNvSpPr>
          <p:nvPr/>
        </p:nvSpPr>
        <p:spPr bwMode="auto">
          <a:xfrm>
            <a:off x="7392801" y="2980358"/>
            <a:ext cx="223159" cy="294339"/>
          </a:xfrm>
          <a:custGeom>
            <a:avLst/>
            <a:gdLst>
              <a:gd name="T0" fmla="*/ 24 w 49"/>
              <a:gd name="T1" fmla="*/ 0 h 64"/>
              <a:gd name="T2" fmla="*/ 0 w 49"/>
              <a:gd name="T3" fmla="*/ 24 h 64"/>
              <a:gd name="T4" fmla="*/ 24 w 49"/>
              <a:gd name="T5" fmla="*/ 64 h 64"/>
              <a:gd name="T6" fmla="*/ 49 w 49"/>
              <a:gd name="T7" fmla="*/ 24 h 64"/>
              <a:gd name="T8" fmla="*/ 24 w 49"/>
              <a:gd name="T9" fmla="*/ 0 h 64"/>
              <a:gd name="T10" fmla="*/ 24 w 49"/>
              <a:gd name="T11" fmla="*/ 40 h 64"/>
              <a:gd name="T12" fmla="*/ 9 w 49"/>
              <a:gd name="T13" fmla="*/ 24 h 64"/>
              <a:gd name="T14" fmla="*/ 24 w 49"/>
              <a:gd name="T15" fmla="*/ 8 h 64"/>
              <a:gd name="T16" fmla="*/ 40 w 49"/>
              <a:gd name="T17" fmla="*/ 24 h 64"/>
              <a:gd name="T18" fmla="*/ 24 w 49"/>
              <a:gd name="T1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4" y="0"/>
                </a:moveTo>
                <a:cubicBezTo>
                  <a:pt x="11" y="0"/>
                  <a:pt x="0" y="11"/>
                  <a:pt x="0" y="24"/>
                </a:cubicBezTo>
                <a:cubicBezTo>
                  <a:pt x="0" y="38"/>
                  <a:pt x="24" y="64"/>
                  <a:pt x="24" y="64"/>
                </a:cubicBezTo>
                <a:cubicBezTo>
                  <a:pt x="24" y="64"/>
                  <a:pt x="49" y="38"/>
                  <a:pt x="49" y="24"/>
                </a:cubicBezTo>
                <a:cubicBezTo>
                  <a:pt x="49" y="11"/>
                  <a:pt x="38" y="0"/>
                  <a:pt x="24" y="0"/>
                </a:cubicBezTo>
                <a:close/>
                <a:moveTo>
                  <a:pt x="24" y="40"/>
                </a:moveTo>
                <a:cubicBezTo>
                  <a:pt x="16" y="40"/>
                  <a:pt x="9" y="33"/>
                  <a:pt x="9" y="24"/>
                </a:cubicBezTo>
                <a:cubicBezTo>
                  <a:pt x="9" y="16"/>
                  <a:pt x="16" y="8"/>
                  <a:pt x="24" y="8"/>
                </a:cubicBezTo>
                <a:cubicBezTo>
                  <a:pt x="33" y="8"/>
                  <a:pt x="40" y="16"/>
                  <a:pt x="40" y="24"/>
                </a:cubicBezTo>
                <a:cubicBezTo>
                  <a:pt x="40" y="33"/>
                  <a:pt x="33" y="40"/>
                  <a:pt x="24" y="4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9">
            <a:extLst>
              <a:ext uri="{FF2B5EF4-FFF2-40B4-BE49-F238E27FC236}">
                <a16:creationId xmlns:a16="http://schemas.microsoft.com/office/drawing/2014/main" id="{4B329484-ACA2-48CD-B81A-2571D0A91644}"/>
              </a:ext>
            </a:extLst>
          </p:cNvPr>
          <p:cNvSpPr>
            <a:spLocks noEditPoints="1"/>
          </p:cNvSpPr>
          <p:nvPr/>
        </p:nvSpPr>
        <p:spPr bwMode="auto">
          <a:xfrm>
            <a:off x="9676333" y="1000784"/>
            <a:ext cx="223159" cy="294339"/>
          </a:xfrm>
          <a:custGeom>
            <a:avLst/>
            <a:gdLst>
              <a:gd name="T0" fmla="*/ 24 w 49"/>
              <a:gd name="T1" fmla="*/ 0 h 64"/>
              <a:gd name="T2" fmla="*/ 0 w 49"/>
              <a:gd name="T3" fmla="*/ 25 h 64"/>
              <a:gd name="T4" fmla="*/ 24 w 49"/>
              <a:gd name="T5" fmla="*/ 64 h 64"/>
              <a:gd name="T6" fmla="*/ 49 w 49"/>
              <a:gd name="T7" fmla="*/ 25 h 64"/>
              <a:gd name="T8" fmla="*/ 24 w 49"/>
              <a:gd name="T9" fmla="*/ 0 h 64"/>
              <a:gd name="T10" fmla="*/ 24 w 49"/>
              <a:gd name="T11" fmla="*/ 41 h 64"/>
              <a:gd name="T12" fmla="*/ 8 w 49"/>
              <a:gd name="T13" fmla="*/ 25 h 64"/>
              <a:gd name="T14" fmla="*/ 24 w 49"/>
              <a:gd name="T15" fmla="*/ 9 h 64"/>
              <a:gd name="T16" fmla="*/ 40 w 49"/>
              <a:gd name="T17" fmla="*/ 25 h 64"/>
              <a:gd name="T18" fmla="*/ 24 w 49"/>
              <a:gd name="T19" fmla="*/ 4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4" y="0"/>
                </a:moveTo>
                <a:cubicBezTo>
                  <a:pt x="11" y="0"/>
                  <a:pt x="0" y="11"/>
                  <a:pt x="0" y="25"/>
                </a:cubicBezTo>
                <a:cubicBezTo>
                  <a:pt x="0" y="39"/>
                  <a:pt x="24" y="64"/>
                  <a:pt x="24" y="64"/>
                </a:cubicBezTo>
                <a:cubicBezTo>
                  <a:pt x="24" y="64"/>
                  <a:pt x="49" y="39"/>
                  <a:pt x="49" y="25"/>
                </a:cubicBezTo>
                <a:cubicBezTo>
                  <a:pt x="49" y="11"/>
                  <a:pt x="38" y="0"/>
                  <a:pt x="24" y="0"/>
                </a:cubicBezTo>
                <a:close/>
                <a:moveTo>
                  <a:pt x="24" y="41"/>
                </a:moveTo>
                <a:cubicBezTo>
                  <a:pt x="15" y="41"/>
                  <a:pt x="8" y="34"/>
                  <a:pt x="8" y="25"/>
                </a:cubicBezTo>
                <a:cubicBezTo>
                  <a:pt x="8" y="16"/>
                  <a:pt x="15" y="9"/>
                  <a:pt x="24" y="9"/>
                </a:cubicBezTo>
                <a:cubicBezTo>
                  <a:pt x="33" y="9"/>
                  <a:pt x="40" y="16"/>
                  <a:pt x="40" y="25"/>
                </a:cubicBezTo>
                <a:cubicBezTo>
                  <a:pt x="40" y="34"/>
                  <a:pt x="33" y="41"/>
                  <a:pt x="24" y="41"/>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10">
            <a:extLst>
              <a:ext uri="{FF2B5EF4-FFF2-40B4-BE49-F238E27FC236}">
                <a16:creationId xmlns:a16="http://schemas.microsoft.com/office/drawing/2014/main" id="{817DC970-3D86-440A-81AF-08806D26FF71}"/>
              </a:ext>
            </a:extLst>
          </p:cNvPr>
          <p:cNvSpPr>
            <a:spLocks/>
          </p:cNvSpPr>
          <p:nvPr/>
        </p:nvSpPr>
        <p:spPr bwMode="auto">
          <a:xfrm>
            <a:off x="832696" y="1450950"/>
            <a:ext cx="2129629" cy="1919937"/>
          </a:xfrm>
          <a:custGeom>
            <a:avLst/>
            <a:gdLst>
              <a:gd name="T0" fmla="*/ 0 w 466"/>
              <a:gd name="T1" fmla="*/ 47 h 419"/>
              <a:gd name="T2" fmla="*/ 125 w 466"/>
              <a:gd name="T3" fmla="*/ 47 h 419"/>
              <a:gd name="T4" fmla="*/ 237 w 466"/>
              <a:gd name="T5" fmla="*/ 14 h 419"/>
              <a:gd name="T6" fmla="*/ 244 w 466"/>
              <a:gd name="T7" fmla="*/ 96 h 419"/>
              <a:gd name="T8" fmla="*/ 321 w 466"/>
              <a:gd name="T9" fmla="*/ 49 h 419"/>
              <a:gd name="T10" fmla="*/ 313 w 466"/>
              <a:gd name="T11" fmla="*/ 174 h 419"/>
              <a:gd name="T12" fmla="*/ 358 w 466"/>
              <a:gd name="T13" fmla="*/ 184 h 419"/>
              <a:gd name="T14" fmla="*/ 403 w 466"/>
              <a:gd name="T15" fmla="*/ 188 h 419"/>
              <a:gd name="T16" fmla="*/ 440 w 466"/>
              <a:gd name="T17" fmla="*/ 237 h 419"/>
              <a:gd name="T18" fmla="*/ 425 w 466"/>
              <a:gd name="T19" fmla="*/ 366 h 419"/>
              <a:gd name="T20" fmla="*/ 466 w 466"/>
              <a:gd name="T21" fmla="*/ 419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6" h="419">
                <a:moveTo>
                  <a:pt x="0" y="47"/>
                </a:moveTo>
                <a:cubicBezTo>
                  <a:pt x="0" y="47"/>
                  <a:pt x="105" y="69"/>
                  <a:pt x="125" y="47"/>
                </a:cubicBezTo>
                <a:cubicBezTo>
                  <a:pt x="146" y="25"/>
                  <a:pt x="219" y="0"/>
                  <a:pt x="237" y="14"/>
                </a:cubicBezTo>
                <a:cubicBezTo>
                  <a:pt x="256" y="29"/>
                  <a:pt x="205" y="94"/>
                  <a:pt x="244" y="96"/>
                </a:cubicBezTo>
                <a:cubicBezTo>
                  <a:pt x="282" y="98"/>
                  <a:pt x="293" y="39"/>
                  <a:pt x="321" y="49"/>
                </a:cubicBezTo>
                <a:cubicBezTo>
                  <a:pt x="350" y="59"/>
                  <a:pt x="297" y="161"/>
                  <a:pt x="313" y="174"/>
                </a:cubicBezTo>
                <a:cubicBezTo>
                  <a:pt x="329" y="186"/>
                  <a:pt x="352" y="172"/>
                  <a:pt x="358" y="184"/>
                </a:cubicBezTo>
                <a:cubicBezTo>
                  <a:pt x="364" y="196"/>
                  <a:pt x="385" y="208"/>
                  <a:pt x="403" y="188"/>
                </a:cubicBezTo>
                <a:cubicBezTo>
                  <a:pt x="421" y="168"/>
                  <a:pt x="449" y="204"/>
                  <a:pt x="440" y="237"/>
                </a:cubicBezTo>
                <a:cubicBezTo>
                  <a:pt x="423" y="296"/>
                  <a:pt x="419" y="345"/>
                  <a:pt x="425" y="366"/>
                </a:cubicBezTo>
                <a:cubicBezTo>
                  <a:pt x="432" y="386"/>
                  <a:pt x="446" y="394"/>
                  <a:pt x="466" y="419"/>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Freeform 11">
            <a:extLst>
              <a:ext uri="{FF2B5EF4-FFF2-40B4-BE49-F238E27FC236}">
                <a16:creationId xmlns:a16="http://schemas.microsoft.com/office/drawing/2014/main" id="{7A39F1ED-B94C-41CE-90D2-5C4F288D2892}"/>
              </a:ext>
            </a:extLst>
          </p:cNvPr>
          <p:cNvSpPr>
            <a:spLocks/>
          </p:cNvSpPr>
          <p:nvPr/>
        </p:nvSpPr>
        <p:spPr bwMode="auto">
          <a:xfrm>
            <a:off x="5342047" y="1245105"/>
            <a:ext cx="2044983" cy="1694854"/>
          </a:xfrm>
          <a:custGeom>
            <a:avLst/>
            <a:gdLst>
              <a:gd name="T0" fmla="*/ 0 w 448"/>
              <a:gd name="T1" fmla="*/ 12 h 370"/>
              <a:gd name="T2" fmla="*/ 78 w 448"/>
              <a:gd name="T3" fmla="*/ 4 h 370"/>
              <a:gd name="T4" fmla="*/ 115 w 448"/>
              <a:gd name="T5" fmla="*/ 20 h 370"/>
              <a:gd name="T6" fmla="*/ 188 w 448"/>
              <a:gd name="T7" fmla="*/ 41 h 370"/>
              <a:gd name="T8" fmla="*/ 223 w 448"/>
              <a:gd name="T9" fmla="*/ 92 h 370"/>
              <a:gd name="T10" fmla="*/ 340 w 448"/>
              <a:gd name="T11" fmla="*/ 102 h 370"/>
              <a:gd name="T12" fmla="*/ 403 w 448"/>
              <a:gd name="T13" fmla="*/ 172 h 370"/>
              <a:gd name="T14" fmla="*/ 374 w 448"/>
              <a:gd name="T15" fmla="*/ 286 h 370"/>
              <a:gd name="T16" fmla="*/ 436 w 448"/>
              <a:gd name="T17" fmla="*/ 331 h 370"/>
              <a:gd name="T18" fmla="*/ 448 w 448"/>
              <a:gd name="T19" fmla="*/ 370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370">
                <a:moveTo>
                  <a:pt x="0" y="12"/>
                </a:moveTo>
                <a:cubicBezTo>
                  <a:pt x="0" y="12"/>
                  <a:pt x="54" y="0"/>
                  <a:pt x="78" y="4"/>
                </a:cubicBezTo>
                <a:cubicBezTo>
                  <a:pt x="103" y="8"/>
                  <a:pt x="104" y="5"/>
                  <a:pt x="115" y="20"/>
                </a:cubicBezTo>
                <a:cubicBezTo>
                  <a:pt x="141" y="59"/>
                  <a:pt x="164" y="25"/>
                  <a:pt x="188" y="41"/>
                </a:cubicBezTo>
                <a:cubicBezTo>
                  <a:pt x="213" y="57"/>
                  <a:pt x="180" y="92"/>
                  <a:pt x="223" y="92"/>
                </a:cubicBezTo>
                <a:cubicBezTo>
                  <a:pt x="266" y="92"/>
                  <a:pt x="321" y="47"/>
                  <a:pt x="340" y="102"/>
                </a:cubicBezTo>
                <a:cubicBezTo>
                  <a:pt x="346" y="122"/>
                  <a:pt x="394" y="144"/>
                  <a:pt x="403" y="172"/>
                </a:cubicBezTo>
                <a:cubicBezTo>
                  <a:pt x="420" y="222"/>
                  <a:pt x="346" y="258"/>
                  <a:pt x="374" y="286"/>
                </a:cubicBezTo>
                <a:cubicBezTo>
                  <a:pt x="403" y="315"/>
                  <a:pt x="428" y="294"/>
                  <a:pt x="436" y="331"/>
                </a:cubicBezTo>
                <a:cubicBezTo>
                  <a:pt x="444" y="368"/>
                  <a:pt x="448" y="370"/>
                  <a:pt x="448" y="370"/>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 name="Freeform 12">
            <a:extLst>
              <a:ext uri="{FF2B5EF4-FFF2-40B4-BE49-F238E27FC236}">
                <a16:creationId xmlns:a16="http://schemas.microsoft.com/office/drawing/2014/main" id="{22EA83A4-7806-4DFD-BC32-FDC32CCA06F4}"/>
              </a:ext>
            </a:extLst>
          </p:cNvPr>
          <p:cNvSpPr>
            <a:spLocks/>
          </p:cNvSpPr>
          <p:nvPr/>
        </p:nvSpPr>
        <p:spPr bwMode="auto">
          <a:xfrm>
            <a:off x="7629426" y="1093126"/>
            <a:ext cx="2037288" cy="2145020"/>
          </a:xfrm>
          <a:custGeom>
            <a:avLst/>
            <a:gdLst>
              <a:gd name="T0" fmla="*/ 0 w 446"/>
              <a:gd name="T1" fmla="*/ 468 h 468"/>
              <a:gd name="T2" fmla="*/ 39 w 446"/>
              <a:gd name="T3" fmla="*/ 440 h 468"/>
              <a:gd name="T4" fmla="*/ 55 w 446"/>
              <a:gd name="T5" fmla="*/ 346 h 468"/>
              <a:gd name="T6" fmla="*/ 120 w 446"/>
              <a:gd name="T7" fmla="*/ 354 h 468"/>
              <a:gd name="T8" fmla="*/ 202 w 446"/>
              <a:gd name="T9" fmla="*/ 387 h 468"/>
              <a:gd name="T10" fmla="*/ 235 w 446"/>
              <a:gd name="T11" fmla="*/ 321 h 468"/>
              <a:gd name="T12" fmla="*/ 241 w 446"/>
              <a:gd name="T13" fmla="*/ 252 h 468"/>
              <a:gd name="T14" fmla="*/ 227 w 446"/>
              <a:gd name="T15" fmla="*/ 88 h 468"/>
              <a:gd name="T16" fmla="*/ 274 w 446"/>
              <a:gd name="T17" fmla="*/ 84 h 468"/>
              <a:gd name="T18" fmla="*/ 317 w 446"/>
              <a:gd name="T19" fmla="*/ 123 h 468"/>
              <a:gd name="T20" fmla="*/ 358 w 446"/>
              <a:gd name="T21" fmla="*/ 105 h 468"/>
              <a:gd name="T22" fmla="*/ 358 w 446"/>
              <a:gd name="T23" fmla="*/ 70 h 468"/>
              <a:gd name="T24" fmla="*/ 386 w 446"/>
              <a:gd name="T25" fmla="*/ 43 h 468"/>
              <a:gd name="T26" fmla="*/ 446 w 446"/>
              <a:gd name="T27" fmla="*/ 49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6" h="468">
                <a:moveTo>
                  <a:pt x="0" y="468"/>
                </a:moveTo>
                <a:cubicBezTo>
                  <a:pt x="0" y="468"/>
                  <a:pt x="37" y="468"/>
                  <a:pt x="39" y="440"/>
                </a:cubicBezTo>
                <a:cubicBezTo>
                  <a:pt x="41" y="411"/>
                  <a:pt x="41" y="362"/>
                  <a:pt x="55" y="346"/>
                </a:cubicBezTo>
                <a:cubicBezTo>
                  <a:pt x="70" y="329"/>
                  <a:pt x="116" y="327"/>
                  <a:pt x="120" y="354"/>
                </a:cubicBezTo>
                <a:cubicBezTo>
                  <a:pt x="124" y="380"/>
                  <a:pt x="180" y="399"/>
                  <a:pt x="202" y="387"/>
                </a:cubicBezTo>
                <a:cubicBezTo>
                  <a:pt x="225" y="374"/>
                  <a:pt x="229" y="342"/>
                  <a:pt x="235" y="321"/>
                </a:cubicBezTo>
                <a:cubicBezTo>
                  <a:pt x="241" y="301"/>
                  <a:pt x="251" y="284"/>
                  <a:pt x="241" y="252"/>
                </a:cubicBezTo>
                <a:cubicBezTo>
                  <a:pt x="231" y="219"/>
                  <a:pt x="219" y="104"/>
                  <a:pt x="227" y="88"/>
                </a:cubicBezTo>
                <a:cubicBezTo>
                  <a:pt x="235" y="72"/>
                  <a:pt x="258" y="60"/>
                  <a:pt x="274" y="84"/>
                </a:cubicBezTo>
                <a:cubicBezTo>
                  <a:pt x="290" y="109"/>
                  <a:pt x="288" y="121"/>
                  <a:pt x="317" y="123"/>
                </a:cubicBezTo>
                <a:cubicBezTo>
                  <a:pt x="345" y="125"/>
                  <a:pt x="362" y="129"/>
                  <a:pt x="358" y="105"/>
                </a:cubicBezTo>
                <a:cubicBezTo>
                  <a:pt x="354" y="80"/>
                  <a:pt x="337" y="70"/>
                  <a:pt x="358" y="70"/>
                </a:cubicBezTo>
                <a:cubicBezTo>
                  <a:pt x="378" y="70"/>
                  <a:pt x="386" y="43"/>
                  <a:pt x="386" y="43"/>
                </a:cubicBezTo>
                <a:cubicBezTo>
                  <a:pt x="403" y="0"/>
                  <a:pt x="417" y="51"/>
                  <a:pt x="446" y="49"/>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 name="Freeform 13">
            <a:extLst>
              <a:ext uri="{FF2B5EF4-FFF2-40B4-BE49-F238E27FC236}">
                <a16:creationId xmlns:a16="http://schemas.microsoft.com/office/drawing/2014/main" id="{A3D12228-691C-4B49-97CC-A438D4E9F9B2}"/>
              </a:ext>
            </a:extLst>
          </p:cNvPr>
          <p:cNvSpPr>
            <a:spLocks/>
          </p:cNvSpPr>
          <p:nvPr/>
        </p:nvSpPr>
        <p:spPr bwMode="auto">
          <a:xfrm>
            <a:off x="3121999" y="1272803"/>
            <a:ext cx="1968031" cy="2473221"/>
          </a:xfrm>
          <a:custGeom>
            <a:avLst/>
            <a:gdLst>
              <a:gd name="T0" fmla="*/ 0 w 431"/>
              <a:gd name="T1" fmla="*/ 557 h 557"/>
              <a:gd name="T2" fmla="*/ 53 w 431"/>
              <a:gd name="T3" fmla="*/ 477 h 557"/>
              <a:gd name="T4" fmla="*/ 53 w 431"/>
              <a:gd name="T5" fmla="*/ 476 h 557"/>
              <a:gd name="T6" fmla="*/ 76 w 431"/>
              <a:gd name="T7" fmla="*/ 419 h 557"/>
              <a:gd name="T8" fmla="*/ 94 w 431"/>
              <a:gd name="T9" fmla="*/ 399 h 557"/>
              <a:gd name="T10" fmla="*/ 143 w 431"/>
              <a:gd name="T11" fmla="*/ 381 h 557"/>
              <a:gd name="T12" fmla="*/ 190 w 431"/>
              <a:gd name="T13" fmla="*/ 373 h 557"/>
              <a:gd name="T14" fmla="*/ 233 w 431"/>
              <a:gd name="T15" fmla="*/ 379 h 557"/>
              <a:gd name="T16" fmla="*/ 282 w 431"/>
              <a:gd name="T17" fmla="*/ 313 h 557"/>
              <a:gd name="T18" fmla="*/ 327 w 431"/>
              <a:gd name="T19" fmla="*/ 348 h 557"/>
              <a:gd name="T20" fmla="*/ 378 w 431"/>
              <a:gd name="T21" fmla="*/ 303 h 557"/>
              <a:gd name="T22" fmla="*/ 376 w 431"/>
              <a:gd name="T23" fmla="*/ 244 h 557"/>
              <a:gd name="T24" fmla="*/ 383 w 431"/>
              <a:gd name="T25" fmla="*/ 181 h 557"/>
              <a:gd name="T26" fmla="*/ 370 w 431"/>
              <a:gd name="T27" fmla="*/ 34 h 557"/>
              <a:gd name="T28" fmla="*/ 431 w 431"/>
              <a:gd name="T29" fmla="*/ 27 h 557"/>
              <a:gd name="connsiteX0" fmla="*/ 0 w 10000"/>
              <a:gd name="connsiteY0" fmla="*/ 9689 h 9689"/>
              <a:gd name="connsiteX1" fmla="*/ 1230 w 10000"/>
              <a:gd name="connsiteY1" fmla="*/ 8253 h 9689"/>
              <a:gd name="connsiteX2" fmla="*/ 1230 w 10000"/>
              <a:gd name="connsiteY2" fmla="*/ 8235 h 9689"/>
              <a:gd name="connsiteX3" fmla="*/ 1763 w 10000"/>
              <a:gd name="connsiteY3" fmla="*/ 7211 h 9689"/>
              <a:gd name="connsiteX4" fmla="*/ 2181 w 10000"/>
              <a:gd name="connsiteY4" fmla="*/ 6852 h 9689"/>
              <a:gd name="connsiteX5" fmla="*/ 3318 w 10000"/>
              <a:gd name="connsiteY5" fmla="*/ 6529 h 9689"/>
              <a:gd name="connsiteX6" fmla="*/ 4408 w 10000"/>
              <a:gd name="connsiteY6" fmla="*/ 6386 h 9689"/>
              <a:gd name="connsiteX7" fmla="*/ 5406 w 10000"/>
              <a:gd name="connsiteY7" fmla="*/ 6493 h 9689"/>
              <a:gd name="connsiteX8" fmla="*/ 6543 w 10000"/>
              <a:gd name="connsiteY8" fmla="*/ 5308 h 9689"/>
              <a:gd name="connsiteX9" fmla="*/ 7587 w 10000"/>
              <a:gd name="connsiteY9" fmla="*/ 5937 h 9689"/>
              <a:gd name="connsiteX10" fmla="*/ 7841 w 10000"/>
              <a:gd name="connsiteY10" fmla="*/ 4741 h 9689"/>
              <a:gd name="connsiteX11" fmla="*/ 8724 w 10000"/>
              <a:gd name="connsiteY11" fmla="*/ 4070 h 9689"/>
              <a:gd name="connsiteX12" fmla="*/ 8886 w 10000"/>
              <a:gd name="connsiteY12" fmla="*/ 2939 h 9689"/>
              <a:gd name="connsiteX13" fmla="*/ 8585 w 10000"/>
              <a:gd name="connsiteY13" fmla="*/ 299 h 9689"/>
              <a:gd name="connsiteX14" fmla="*/ 10000 w 10000"/>
              <a:gd name="connsiteY14" fmla="*/ 174 h 9689"/>
              <a:gd name="connsiteX0" fmla="*/ 0 w 10000"/>
              <a:gd name="connsiteY0" fmla="*/ 9999 h 9999"/>
              <a:gd name="connsiteX1" fmla="*/ 1230 w 10000"/>
              <a:gd name="connsiteY1" fmla="*/ 8517 h 9999"/>
              <a:gd name="connsiteX2" fmla="*/ 1230 w 10000"/>
              <a:gd name="connsiteY2" fmla="*/ 8498 h 9999"/>
              <a:gd name="connsiteX3" fmla="*/ 1763 w 10000"/>
              <a:gd name="connsiteY3" fmla="*/ 7441 h 9999"/>
              <a:gd name="connsiteX4" fmla="*/ 2181 w 10000"/>
              <a:gd name="connsiteY4" fmla="*/ 7071 h 9999"/>
              <a:gd name="connsiteX5" fmla="*/ 3318 w 10000"/>
              <a:gd name="connsiteY5" fmla="*/ 6738 h 9999"/>
              <a:gd name="connsiteX6" fmla="*/ 4408 w 10000"/>
              <a:gd name="connsiteY6" fmla="*/ 6590 h 9999"/>
              <a:gd name="connsiteX7" fmla="*/ 5406 w 10000"/>
              <a:gd name="connsiteY7" fmla="*/ 6700 h 9999"/>
              <a:gd name="connsiteX8" fmla="*/ 6543 w 10000"/>
              <a:gd name="connsiteY8" fmla="*/ 5477 h 9999"/>
              <a:gd name="connsiteX9" fmla="*/ 7587 w 10000"/>
              <a:gd name="connsiteY9" fmla="*/ 6127 h 9999"/>
              <a:gd name="connsiteX10" fmla="*/ 7841 w 10000"/>
              <a:gd name="connsiteY10" fmla="*/ 4892 h 9999"/>
              <a:gd name="connsiteX11" fmla="*/ 7524 w 10000"/>
              <a:gd name="connsiteY11" fmla="*/ 3645 h 9999"/>
              <a:gd name="connsiteX12" fmla="*/ 8886 w 10000"/>
              <a:gd name="connsiteY12" fmla="*/ 3032 h 9999"/>
              <a:gd name="connsiteX13" fmla="*/ 8585 w 10000"/>
              <a:gd name="connsiteY13" fmla="*/ 308 h 9999"/>
              <a:gd name="connsiteX14" fmla="*/ 10000 w 10000"/>
              <a:gd name="connsiteY14" fmla="*/ 179 h 9999"/>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6543 w 10000"/>
              <a:gd name="connsiteY8" fmla="*/ 5478 h 10000"/>
              <a:gd name="connsiteX9" fmla="*/ 7587 w 10000"/>
              <a:gd name="connsiteY9" fmla="*/ 6128 h 10000"/>
              <a:gd name="connsiteX10" fmla="*/ 7841 w 10000"/>
              <a:gd name="connsiteY10" fmla="*/ 4892 h 10000"/>
              <a:gd name="connsiteX11" fmla="*/ 7524 w 10000"/>
              <a:gd name="connsiteY11" fmla="*/ 3645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6543 w 10000"/>
              <a:gd name="connsiteY8" fmla="*/ 5478 h 10000"/>
              <a:gd name="connsiteX9" fmla="*/ 7587 w 10000"/>
              <a:gd name="connsiteY9" fmla="*/ 6128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6543 w 10000"/>
              <a:gd name="connsiteY8" fmla="*/ 5478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098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098 w 10000"/>
              <a:gd name="connsiteY11" fmla="*/ 2844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098 w 10000"/>
              <a:gd name="connsiteY11" fmla="*/ 2844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6662 w 10000"/>
              <a:gd name="connsiteY11" fmla="*/ 1650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561 w 10000"/>
              <a:gd name="connsiteY10" fmla="*/ 3383 h 10000"/>
              <a:gd name="connsiteX11" fmla="*/ 6662 w 10000"/>
              <a:gd name="connsiteY11" fmla="*/ 1650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103 w 10000"/>
              <a:gd name="connsiteY9" fmla="*/ 4634 h 10000"/>
              <a:gd name="connsiteX10" fmla="*/ 7561 w 10000"/>
              <a:gd name="connsiteY10" fmla="*/ 3383 h 10000"/>
              <a:gd name="connsiteX11" fmla="*/ 6662 w 10000"/>
              <a:gd name="connsiteY11" fmla="*/ 1650 h 10000"/>
              <a:gd name="connsiteX12" fmla="*/ 7608 w 10000"/>
              <a:gd name="connsiteY12" fmla="*/ 1337 h 10000"/>
              <a:gd name="connsiteX13" fmla="*/ 8585 w 10000"/>
              <a:gd name="connsiteY13" fmla="*/ 308 h 10000"/>
              <a:gd name="connsiteX14" fmla="*/ 10000 w 10000"/>
              <a:gd name="connsiteY14" fmla="*/ 179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00">
                <a:moveTo>
                  <a:pt x="0" y="10000"/>
                </a:moveTo>
                <a:cubicBezTo>
                  <a:pt x="1462" y="10000"/>
                  <a:pt x="1323" y="8963"/>
                  <a:pt x="1230" y="8518"/>
                </a:cubicBezTo>
                <a:lnTo>
                  <a:pt x="1230" y="8499"/>
                </a:lnTo>
                <a:cubicBezTo>
                  <a:pt x="1160" y="8110"/>
                  <a:pt x="1369" y="7703"/>
                  <a:pt x="1763" y="7442"/>
                </a:cubicBezTo>
                <a:cubicBezTo>
                  <a:pt x="1879" y="7369"/>
                  <a:pt x="2019" y="7239"/>
                  <a:pt x="2181" y="7072"/>
                </a:cubicBezTo>
                <a:cubicBezTo>
                  <a:pt x="2761" y="6480"/>
                  <a:pt x="2761" y="6591"/>
                  <a:pt x="3318" y="6739"/>
                </a:cubicBezTo>
                <a:cubicBezTo>
                  <a:pt x="3898" y="6887"/>
                  <a:pt x="4176" y="6664"/>
                  <a:pt x="4408" y="6591"/>
                </a:cubicBezTo>
                <a:cubicBezTo>
                  <a:pt x="4640" y="6517"/>
                  <a:pt x="5147" y="7066"/>
                  <a:pt x="5406" y="6701"/>
                </a:cubicBezTo>
                <a:cubicBezTo>
                  <a:pt x="5665" y="6336"/>
                  <a:pt x="5730" y="4253"/>
                  <a:pt x="5962" y="4400"/>
                </a:cubicBezTo>
                <a:cubicBezTo>
                  <a:pt x="6504" y="4383"/>
                  <a:pt x="6399" y="4583"/>
                  <a:pt x="7103" y="4634"/>
                </a:cubicBezTo>
                <a:cubicBezTo>
                  <a:pt x="7846" y="4732"/>
                  <a:pt x="7422" y="4496"/>
                  <a:pt x="7561" y="3383"/>
                </a:cubicBezTo>
                <a:cubicBezTo>
                  <a:pt x="7608" y="3050"/>
                  <a:pt x="6592" y="2002"/>
                  <a:pt x="6662" y="1650"/>
                </a:cubicBezTo>
                <a:cubicBezTo>
                  <a:pt x="6708" y="1371"/>
                  <a:pt x="7288" y="1561"/>
                  <a:pt x="7608" y="1337"/>
                </a:cubicBezTo>
                <a:cubicBezTo>
                  <a:pt x="7929" y="1113"/>
                  <a:pt x="8121" y="715"/>
                  <a:pt x="8585" y="308"/>
                </a:cubicBezTo>
                <a:cubicBezTo>
                  <a:pt x="9281" y="-322"/>
                  <a:pt x="9350" y="216"/>
                  <a:pt x="10000" y="179"/>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 name="Freeform 17">
            <a:extLst>
              <a:ext uri="{FF2B5EF4-FFF2-40B4-BE49-F238E27FC236}">
                <a16:creationId xmlns:a16="http://schemas.microsoft.com/office/drawing/2014/main" id="{FB7C68EC-8EC5-4550-8DCE-D3F6034B829B}"/>
              </a:ext>
            </a:extLst>
          </p:cNvPr>
          <p:cNvSpPr>
            <a:spLocks/>
          </p:cNvSpPr>
          <p:nvPr/>
        </p:nvSpPr>
        <p:spPr bwMode="auto">
          <a:xfrm>
            <a:off x="10002642" y="707481"/>
            <a:ext cx="2280798" cy="697547"/>
          </a:xfrm>
          <a:custGeom>
            <a:avLst/>
            <a:gdLst>
              <a:gd name="T0" fmla="*/ 0 w 207"/>
              <a:gd name="T1" fmla="*/ 47 h 61"/>
              <a:gd name="T2" fmla="*/ 19 w 207"/>
              <a:gd name="T3" fmla="*/ 37 h 61"/>
              <a:gd name="T4" fmla="*/ 43 w 207"/>
              <a:gd name="T5" fmla="*/ 59 h 61"/>
              <a:gd name="T6" fmla="*/ 79 w 207"/>
              <a:gd name="T7" fmla="*/ 7 h 61"/>
              <a:gd name="T8" fmla="*/ 153 w 207"/>
              <a:gd name="T9" fmla="*/ 42 h 61"/>
              <a:gd name="T10" fmla="*/ 152 w 207"/>
              <a:gd name="T11" fmla="*/ 24 h 61"/>
              <a:gd name="T12" fmla="*/ 151 w 207"/>
              <a:gd name="T13" fmla="*/ 12 h 61"/>
              <a:gd name="T14" fmla="*/ 173 w 207"/>
              <a:gd name="T15" fmla="*/ 29 h 61"/>
              <a:gd name="T16" fmla="*/ 185 w 207"/>
              <a:gd name="T17" fmla="*/ 18 h 61"/>
              <a:gd name="T18" fmla="*/ 207 w 207"/>
              <a:gd name="T19" fmla="*/ 1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7" h="61">
                <a:moveTo>
                  <a:pt x="0" y="47"/>
                </a:moveTo>
                <a:cubicBezTo>
                  <a:pt x="0" y="47"/>
                  <a:pt x="6" y="32"/>
                  <a:pt x="19" y="37"/>
                </a:cubicBezTo>
                <a:cubicBezTo>
                  <a:pt x="31" y="41"/>
                  <a:pt x="36" y="61"/>
                  <a:pt x="43" y="59"/>
                </a:cubicBezTo>
                <a:cubicBezTo>
                  <a:pt x="49" y="57"/>
                  <a:pt x="65" y="0"/>
                  <a:pt x="79" y="7"/>
                </a:cubicBezTo>
                <a:cubicBezTo>
                  <a:pt x="92" y="13"/>
                  <a:pt x="150" y="54"/>
                  <a:pt x="153" y="42"/>
                </a:cubicBezTo>
                <a:cubicBezTo>
                  <a:pt x="155" y="29"/>
                  <a:pt x="156" y="28"/>
                  <a:pt x="152" y="24"/>
                </a:cubicBezTo>
                <a:cubicBezTo>
                  <a:pt x="148" y="19"/>
                  <a:pt x="141" y="8"/>
                  <a:pt x="151" y="12"/>
                </a:cubicBezTo>
                <a:cubicBezTo>
                  <a:pt x="160" y="15"/>
                  <a:pt x="169" y="18"/>
                  <a:pt x="173" y="29"/>
                </a:cubicBezTo>
                <a:cubicBezTo>
                  <a:pt x="177" y="40"/>
                  <a:pt x="185" y="23"/>
                  <a:pt x="185" y="18"/>
                </a:cubicBezTo>
                <a:cubicBezTo>
                  <a:pt x="185" y="13"/>
                  <a:pt x="207" y="11"/>
                  <a:pt x="207" y="11"/>
                </a:cubicBezTo>
              </a:path>
            </a:pathLst>
          </a:custGeom>
          <a:noFill/>
          <a:ln w="34925" cap="rnd">
            <a:gradFill flip="none" rotWithShape="1">
              <a:gsLst>
                <a:gs pos="28000">
                  <a:schemeClr val="accent1">
                    <a:lumMod val="50000"/>
                  </a:schemeClr>
                </a:gs>
                <a:gs pos="100000">
                  <a:schemeClr val="accent1">
                    <a:lumMod val="50000"/>
                  </a:schemeClr>
                </a:gs>
              </a:gsLst>
              <a:lin ang="0" scaled="1"/>
              <a:tileRect/>
            </a:gra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0" name="Picture 49" descr="A screenshot of a video game&#10;&#10;Description automatically generated with low confidence">
            <a:extLst>
              <a:ext uri="{FF2B5EF4-FFF2-40B4-BE49-F238E27FC236}">
                <a16:creationId xmlns:a16="http://schemas.microsoft.com/office/drawing/2014/main" id="{56C091DA-B269-417A-B8A1-CD836F2E1770}"/>
              </a:ext>
            </a:extLst>
          </p:cNvPr>
          <p:cNvPicPr>
            <a:picLocks noChangeAspect="1"/>
          </p:cNvPicPr>
          <p:nvPr/>
        </p:nvPicPr>
        <p:blipFill rotWithShape="1">
          <a:blip r:embed="rId4"/>
          <a:srcRect l="13095" t="47831" r="75357" b="25714"/>
          <a:stretch/>
        </p:blipFill>
        <p:spPr>
          <a:xfrm>
            <a:off x="158443" y="1183976"/>
            <a:ext cx="1326102" cy="1708893"/>
          </a:xfrm>
          <a:prstGeom prst="rect">
            <a:avLst/>
          </a:prstGeom>
        </p:spPr>
      </p:pic>
      <p:pic>
        <p:nvPicPr>
          <p:cNvPr id="55" name="Picture 54">
            <a:extLst>
              <a:ext uri="{FF2B5EF4-FFF2-40B4-BE49-F238E27FC236}">
                <a16:creationId xmlns:a16="http://schemas.microsoft.com/office/drawing/2014/main" id="{D517F015-2675-4D3B-B972-207132E6DEC8}"/>
              </a:ext>
            </a:extLst>
          </p:cNvPr>
          <p:cNvPicPr>
            <a:picLocks noChangeAspect="1"/>
          </p:cNvPicPr>
          <p:nvPr/>
        </p:nvPicPr>
        <p:blipFill>
          <a:blip r:embed="rId5"/>
          <a:stretch>
            <a:fillRect/>
          </a:stretch>
        </p:blipFill>
        <p:spPr>
          <a:xfrm>
            <a:off x="2485979" y="2682606"/>
            <a:ext cx="1386340" cy="1310027"/>
          </a:xfrm>
          <a:prstGeom prst="rect">
            <a:avLst/>
          </a:prstGeom>
        </p:spPr>
      </p:pic>
      <p:pic>
        <p:nvPicPr>
          <p:cNvPr id="27" name="Picture 26" descr="A screenshot of a video game&#10;&#10;Description automatically generated with medium confidence">
            <a:extLst>
              <a:ext uri="{FF2B5EF4-FFF2-40B4-BE49-F238E27FC236}">
                <a16:creationId xmlns:a16="http://schemas.microsoft.com/office/drawing/2014/main" id="{1FBE56A6-BEA2-47F2-8FB3-79010EEBC405}"/>
              </a:ext>
            </a:extLst>
          </p:cNvPr>
          <p:cNvPicPr>
            <a:picLocks noChangeAspect="1"/>
          </p:cNvPicPr>
          <p:nvPr/>
        </p:nvPicPr>
        <p:blipFill>
          <a:blip r:embed="rId6"/>
          <a:stretch>
            <a:fillRect/>
          </a:stretch>
        </p:blipFill>
        <p:spPr>
          <a:xfrm>
            <a:off x="5081812" y="891969"/>
            <a:ext cx="1077878" cy="1352247"/>
          </a:xfrm>
          <a:prstGeom prst="rect">
            <a:avLst/>
          </a:prstGeom>
        </p:spPr>
      </p:pic>
    </p:spTree>
    <p:extLst>
      <p:ext uri="{BB962C8B-B14F-4D97-AF65-F5344CB8AC3E}">
        <p14:creationId xmlns:p14="http://schemas.microsoft.com/office/powerpoint/2010/main" val="3758812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Group 25">
            <a:extLst>
              <a:ext uri="{FF2B5EF4-FFF2-40B4-BE49-F238E27FC236}">
                <a16:creationId xmlns:a16="http://schemas.microsoft.com/office/drawing/2014/main" id="{08747BA2-4EFA-4311-912B-1B418E11AB3C}"/>
              </a:ext>
            </a:extLst>
          </p:cNvPr>
          <p:cNvGrpSpPr>
            <a:grpSpLocks noChangeAspect="1"/>
          </p:cNvGrpSpPr>
          <p:nvPr/>
        </p:nvGrpSpPr>
        <p:grpSpPr bwMode="auto">
          <a:xfrm>
            <a:off x="6002337" y="1339430"/>
            <a:ext cx="1236663" cy="1236663"/>
            <a:chOff x="3453" y="1773"/>
            <a:chExt cx="779" cy="779"/>
          </a:xfrm>
        </p:grpSpPr>
        <p:sp>
          <p:nvSpPr>
            <p:cNvPr id="57" name="Line 26">
              <a:extLst>
                <a:ext uri="{FF2B5EF4-FFF2-40B4-BE49-F238E27FC236}">
                  <a16:creationId xmlns:a16="http://schemas.microsoft.com/office/drawing/2014/main" id="{8DFED072-F079-41E4-AEF3-4BBEB46B316E}"/>
                </a:ext>
              </a:extLst>
            </p:cNvPr>
            <p:cNvSpPr>
              <a:spLocks noChangeShapeType="1"/>
            </p:cNvSpPr>
            <p:nvPr/>
          </p:nvSpPr>
          <p:spPr bwMode="auto">
            <a:xfrm flipV="1">
              <a:off x="3453" y="1773"/>
              <a:ext cx="449" cy="449"/>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Line 27">
              <a:extLst>
                <a:ext uri="{FF2B5EF4-FFF2-40B4-BE49-F238E27FC236}">
                  <a16:creationId xmlns:a16="http://schemas.microsoft.com/office/drawing/2014/main" id="{A4F3C791-ED2B-4E5E-B1CD-AA8F0582DF35}"/>
                </a:ext>
              </a:extLst>
            </p:cNvPr>
            <p:cNvSpPr>
              <a:spLocks noChangeShapeType="1"/>
            </p:cNvSpPr>
            <p:nvPr/>
          </p:nvSpPr>
          <p:spPr bwMode="auto">
            <a:xfrm flipV="1">
              <a:off x="3453" y="1773"/>
              <a:ext cx="287" cy="28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Line 28">
              <a:extLst>
                <a:ext uri="{FF2B5EF4-FFF2-40B4-BE49-F238E27FC236}">
                  <a16:creationId xmlns:a16="http://schemas.microsoft.com/office/drawing/2014/main" id="{423E252C-61EF-45C7-8017-CFD4346A86FC}"/>
                </a:ext>
              </a:extLst>
            </p:cNvPr>
            <p:cNvSpPr>
              <a:spLocks noChangeShapeType="1"/>
            </p:cNvSpPr>
            <p:nvPr/>
          </p:nvSpPr>
          <p:spPr bwMode="auto">
            <a:xfrm flipV="1">
              <a:off x="3453" y="1773"/>
              <a:ext cx="122" cy="122"/>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 name="Line 29">
              <a:extLst>
                <a:ext uri="{FF2B5EF4-FFF2-40B4-BE49-F238E27FC236}">
                  <a16:creationId xmlns:a16="http://schemas.microsoft.com/office/drawing/2014/main" id="{2E9C7B3E-2287-42CB-AF14-5B126FA007AB}"/>
                </a:ext>
              </a:extLst>
            </p:cNvPr>
            <p:cNvSpPr>
              <a:spLocks noChangeShapeType="1"/>
            </p:cNvSpPr>
            <p:nvPr/>
          </p:nvSpPr>
          <p:spPr bwMode="auto">
            <a:xfrm flipV="1">
              <a:off x="3778" y="2098"/>
              <a:ext cx="454" cy="454"/>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 name="Line 30">
              <a:extLst>
                <a:ext uri="{FF2B5EF4-FFF2-40B4-BE49-F238E27FC236}">
                  <a16:creationId xmlns:a16="http://schemas.microsoft.com/office/drawing/2014/main" id="{A79E0677-4C9D-424B-BB5E-2FA0F5A2A9D3}"/>
                </a:ext>
              </a:extLst>
            </p:cNvPr>
            <p:cNvSpPr>
              <a:spLocks noChangeShapeType="1"/>
            </p:cNvSpPr>
            <p:nvPr/>
          </p:nvSpPr>
          <p:spPr bwMode="auto">
            <a:xfrm flipH="1">
              <a:off x="3615" y="1935"/>
              <a:ext cx="617" cy="61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0" name="Line 31">
              <a:extLst>
                <a:ext uri="{FF2B5EF4-FFF2-40B4-BE49-F238E27FC236}">
                  <a16:creationId xmlns:a16="http://schemas.microsoft.com/office/drawing/2014/main" id="{733A0CEB-569A-407F-9558-A5F111911DF8}"/>
                </a:ext>
              </a:extLst>
            </p:cNvPr>
            <p:cNvSpPr>
              <a:spLocks noChangeShapeType="1"/>
            </p:cNvSpPr>
            <p:nvPr/>
          </p:nvSpPr>
          <p:spPr bwMode="auto">
            <a:xfrm flipV="1">
              <a:off x="3943" y="2260"/>
              <a:ext cx="289" cy="292"/>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 name="Line 34">
              <a:extLst>
                <a:ext uri="{FF2B5EF4-FFF2-40B4-BE49-F238E27FC236}">
                  <a16:creationId xmlns:a16="http://schemas.microsoft.com/office/drawing/2014/main" id="{3E8E84B7-467B-43CA-9A70-1AFED5A26E92}"/>
                </a:ext>
              </a:extLst>
            </p:cNvPr>
            <p:cNvSpPr>
              <a:spLocks noChangeShapeType="1"/>
            </p:cNvSpPr>
            <p:nvPr/>
          </p:nvSpPr>
          <p:spPr bwMode="auto">
            <a:xfrm flipV="1">
              <a:off x="4108" y="2428"/>
              <a:ext cx="124" cy="12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3" name="Line 35">
              <a:extLst>
                <a:ext uri="{FF2B5EF4-FFF2-40B4-BE49-F238E27FC236}">
                  <a16:creationId xmlns:a16="http://schemas.microsoft.com/office/drawing/2014/main" id="{D41A7ADE-9BF0-4F92-A805-6E316B15FAC3}"/>
                </a:ext>
              </a:extLst>
            </p:cNvPr>
            <p:cNvSpPr>
              <a:spLocks noChangeShapeType="1"/>
            </p:cNvSpPr>
            <p:nvPr/>
          </p:nvSpPr>
          <p:spPr bwMode="auto">
            <a:xfrm flipV="1">
              <a:off x="3453" y="1773"/>
              <a:ext cx="614" cy="61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 name="Line 38">
              <a:extLst>
                <a:ext uri="{FF2B5EF4-FFF2-40B4-BE49-F238E27FC236}">
                  <a16:creationId xmlns:a16="http://schemas.microsoft.com/office/drawing/2014/main" id="{75B6CC80-ED8D-4752-A739-F811BA379417}"/>
                </a:ext>
              </a:extLst>
            </p:cNvPr>
            <p:cNvSpPr>
              <a:spLocks noChangeShapeType="1"/>
            </p:cNvSpPr>
            <p:nvPr/>
          </p:nvSpPr>
          <p:spPr bwMode="auto">
            <a:xfrm flipH="1">
              <a:off x="3453" y="1773"/>
              <a:ext cx="777" cy="77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pic>
        <p:nvPicPr>
          <p:cNvPr id="38" name="Picture 37">
            <a:extLst>
              <a:ext uri="{FF2B5EF4-FFF2-40B4-BE49-F238E27FC236}">
                <a16:creationId xmlns:a16="http://schemas.microsoft.com/office/drawing/2014/main" id="{CB55CEE8-8A3E-4268-8A67-ED46B5E4E51F}"/>
              </a:ext>
            </a:extLst>
          </p:cNvPr>
          <p:cNvPicPr>
            <a:picLocks noChangeAspect="1"/>
          </p:cNvPicPr>
          <p:nvPr/>
        </p:nvPicPr>
        <p:blipFill>
          <a:blip r:embed="rId3"/>
          <a:srcRect/>
          <a:stretch/>
        </p:blipFill>
        <p:spPr>
          <a:xfrm>
            <a:off x="5449299" y="975657"/>
            <a:ext cx="6742642" cy="5212532"/>
          </a:xfrm>
          <a:prstGeom prst="rect">
            <a:avLst/>
          </a:prstGeom>
        </p:spPr>
      </p:pic>
      <p:sp>
        <p:nvSpPr>
          <p:cNvPr id="81" name="Freeform 19">
            <a:extLst>
              <a:ext uri="{FF2B5EF4-FFF2-40B4-BE49-F238E27FC236}">
                <a16:creationId xmlns:a16="http://schemas.microsoft.com/office/drawing/2014/main" id="{067CF050-3C70-4BEB-8AD7-56276DC36F25}"/>
              </a:ext>
            </a:extLst>
          </p:cNvPr>
          <p:cNvSpPr>
            <a:spLocks noEditPoints="1"/>
          </p:cNvSpPr>
          <p:nvPr/>
        </p:nvSpPr>
        <p:spPr bwMode="auto">
          <a:xfrm rot="1672198">
            <a:off x="873125" y="681512"/>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20">
            <a:extLst>
              <a:ext uri="{FF2B5EF4-FFF2-40B4-BE49-F238E27FC236}">
                <a16:creationId xmlns:a16="http://schemas.microsoft.com/office/drawing/2014/main" id="{2C93842C-711F-411F-9588-55583AD6C8C1}"/>
              </a:ext>
            </a:extLst>
          </p:cNvPr>
          <p:cNvSpPr>
            <a:spLocks noEditPoints="1"/>
          </p:cNvSpPr>
          <p:nvPr/>
        </p:nvSpPr>
        <p:spPr bwMode="auto">
          <a:xfrm>
            <a:off x="4603666" y="886063"/>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21">
            <a:extLst>
              <a:ext uri="{FF2B5EF4-FFF2-40B4-BE49-F238E27FC236}">
                <a16:creationId xmlns:a16="http://schemas.microsoft.com/office/drawing/2014/main" id="{EA8640DB-2811-4DEF-A1AC-160818E02151}"/>
              </a:ext>
            </a:extLst>
          </p:cNvPr>
          <p:cNvSpPr>
            <a:spLocks noEditPoints="1"/>
          </p:cNvSpPr>
          <p:nvPr/>
        </p:nvSpPr>
        <p:spPr bwMode="auto">
          <a:xfrm rot="20932842">
            <a:off x="5312391" y="3612665"/>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19">
            <a:extLst>
              <a:ext uri="{FF2B5EF4-FFF2-40B4-BE49-F238E27FC236}">
                <a16:creationId xmlns:a16="http://schemas.microsoft.com/office/drawing/2014/main" id="{7FC1C829-BC17-4A31-A253-F8097C886BD3}"/>
              </a:ext>
            </a:extLst>
          </p:cNvPr>
          <p:cNvSpPr>
            <a:spLocks noEditPoints="1"/>
          </p:cNvSpPr>
          <p:nvPr/>
        </p:nvSpPr>
        <p:spPr bwMode="auto">
          <a:xfrm rot="19913815">
            <a:off x="3536082" y="5606769"/>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92" name="Group 91">
            <a:extLst>
              <a:ext uri="{FF2B5EF4-FFF2-40B4-BE49-F238E27FC236}">
                <a16:creationId xmlns:a16="http://schemas.microsoft.com/office/drawing/2014/main" id="{04179021-8D51-456E-B9A1-655F915EDA31}"/>
              </a:ext>
            </a:extLst>
          </p:cNvPr>
          <p:cNvGrpSpPr/>
          <p:nvPr/>
        </p:nvGrpSpPr>
        <p:grpSpPr>
          <a:xfrm>
            <a:off x="-1" y="5764405"/>
            <a:ext cx="2740026" cy="791104"/>
            <a:chOff x="4648199" y="4343400"/>
            <a:chExt cx="3657601" cy="791104"/>
          </a:xfrm>
        </p:grpSpPr>
        <p:cxnSp>
          <p:nvCxnSpPr>
            <p:cNvPr id="93" name="Straight Connector 92">
              <a:extLst>
                <a:ext uri="{FF2B5EF4-FFF2-40B4-BE49-F238E27FC236}">
                  <a16:creationId xmlns:a16="http://schemas.microsoft.com/office/drawing/2014/main" id="{13AE79B5-4C72-4F08-B998-D1CD82472301}"/>
                </a:ext>
              </a:extLst>
            </p:cNvPr>
            <p:cNvCxnSpPr/>
            <p:nvPr/>
          </p:nvCxnSpPr>
          <p:spPr bwMode="gray">
            <a:xfrm>
              <a:off x="4648200" y="4343400"/>
              <a:ext cx="3657600"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3B20E252-9B2F-4C31-B261-4583BD3FBD4E}"/>
                </a:ext>
              </a:extLst>
            </p:cNvPr>
            <p:cNvCxnSpPr/>
            <p:nvPr/>
          </p:nvCxnSpPr>
          <p:spPr bwMode="gray">
            <a:xfrm>
              <a:off x="4648200" y="4607101"/>
              <a:ext cx="3657600" cy="0"/>
            </a:xfrm>
            <a:prstGeom prst="line">
              <a:avLst/>
            </a:prstGeom>
            <a:ln w="50800" cap="rnd">
              <a:solidFill>
                <a:schemeClr val="bg1">
                  <a:alpha val="6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85F4E593-1321-42C2-BC27-579CF3AF3E02}"/>
                </a:ext>
              </a:extLst>
            </p:cNvPr>
            <p:cNvCxnSpPr/>
            <p:nvPr/>
          </p:nvCxnSpPr>
          <p:spPr bwMode="gray">
            <a:xfrm>
              <a:off x="4648200" y="4870802"/>
              <a:ext cx="3657600" cy="0"/>
            </a:xfrm>
            <a:prstGeom prst="line">
              <a:avLst/>
            </a:prstGeom>
            <a:ln w="50800" cap="rnd">
              <a:solidFill>
                <a:schemeClr val="accent3"/>
              </a:solidFill>
              <a:prstDash val="sysDot"/>
              <a:round/>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B8825018-463E-4624-ADF8-35BCE19AC6D2}"/>
                </a:ext>
              </a:extLst>
            </p:cNvPr>
            <p:cNvCxnSpPr/>
            <p:nvPr/>
          </p:nvCxnSpPr>
          <p:spPr bwMode="gray">
            <a:xfrm>
              <a:off x="4648199" y="5134504"/>
              <a:ext cx="3657600"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grpSp>
      <p:sp>
        <p:nvSpPr>
          <p:cNvPr id="100" name="Freeform 22">
            <a:extLst>
              <a:ext uri="{FF2B5EF4-FFF2-40B4-BE49-F238E27FC236}">
                <a16:creationId xmlns:a16="http://schemas.microsoft.com/office/drawing/2014/main" id="{3B556901-0964-4B7B-90A2-A8E7CA7472C5}"/>
              </a:ext>
            </a:extLst>
          </p:cNvPr>
          <p:cNvSpPr>
            <a:spLocks noEditPoints="1"/>
          </p:cNvSpPr>
          <p:nvPr/>
        </p:nvSpPr>
        <p:spPr bwMode="auto">
          <a:xfrm rot="780693">
            <a:off x="4896682" y="4375952"/>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TextBox 31">
            <a:extLst>
              <a:ext uri="{FF2B5EF4-FFF2-40B4-BE49-F238E27FC236}">
                <a16:creationId xmlns:a16="http://schemas.microsoft.com/office/drawing/2014/main" id="{A8D8F0FF-25EF-4E13-82E4-CFB6598C060A}"/>
              </a:ext>
            </a:extLst>
          </p:cNvPr>
          <p:cNvSpPr txBox="1"/>
          <p:nvPr/>
        </p:nvSpPr>
        <p:spPr>
          <a:xfrm>
            <a:off x="465338" y="2206084"/>
            <a:ext cx="3298064" cy="1446550"/>
          </a:xfrm>
          <a:prstGeom prst="rect">
            <a:avLst/>
          </a:prstGeom>
          <a:noFill/>
        </p:spPr>
        <p:txBody>
          <a:bodyPr wrap="square">
            <a:spAutoFit/>
          </a:bodyPr>
          <a:lstStyle/>
          <a:p>
            <a:r>
              <a:rPr lang="en-US" sz="4400">
                <a:solidFill>
                  <a:schemeClr val="bg1"/>
                </a:solidFill>
              </a:rPr>
              <a:t>Explore </a:t>
            </a:r>
            <a:br>
              <a:rPr lang="en-US" sz="4400">
                <a:solidFill>
                  <a:schemeClr val="bg1"/>
                </a:solidFill>
              </a:rPr>
            </a:br>
            <a:r>
              <a:rPr lang="en-US" sz="4400">
                <a:solidFill>
                  <a:schemeClr val="bg1"/>
                </a:solidFill>
              </a:rPr>
              <a:t>more!</a:t>
            </a:r>
          </a:p>
        </p:txBody>
      </p:sp>
      <p:sp>
        <p:nvSpPr>
          <p:cNvPr id="33" name="TextBox 32">
            <a:extLst>
              <a:ext uri="{FF2B5EF4-FFF2-40B4-BE49-F238E27FC236}">
                <a16:creationId xmlns:a16="http://schemas.microsoft.com/office/drawing/2014/main" id="{F00817B5-19D2-400D-AC2D-C3B65103AD53}"/>
              </a:ext>
            </a:extLst>
          </p:cNvPr>
          <p:cNvSpPr txBox="1"/>
          <p:nvPr/>
        </p:nvSpPr>
        <p:spPr>
          <a:xfrm>
            <a:off x="594038" y="3761108"/>
            <a:ext cx="3003637" cy="615553"/>
          </a:xfrm>
          <a:prstGeom prst="rect">
            <a:avLst/>
          </a:prstGeom>
          <a:noFill/>
        </p:spPr>
        <p:txBody>
          <a:bodyPr wrap="square" lIns="0" tIns="0" rIns="0" bIns="0" rtlCol="0">
            <a:spAutoFit/>
          </a:bodyPr>
          <a:lstStyle/>
          <a:p>
            <a:pPr>
              <a:spcAft>
                <a:spcPts val="1200"/>
              </a:spcAft>
            </a:pPr>
            <a:r>
              <a:rPr lang="en-US" sz="2000" kern="100" dirty="0">
                <a:solidFill>
                  <a:schemeClr val="bg1"/>
                </a:solidFill>
                <a:latin typeface="Fidelity Sans" panose="020B0503030202020204" pitchFamily="34" charset="0"/>
              </a:rPr>
              <a:t>Research salaries in careers that interest you</a:t>
            </a:r>
          </a:p>
        </p:txBody>
      </p:sp>
      <p:grpSp>
        <p:nvGrpSpPr>
          <p:cNvPr id="22" name="Group 21">
            <a:extLst>
              <a:ext uri="{FF2B5EF4-FFF2-40B4-BE49-F238E27FC236}">
                <a16:creationId xmlns:a16="http://schemas.microsoft.com/office/drawing/2014/main" id="{89D00035-F081-4F78-9D14-036CFD4FC01F}"/>
              </a:ext>
            </a:extLst>
          </p:cNvPr>
          <p:cNvGrpSpPr/>
          <p:nvPr/>
        </p:nvGrpSpPr>
        <p:grpSpPr>
          <a:xfrm>
            <a:off x="7235826" y="1795043"/>
            <a:ext cx="4956174" cy="2873520"/>
            <a:chOff x="7235826" y="1548707"/>
            <a:chExt cx="4956174" cy="3366192"/>
          </a:xfrm>
        </p:grpSpPr>
        <p:sp>
          <p:nvSpPr>
            <p:cNvPr id="20" name="Rectangle: Top Corners Rounded 19">
              <a:extLst>
                <a:ext uri="{FF2B5EF4-FFF2-40B4-BE49-F238E27FC236}">
                  <a16:creationId xmlns:a16="http://schemas.microsoft.com/office/drawing/2014/main" id="{C2AE002C-171E-4560-9EF7-687DB35DDAD4}"/>
                </a:ext>
              </a:extLst>
            </p:cNvPr>
            <p:cNvSpPr/>
            <p:nvPr/>
          </p:nvSpPr>
          <p:spPr>
            <a:xfrm rot="16200000">
              <a:off x="8030818" y="753717"/>
              <a:ext cx="3366191" cy="4956173"/>
            </a:xfrm>
            <a:prstGeom prst="round2SameRect">
              <a:avLst>
                <a:gd name="adj1" fmla="val 1728"/>
                <a:gd name="adj2" fmla="val 0"/>
              </a:avLst>
            </a:prstGeom>
            <a:solidFill>
              <a:schemeClr val="accent5">
                <a:lumMod val="50000"/>
                <a:alpha val="50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1" name="Rectangle: Single Corner Rounded 20">
              <a:extLst>
                <a:ext uri="{FF2B5EF4-FFF2-40B4-BE49-F238E27FC236}">
                  <a16:creationId xmlns:a16="http://schemas.microsoft.com/office/drawing/2014/main" id="{518F313A-B641-4994-A5A1-7858AA2182A8}"/>
                </a:ext>
              </a:extLst>
            </p:cNvPr>
            <p:cNvSpPr/>
            <p:nvPr/>
          </p:nvSpPr>
          <p:spPr>
            <a:xfrm flipH="1">
              <a:off x="7235826" y="1548707"/>
              <a:ext cx="4956171" cy="246336"/>
            </a:xfrm>
            <a:prstGeom prst="round1Rect">
              <a:avLst>
                <a:gd name="adj" fmla="val 19171"/>
              </a:avLst>
            </a:prstGeom>
            <a:solidFill>
              <a:schemeClr val="accent5">
                <a:lumMod val="50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grpSp>
      <p:sp>
        <p:nvSpPr>
          <p:cNvPr id="83" name="Rectangle: Rounded Corners 82">
            <a:extLst>
              <a:ext uri="{FF2B5EF4-FFF2-40B4-BE49-F238E27FC236}">
                <a16:creationId xmlns:a16="http://schemas.microsoft.com/office/drawing/2014/main" id="{96B1B1A0-26AF-47F0-B6A4-76EFFB76AB73}"/>
              </a:ext>
            </a:extLst>
          </p:cNvPr>
          <p:cNvSpPr/>
          <p:nvPr/>
        </p:nvSpPr>
        <p:spPr>
          <a:xfrm>
            <a:off x="7792810" y="2976564"/>
            <a:ext cx="4045404" cy="452436"/>
          </a:xfrm>
          <a:prstGeom prst="roundRect">
            <a:avLst>
              <a:gd name="adj" fmla="val 50000"/>
            </a:avLst>
          </a:prstGeom>
          <a:solidFill>
            <a:schemeClr val="accent5">
              <a:lumMod val="50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86" name="Rectangle: Rounded Corners 85">
            <a:extLst>
              <a:ext uri="{FF2B5EF4-FFF2-40B4-BE49-F238E27FC236}">
                <a16:creationId xmlns:a16="http://schemas.microsoft.com/office/drawing/2014/main" id="{1656C4F8-C54B-4D13-916A-E0C95CCB453A}"/>
              </a:ext>
            </a:extLst>
          </p:cNvPr>
          <p:cNvSpPr/>
          <p:nvPr/>
        </p:nvSpPr>
        <p:spPr>
          <a:xfrm>
            <a:off x="9252584" y="3648573"/>
            <a:ext cx="1125856" cy="319136"/>
          </a:xfrm>
          <a:prstGeom prst="roundRect">
            <a:avLst>
              <a:gd name="adj" fmla="val 12947"/>
            </a:avLst>
          </a:prstGeom>
          <a:solidFill>
            <a:schemeClr val="accent5"/>
          </a:solidFill>
        </p:spPr>
        <p:txBody>
          <a:bodyPr vert="horz" lIns="0" tIns="0" rIns="0" bIns="0" rtlCol="0" anchor="ctr">
            <a:noAutofit/>
          </a:bodyPr>
          <a:lstStyle/>
          <a:p>
            <a:pPr algn="ctr">
              <a:lnSpc>
                <a:spcPct val="90000"/>
              </a:lnSpc>
              <a:spcBef>
                <a:spcPts val="800"/>
              </a:spcBef>
              <a:spcAft>
                <a:spcPts val="400"/>
              </a:spcAft>
              <a:buFont typeface="Tahoma" panose="020B0604030504040204" pitchFamily="34" charset="0"/>
              <a:buChar char="​"/>
            </a:pPr>
            <a:r>
              <a:rPr lang="en-US" sz="1200" b="1" kern="100" spc="20">
                <a:solidFill>
                  <a:schemeClr val="bg1"/>
                </a:solidFill>
              </a:rPr>
              <a:t>SEARCH</a:t>
            </a:r>
          </a:p>
        </p:txBody>
      </p:sp>
      <p:grpSp>
        <p:nvGrpSpPr>
          <p:cNvPr id="87" name="Group 86">
            <a:extLst>
              <a:ext uri="{FF2B5EF4-FFF2-40B4-BE49-F238E27FC236}">
                <a16:creationId xmlns:a16="http://schemas.microsoft.com/office/drawing/2014/main" id="{17223DFD-5FA4-4A6A-85BF-28FC27CFD097}"/>
              </a:ext>
            </a:extLst>
          </p:cNvPr>
          <p:cNvGrpSpPr/>
          <p:nvPr/>
        </p:nvGrpSpPr>
        <p:grpSpPr>
          <a:xfrm>
            <a:off x="7974981" y="3103846"/>
            <a:ext cx="189765" cy="197872"/>
            <a:chOff x="8219847" y="3067277"/>
            <a:chExt cx="189765" cy="197872"/>
          </a:xfrm>
        </p:grpSpPr>
        <p:sp>
          <p:nvSpPr>
            <p:cNvPr id="88" name="Oval 87">
              <a:extLst>
                <a:ext uri="{FF2B5EF4-FFF2-40B4-BE49-F238E27FC236}">
                  <a16:creationId xmlns:a16="http://schemas.microsoft.com/office/drawing/2014/main" id="{7A1FEFB2-297B-4E46-87A5-BB619F179BAE}"/>
                </a:ext>
              </a:extLst>
            </p:cNvPr>
            <p:cNvSpPr/>
            <p:nvPr/>
          </p:nvSpPr>
          <p:spPr>
            <a:xfrm>
              <a:off x="8219847" y="3067277"/>
              <a:ext cx="150248" cy="150246"/>
            </a:xfrm>
            <a:prstGeom prst="ellipse">
              <a:avLst/>
            </a:prstGeom>
            <a:noFill/>
            <a:ln w="38100" cap="rnd">
              <a:solidFill>
                <a:schemeClr val="accent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err="1"/>
            </a:p>
          </p:txBody>
        </p:sp>
        <p:cxnSp>
          <p:nvCxnSpPr>
            <p:cNvPr id="90" name="Straight Connector 89">
              <a:extLst>
                <a:ext uri="{FF2B5EF4-FFF2-40B4-BE49-F238E27FC236}">
                  <a16:creationId xmlns:a16="http://schemas.microsoft.com/office/drawing/2014/main" id="{6C72B8FF-C38A-461D-ADF8-15428EE98B89}"/>
                </a:ext>
              </a:extLst>
            </p:cNvPr>
            <p:cNvCxnSpPr/>
            <p:nvPr/>
          </p:nvCxnSpPr>
          <p:spPr>
            <a:xfrm>
              <a:off x="8344864" y="3200401"/>
              <a:ext cx="64748" cy="64748"/>
            </a:xfrm>
            <a:prstGeom prst="line">
              <a:avLst/>
            </a:prstGeom>
            <a:noFill/>
            <a:ln w="38100" cap="rnd">
              <a:solidFill>
                <a:schemeClr val="accent5"/>
              </a:solidFill>
              <a:prstDash val="solid"/>
              <a:round/>
              <a:headEnd/>
              <a:tailEnd/>
            </a:ln>
            <a:extLst>
              <a:ext uri="{909E8E84-426E-40DD-AFC4-6F175D3DCCD1}">
                <a14:hiddenFill xmlns:a14="http://schemas.microsoft.com/office/drawing/2010/main">
                  <a:noFill/>
                </a14:hiddenFill>
              </a:ext>
            </a:extLst>
          </p:spPr>
        </p:cxnSp>
      </p:grpSp>
      <p:sp>
        <p:nvSpPr>
          <p:cNvPr id="91" name="TextBox 90">
            <a:extLst>
              <a:ext uri="{FF2B5EF4-FFF2-40B4-BE49-F238E27FC236}">
                <a16:creationId xmlns:a16="http://schemas.microsoft.com/office/drawing/2014/main" id="{CFEB2B08-5D87-4D10-8A63-144DEDC23EC2}"/>
              </a:ext>
            </a:extLst>
          </p:cNvPr>
          <p:cNvSpPr txBox="1"/>
          <p:nvPr/>
        </p:nvSpPr>
        <p:spPr>
          <a:xfrm>
            <a:off x="8243455" y="3018116"/>
            <a:ext cx="1781963" cy="369332"/>
          </a:xfrm>
          <a:prstGeom prst="rect">
            <a:avLst/>
          </a:prstGeom>
          <a:noFill/>
        </p:spPr>
        <p:txBody>
          <a:bodyPr wrap="none" rtlCol="0" anchor="ctr">
            <a:spAutoFit/>
          </a:bodyPr>
          <a:lstStyle/>
          <a:p>
            <a:r>
              <a:rPr lang="en-US" kern="100" spc="20">
                <a:solidFill>
                  <a:schemeClr val="bg1"/>
                </a:solidFill>
              </a:rPr>
              <a:t>C</a:t>
            </a:r>
            <a:r>
              <a:rPr lang="en-US" sz="1800" kern="100" spc="20">
                <a:solidFill>
                  <a:schemeClr val="bg1"/>
                </a:solidFill>
              </a:rPr>
              <a:t>areer salaries</a:t>
            </a:r>
          </a:p>
        </p:txBody>
      </p:sp>
      <p:grpSp>
        <p:nvGrpSpPr>
          <p:cNvPr id="96" name="Group 95">
            <a:extLst>
              <a:ext uri="{FF2B5EF4-FFF2-40B4-BE49-F238E27FC236}">
                <a16:creationId xmlns:a16="http://schemas.microsoft.com/office/drawing/2014/main" id="{4F0C6DD9-0CD5-4600-9977-8F7E1FCC11EB}"/>
              </a:ext>
            </a:extLst>
          </p:cNvPr>
          <p:cNvGrpSpPr/>
          <p:nvPr/>
        </p:nvGrpSpPr>
        <p:grpSpPr>
          <a:xfrm>
            <a:off x="11488859" y="3126581"/>
            <a:ext cx="143820" cy="143820"/>
            <a:chOff x="11264530" y="3103846"/>
            <a:chExt cx="165498" cy="165498"/>
          </a:xfrm>
        </p:grpSpPr>
        <p:cxnSp>
          <p:nvCxnSpPr>
            <p:cNvPr id="99" name="Straight Connector 98">
              <a:extLst>
                <a:ext uri="{FF2B5EF4-FFF2-40B4-BE49-F238E27FC236}">
                  <a16:creationId xmlns:a16="http://schemas.microsoft.com/office/drawing/2014/main" id="{80B77405-6402-48AA-AC4F-9F26A7BA7A78}"/>
                </a:ext>
              </a:extLst>
            </p:cNvPr>
            <p:cNvCxnSpPr>
              <a:cxnSpLocks/>
            </p:cNvCxnSpPr>
            <p:nvPr/>
          </p:nvCxnSpPr>
          <p:spPr>
            <a:xfrm>
              <a:off x="11264530" y="3103846"/>
              <a:ext cx="165498" cy="165498"/>
            </a:xfrm>
            <a:prstGeom prst="line">
              <a:avLst/>
            </a:prstGeom>
            <a:noFill/>
            <a:ln w="38100" cap="rnd">
              <a:solidFill>
                <a:schemeClr val="accent5"/>
              </a:solidFill>
              <a:prstDash val="solid"/>
              <a:round/>
              <a:headEnd/>
              <a:tailEnd/>
            </a:ln>
            <a:extLst>
              <a:ext uri="{909E8E84-426E-40DD-AFC4-6F175D3DCCD1}">
                <a14:hiddenFill xmlns:a14="http://schemas.microsoft.com/office/drawing/2010/main">
                  <a:noFill/>
                </a14:hiddenFill>
              </a:ext>
            </a:extLst>
          </p:spPr>
        </p:cxnSp>
        <p:cxnSp>
          <p:nvCxnSpPr>
            <p:cNvPr id="101" name="Straight Connector 100">
              <a:extLst>
                <a:ext uri="{FF2B5EF4-FFF2-40B4-BE49-F238E27FC236}">
                  <a16:creationId xmlns:a16="http://schemas.microsoft.com/office/drawing/2014/main" id="{3C92C014-BF44-4936-B4B9-8C5DC25E76AB}"/>
                </a:ext>
              </a:extLst>
            </p:cNvPr>
            <p:cNvCxnSpPr>
              <a:cxnSpLocks/>
            </p:cNvCxnSpPr>
            <p:nvPr/>
          </p:nvCxnSpPr>
          <p:spPr>
            <a:xfrm flipH="1">
              <a:off x="11264530" y="3103846"/>
              <a:ext cx="165498" cy="165498"/>
            </a:xfrm>
            <a:prstGeom prst="line">
              <a:avLst/>
            </a:prstGeom>
            <a:noFill/>
            <a:ln w="38100" cap="rnd">
              <a:solidFill>
                <a:schemeClr val="accent5"/>
              </a:solidFill>
              <a:prstDash val="solid"/>
              <a:round/>
              <a:headEnd/>
              <a:tailEnd/>
            </a:ln>
            <a:extLst>
              <a:ext uri="{909E8E84-426E-40DD-AFC4-6F175D3DCCD1}">
                <a14:hiddenFill xmlns:a14="http://schemas.microsoft.com/office/drawing/2010/main">
                  <a:noFill/>
                </a14:hiddenFill>
              </a:ext>
            </a:extLst>
          </p:spPr>
        </p:cxnSp>
      </p:grpSp>
      <p:cxnSp>
        <p:nvCxnSpPr>
          <p:cNvPr id="4" name="Straight Connector 3">
            <a:extLst>
              <a:ext uri="{FF2B5EF4-FFF2-40B4-BE49-F238E27FC236}">
                <a16:creationId xmlns:a16="http://schemas.microsoft.com/office/drawing/2014/main" id="{C7BF397F-EE7A-42A8-A4FF-707DF5FB0EAA}"/>
              </a:ext>
            </a:extLst>
          </p:cNvPr>
          <p:cNvCxnSpPr>
            <a:cxnSpLocks/>
          </p:cNvCxnSpPr>
          <p:nvPr/>
        </p:nvCxnSpPr>
        <p:spPr>
          <a:xfrm>
            <a:off x="10020654" y="3089557"/>
            <a:ext cx="0" cy="221687"/>
          </a:xfrm>
          <a:prstGeom prst="line">
            <a:avLst/>
          </a:prstGeom>
          <a:noFill/>
          <a:ln w="12700" cap="rnd" cmpd="sng" algn="ctr">
            <a:solidFill>
              <a:schemeClr val="bg1"/>
            </a:solidFill>
            <a:prstDash val="solid"/>
            <a:round/>
          </a:ln>
          <a:effectLst/>
        </p:spPr>
      </p:cxnSp>
      <p:sp>
        <p:nvSpPr>
          <p:cNvPr id="39" name="Freeform 20">
            <a:extLst>
              <a:ext uri="{FF2B5EF4-FFF2-40B4-BE49-F238E27FC236}">
                <a16:creationId xmlns:a16="http://schemas.microsoft.com/office/drawing/2014/main" id="{ECE8B2A9-BF8B-4D78-96BB-DC6D92B29553}"/>
              </a:ext>
            </a:extLst>
          </p:cNvPr>
          <p:cNvSpPr>
            <a:spLocks noEditPoints="1"/>
          </p:cNvSpPr>
          <p:nvPr/>
        </p:nvSpPr>
        <p:spPr bwMode="auto">
          <a:xfrm>
            <a:off x="468963" y="4978651"/>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405426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7B56F12-CC9F-4433-A16F-7FE56E3E68B9}"/>
              </a:ext>
            </a:extLst>
          </p:cNvPr>
          <p:cNvSpPr txBox="1"/>
          <p:nvPr/>
        </p:nvSpPr>
        <p:spPr>
          <a:xfrm>
            <a:off x="1438656" y="1915765"/>
            <a:ext cx="10143744" cy="1513235"/>
          </a:xfrm>
          <a:prstGeom prst="rect">
            <a:avLst/>
          </a:prstGeom>
          <a:noFill/>
        </p:spPr>
        <p:txBody>
          <a:bodyPr wrap="square" anchor="b" anchorCtr="0">
            <a:spAutoFit/>
          </a:bodyPr>
          <a:lstStyle/>
          <a:p>
            <a:pPr marR="0">
              <a:spcBef>
                <a:spcPts val="200"/>
              </a:spcBef>
              <a:spcAft>
                <a:spcPts val="0"/>
              </a:spcAft>
            </a:pPr>
            <a:r>
              <a:rPr lang="en-US" sz="1400" i="1" dirty="0">
                <a:solidFill>
                  <a:schemeClr val="accent1">
                    <a:lumMod val="20000"/>
                    <a:lumOff val="80000"/>
                  </a:schemeClr>
                </a:solidFill>
                <a:latin typeface="+mj-lt"/>
              </a:rPr>
              <a:t>Investing involves risk, including risk of loss. </a:t>
            </a:r>
          </a:p>
          <a:p>
            <a:pPr marR="0">
              <a:spcBef>
                <a:spcPts val="200"/>
              </a:spcBef>
              <a:spcAft>
                <a:spcPts val="0"/>
              </a:spcAft>
            </a:pPr>
            <a:r>
              <a:rPr lang="en-US" sz="1400" i="1" dirty="0">
                <a:solidFill>
                  <a:schemeClr val="accent1">
                    <a:lumMod val="20000"/>
                    <a:lumOff val="80000"/>
                  </a:schemeClr>
                </a:solidFill>
                <a:latin typeface="+mj-lt"/>
              </a:rPr>
              <a:t>The third parties mentioned herein and Fidelity Investments are independent entities and are not legally affiliated. </a:t>
            </a:r>
          </a:p>
          <a:p>
            <a:pPr marR="0">
              <a:spcBef>
                <a:spcPts val="200"/>
              </a:spcBef>
              <a:spcAft>
                <a:spcPts val="0"/>
              </a:spcAft>
            </a:pPr>
            <a:r>
              <a:rPr lang="en-US" sz="1400" i="1" dirty="0">
                <a:solidFill>
                  <a:schemeClr val="accent1">
                    <a:lumMod val="20000"/>
                    <a:lumOff val="80000"/>
                  </a:schemeClr>
                </a:solidFill>
                <a:latin typeface="+mj-lt"/>
              </a:rPr>
              <a:t>The trademarks and service marks appearing herein are the property of their respective owners.</a:t>
            </a:r>
          </a:p>
          <a:p>
            <a:pPr marR="0">
              <a:spcBef>
                <a:spcPts val="200"/>
              </a:spcBef>
              <a:spcAft>
                <a:spcPts val="0"/>
              </a:spcAft>
            </a:pPr>
            <a:r>
              <a:rPr lang="en-US" sz="1400" i="1" dirty="0">
                <a:solidFill>
                  <a:schemeClr val="accent1">
                    <a:lumMod val="20000"/>
                    <a:lumOff val="80000"/>
                  </a:schemeClr>
                </a:solidFill>
                <a:latin typeface="+mj-lt"/>
              </a:rPr>
              <a:t>Fidelity Brokerage Services LLC, Member NYSE, </a:t>
            </a:r>
            <a:r>
              <a:rPr lang="en-US" sz="1400" i="1" dirty="0">
                <a:solidFill>
                  <a:schemeClr val="accent1">
                    <a:lumMod val="20000"/>
                    <a:lumOff val="80000"/>
                  </a:schemeClr>
                </a:solidFill>
                <a:latin typeface="+mj-lt"/>
                <a:hlinkClick r:id="rId3">
                  <a:extLst>
                    <a:ext uri="{A12FA001-AC4F-418D-AE19-62706E023703}">
                      <ahyp:hlinkClr xmlns:ahyp="http://schemas.microsoft.com/office/drawing/2018/hyperlinkcolor" val="tx"/>
                    </a:ext>
                  </a:extLst>
                </a:hlinkClick>
              </a:rPr>
              <a:t>SIPC</a:t>
            </a:r>
            <a:r>
              <a:rPr lang="en-US" sz="1400" i="1" dirty="0">
                <a:solidFill>
                  <a:schemeClr val="accent1">
                    <a:lumMod val="20000"/>
                    <a:lumOff val="80000"/>
                  </a:schemeClr>
                </a:solidFill>
                <a:latin typeface="+mj-lt"/>
              </a:rPr>
              <a:t>, 900 Salem Street, Smithfield, RI 02917</a:t>
            </a:r>
          </a:p>
          <a:p>
            <a:pPr marR="0">
              <a:spcBef>
                <a:spcPts val="200"/>
              </a:spcBef>
              <a:spcAft>
                <a:spcPts val="0"/>
              </a:spcAft>
            </a:pPr>
            <a:r>
              <a:rPr lang="en-US" sz="1400" i="1" dirty="0">
                <a:solidFill>
                  <a:schemeClr val="accent1">
                    <a:lumMod val="20000"/>
                    <a:lumOff val="80000"/>
                  </a:schemeClr>
                </a:solidFill>
                <a:latin typeface="+mj-lt"/>
              </a:rPr>
              <a:t>© 2022 FMR LLC. All rights reserved.</a:t>
            </a:r>
          </a:p>
          <a:p>
            <a:pPr marR="0">
              <a:spcBef>
                <a:spcPts val="200"/>
              </a:spcBef>
              <a:spcAft>
                <a:spcPts val="0"/>
              </a:spcAft>
            </a:pPr>
            <a:r>
              <a:rPr lang="en-US" sz="1400" i="1" dirty="0">
                <a:solidFill>
                  <a:schemeClr val="accent1">
                    <a:lumMod val="20000"/>
                    <a:lumOff val="80000"/>
                  </a:schemeClr>
                </a:solidFill>
                <a:latin typeface="+mj-lt"/>
              </a:rPr>
              <a:t>1024011.4.0</a:t>
            </a:r>
          </a:p>
        </p:txBody>
      </p:sp>
      <p:pic>
        <p:nvPicPr>
          <p:cNvPr id="7" name="Picture 6" descr="A picture containing text, clock, gauge&#10;&#10;Description automatically generated">
            <a:extLst>
              <a:ext uri="{FF2B5EF4-FFF2-40B4-BE49-F238E27FC236}">
                <a16:creationId xmlns:a16="http://schemas.microsoft.com/office/drawing/2014/main" id="{9AB66300-ECD3-446C-8DF8-9B1586929689}"/>
              </a:ext>
            </a:extLst>
          </p:cNvPr>
          <p:cNvPicPr>
            <a:picLocks noChangeAspect="1"/>
          </p:cNvPicPr>
          <p:nvPr/>
        </p:nvPicPr>
        <p:blipFill>
          <a:blip r:embed="rId4"/>
          <a:stretch>
            <a:fillRect/>
          </a:stretch>
        </p:blipFill>
        <p:spPr>
          <a:xfrm>
            <a:off x="4484914" y="674738"/>
            <a:ext cx="3222171" cy="704877"/>
          </a:xfrm>
          <a:prstGeom prst="rect">
            <a:avLst/>
          </a:prstGeom>
        </p:spPr>
      </p:pic>
    </p:spTree>
    <p:extLst>
      <p:ext uri="{BB962C8B-B14F-4D97-AF65-F5344CB8AC3E}">
        <p14:creationId xmlns:p14="http://schemas.microsoft.com/office/powerpoint/2010/main" val="1427481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EE4P_STYLE_ID" val="9245cb48-36f6-4855-a0c3-19564cc8b6bc"/>
</p:tagLst>
</file>

<file path=ppt/theme/theme1.xml><?xml version="1.0" encoding="utf-8"?>
<a:theme xmlns:a="http://schemas.openxmlformats.org/drawingml/2006/main" name="Fidelity 2018">
  <a:themeElements>
    <a:clrScheme name="Custom 5">
      <a:dk1>
        <a:sysClr val="windowText" lastClr="000000"/>
      </a:dk1>
      <a:lt1>
        <a:sysClr val="window" lastClr="FFFFFF"/>
      </a:lt1>
      <a:dk2>
        <a:srgbClr val="E01F26"/>
      </a:dk2>
      <a:lt2>
        <a:srgbClr val="D8D8D8"/>
      </a:lt2>
      <a:accent1>
        <a:srgbClr val="79BC42"/>
      </a:accent1>
      <a:accent2>
        <a:srgbClr val="5679EE"/>
      </a:accent2>
      <a:accent3>
        <a:srgbClr val="20CABA"/>
      </a:accent3>
      <a:accent4>
        <a:srgbClr val="F8B219"/>
      </a:accent4>
      <a:accent5>
        <a:srgbClr val="9E3FD3"/>
      </a:accent5>
      <a:accent6>
        <a:srgbClr val="FFCD00"/>
      </a:accent6>
      <a:hlink>
        <a:srgbClr val="C2CB03"/>
      </a:hlink>
      <a:folHlink>
        <a:srgbClr val="D8D8D8"/>
      </a:folHlink>
    </a:clrScheme>
    <a:fontScheme name="Fidelity">
      <a:majorFont>
        <a:latin typeface="Fidelity Sans"/>
        <a:ea typeface=""/>
        <a:cs typeface=""/>
      </a:majorFont>
      <a:minorFont>
        <a:latin typeface="Fidelity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spPr>
      <a:bodyPr vert="horz" lIns="91440" tIns="45720" rIns="91440" bIns="45720" rtlCol="0" anchor="ctr">
        <a:noAutofit/>
      </a:bodyPr>
      <a:lstStyle>
        <a:defPPr>
          <a:lnSpc>
            <a:spcPct val="90000"/>
          </a:lnSpc>
          <a:spcBef>
            <a:spcPts val="800"/>
          </a:spcBef>
          <a:spcAft>
            <a:spcPts val="400"/>
          </a:spcAft>
          <a:buFont typeface="Tahoma" panose="020B0604030504040204" pitchFamily="34" charset="0"/>
          <a:buChar char="​"/>
          <a:defRPr sz="2000" kern="100" spc="20" dirty="0" err="1">
            <a:solidFill>
              <a:schemeClr val="bg1"/>
            </a:solidFill>
          </a:defRPr>
        </a:defPPr>
      </a:lstStyle>
    </a:spDef>
    <a:lnDef>
      <a:spPr>
        <a:noFill/>
        <a:ln w="31750" cap="rnd" cmpd="sng" algn="ctr">
          <a:solidFill>
            <a:srgbClr val="FFFFFF">
              <a:lumMod val="85000"/>
            </a:srgbClr>
          </a:solidFill>
          <a:prstDash val="solid"/>
          <a:round/>
        </a:ln>
        <a:effectLst/>
      </a:spPr>
      <a:bodyPr/>
      <a:lstStyle/>
    </a:lnDef>
    <a:txDef>
      <a:spPr>
        <a:noFill/>
      </a:spPr>
      <a:bodyPr wrap="square" rtlCol="0" anchor="ctr">
        <a:spAutoFit/>
      </a:bodyPr>
      <a:lstStyle>
        <a:defPPr>
          <a:defRPr dirty="0" smtClean="0">
            <a:solidFill>
              <a:schemeClr val="tx1">
                <a:lumMod val="65000"/>
                <a:lumOff val="35000"/>
              </a:schemeClr>
            </a:solidFill>
          </a:defRPr>
        </a:defPPr>
      </a:lstStyle>
    </a:txDef>
  </a:objectDefaults>
  <a:extraClrSchemeLst/>
  <a:extLst>
    <a:ext uri="{05A4C25C-085E-4340-85A3-A5531E510DB2}">
      <thm15:themeFamily xmlns:thm15="http://schemas.microsoft.com/office/thememl/2012/main" name="07 - WiseChoicesOld401K_SlideOutline_01_04_KH.pptx" id="{556EB4B1-052B-47EE-A31D-627E9A91AF13}" vid="{FD89C235-3120-4210-91A3-3A58FEAB8E1D}"/>
    </a:ext>
  </a:extLst>
</a:theme>
</file>

<file path=ppt/theme/theme2.xml><?xml version="1.0" encoding="utf-8"?>
<a:theme xmlns:a="http://schemas.openxmlformats.org/drawingml/2006/main" name="Office Theme">
  <a:themeElements>
    <a:clrScheme name="Fidelity Theme">
      <a:dk1>
        <a:sysClr val="windowText" lastClr="000000"/>
      </a:dk1>
      <a:lt1>
        <a:sysClr val="window" lastClr="FFFFFF"/>
      </a:lt1>
      <a:dk2>
        <a:srgbClr val="E01F26"/>
      </a:dk2>
      <a:lt2>
        <a:srgbClr val="D8D8D8"/>
      </a:lt2>
      <a:accent1>
        <a:srgbClr val="6F9824"/>
      </a:accent1>
      <a:accent2>
        <a:srgbClr val="C2CB03"/>
      </a:accent2>
      <a:accent3>
        <a:srgbClr val="024A7A"/>
      </a:accent3>
      <a:accent4>
        <a:srgbClr val="1DADE2"/>
      </a:accent4>
      <a:accent5>
        <a:srgbClr val="F39920"/>
      </a:accent5>
      <a:accent6>
        <a:srgbClr val="FFCD00"/>
      </a:accent6>
      <a:hlink>
        <a:srgbClr val="C2CB03"/>
      </a:hlink>
      <a:folHlink>
        <a:srgbClr val="D8D8D8"/>
      </a:folHlink>
    </a:clrScheme>
    <a:fontScheme name="Fidelity">
      <a:majorFont>
        <a:latin typeface="Fidelity Sans"/>
        <a:ea typeface=""/>
        <a:cs typeface=""/>
      </a:majorFont>
      <a:minorFont>
        <a:latin typeface="Fidelity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Fidelity Theme">
      <a:dk1>
        <a:sysClr val="windowText" lastClr="000000"/>
      </a:dk1>
      <a:lt1>
        <a:sysClr val="window" lastClr="FFFFFF"/>
      </a:lt1>
      <a:dk2>
        <a:srgbClr val="E01F26"/>
      </a:dk2>
      <a:lt2>
        <a:srgbClr val="D8D8D8"/>
      </a:lt2>
      <a:accent1>
        <a:srgbClr val="6F9824"/>
      </a:accent1>
      <a:accent2>
        <a:srgbClr val="C2CB03"/>
      </a:accent2>
      <a:accent3>
        <a:srgbClr val="024A7A"/>
      </a:accent3>
      <a:accent4>
        <a:srgbClr val="1DADE2"/>
      </a:accent4>
      <a:accent5>
        <a:srgbClr val="F39920"/>
      </a:accent5>
      <a:accent6>
        <a:srgbClr val="FFCD00"/>
      </a:accent6>
      <a:hlink>
        <a:srgbClr val="C2CB03"/>
      </a:hlink>
      <a:folHlink>
        <a:srgbClr val="D8D8D8"/>
      </a:folHlink>
    </a:clrScheme>
    <a:fontScheme name="Fidelity">
      <a:majorFont>
        <a:latin typeface="Fidelity Sans"/>
        <a:ea typeface=""/>
        <a:cs typeface=""/>
      </a:majorFont>
      <a:minorFont>
        <a:latin typeface="Fidelity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ca4142a3-0625-48b3-8cbe-ad1334d78a9c">
      <UserInfo>
        <DisplayName>Garofano, Monika</DisplayName>
        <AccountId>50</AccountId>
        <AccountType/>
      </UserInfo>
      <UserInfo>
        <DisplayName>Francis, Dheepan</DisplayName>
        <AccountId>226</AccountId>
        <AccountType/>
      </UserInfo>
      <UserInfo>
        <DisplayName>Brumm, Mollie</DisplayName>
        <AccountId>164</AccountId>
        <AccountType/>
      </UserInfo>
      <UserInfo>
        <DisplayName>Tharma, Vinodh</DisplayName>
        <AccountId>620</AccountId>
        <AccountType/>
      </UserInfo>
      <UserInfo>
        <DisplayName>Tracy, Megan</DisplayName>
        <AccountId>209</AccountId>
        <AccountType/>
      </UserInfo>
      <UserInfo>
        <DisplayName>Lynch, Kelly</DisplayName>
        <AccountId>173</AccountId>
        <AccountType/>
      </UserInfo>
      <UserInfo>
        <DisplayName>Aharonian, Daniel</DisplayName>
        <AccountId>455</AccountId>
        <AccountType/>
      </UserInfo>
      <UserInfo>
        <DisplayName>Bonzagni, Paul</DisplayName>
        <AccountId>244</AccountId>
        <AccountType/>
      </UserInfo>
      <UserInfo>
        <DisplayName>Kelly, Willie</DisplayName>
        <AccountId>767</AccountId>
        <AccountType/>
      </UserInfo>
      <UserInfo>
        <DisplayName>Arruda, Joseph</DisplayName>
        <AccountId>836</AccountId>
        <AccountType/>
      </UserInfo>
      <UserInfo>
        <DisplayName>Boroff, John</DisplayName>
        <AccountId>425</AccountId>
        <AccountType/>
      </UserInfo>
      <UserInfo>
        <DisplayName>Brady, Christopher (Agency)</DisplayName>
        <AccountId>429</AccountId>
        <AccountType/>
      </UserInfo>
      <UserInfo>
        <DisplayName>Cataldo, Meghan</DisplayName>
        <AccountId>435</AccountId>
        <AccountType/>
      </UserInfo>
      <UserInfo>
        <DisplayName>Downey, Kerry</DisplayName>
        <AccountId>200</AccountId>
        <AccountType/>
      </UserInfo>
      <UserInfo>
        <DisplayName>Herrmann, Leah</DisplayName>
        <AccountId>427</AccountId>
        <AccountType/>
      </UserInfo>
      <UserInfo>
        <DisplayName>Holt, Amanda</DisplayName>
        <AccountId>219</AccountId>
        <AccountType/>
      </UserInfo>
      <UserInfo>
        <DisplayName>Rayburn, Brad</DisplayName>
        <AccountId>434</AccountId>
        <AccountType/>
      </UserInfo>
      <UserInfo>
        <DisplayName>Rogers, Damian</DisplayName>
        <AccountId>249</AccountId>
        <AccountType/>
      </UserInfo>
      <UserInfo>
        <DisplayName>Santra, Nandini</DisplayName>
        <AccountId>426</AccountId>
        <AccountType/>
      </UserInfo>
      <UserInfo>
        <DisplayName>Setayesh, Sheena</DisplayName>
        <AccountId>438</AccountId>
        <AccountType/>
      </UserInfo>
      <UserInfo>
        <DisplayName>Silva, Danielle</DisplayName>
        <AccountId>437</AccountId>
        <AccountType/>
      </UserInfo>
      <UserInfo>
        <DisplayName>Stanley, Erica</DisplayName>
        <AccountId>439</AccountId>
        <AccountType/>
      </UserInfo>
      <UserInfo>
        <DisplayName>Toland, Sean</DisplayName>
        <AccountId>428</AccountId>
        <AccountType/>
      </UserInfo>
      <UserInfo>
        <DisplayName>Tull, Nakia</DisplayName>
        <AccountId>436</AccountId>
        <AccountType/>
      </UserInfo>
      <UserInfo>
        <DisplayName>Wohltmann, Maggie</DisplayName>
        <AccountId>210</AccountId>
        <AccountType/>
      </UserInfo>
      <UserInfo>
        <DisplayName>Jenkins, Jared</DisplayName>
        <AccountId>1209</AccountId>
        <AccountType/>
      </UserInfo>
    </SharedWithUsers>
    <TaxCatchAll xmlns="ca4142a3-0625-48b3-8cbe-ad1334d78a9c" xsi:nil="true"/>
    <lcf76f155ced4ddcb4097134ff3c332f xmlns="631abaad-89c4-4c03-b794-e19292b4fd07">
      <Terms xmlns="http://schemas.microsoft.com/office/infopath/2007/PartnerControls"/>
    </lcf76f155ced4ddcb4097134ff3c332f>
    <MediaLengthInSeconds xmlns="631abaad-89c4-4c03-b794-e19292b4fd0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158D238EC434D4E98C287924096224D" ma:contentTypeVersion="12" ma:contentTypeDescription="Create a new document." ma:contentTypeScope="" ma:versionID="e2a8b8e257fee6b82f111e393fb40e39">
  <xsd:schema xmlns:xsd="http://www.w3.org/2001/XMLSchema" xmlns:xs="http://www.w3.org/2001/XMLSchema" xmlns:p="http://schemas.microsoft.com/office/2006/metadata/properties" xmlns:ns2="ca4142a3-0625-48b3-8cbe-ad1334d78a9c" xmlns:ns3="631abaad-89c4-4c03-b794-e19292b4fd07" targetNamespace="http://schemas.microsoft.com/office/2006/metadata/properties" ma:root="true" ma:fieldsID="5a9bc8a392a28420daccf89db00397d8" ns2:_="" ns3:_="">
    <xsd:import namespace="ca4142a3-0625-48b3-8cbe-ad1334d78a9c"/>
    <xsd:import namespace="631abaad-89c4-4c03-b794-e19292b4fd07"/>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2:TaxCatchAll"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4142a3-0625-48b3-8cbe-ad1334d78a9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32f2e862-2e61-4b6b-ab8b-7d36d001bdb9}" ma:internalName="TaxCatchAll" ma:showField="CatchAllData" ma:web="ca4142a3-0625-48b3-8cbe-ad1334d78a9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31abaad-89c4-4c03-b794-e19292b4fd07"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a5aa731-3981-4550-91eb-7c827002858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11B820B-96A8-4D14-BE20-0B02ED735580}">
  <ds:schemaRefs>
    <ds:schemaRef ds:uri="http://schemas.microsoft.com/office/2006/metadata/properties"/>
    <ds:schemaRef ds:uri="aa86ee95-ab19-45bd-986b-69e9f4bcc226"/>
    <ds:schemaRef ds:uri="http://schemas.microsoft.com/sharepoint/v3"/>
    <ds:schemaRef ds:uri="http://purl.org/dc/terms/"/>
    <ds:schemaRef ds:uri="http://schemas.microsoft.com/office/2006/documentManagement/types"/>
    <ds:schemaRef ds:uri="f29ff25d-d8a0-4f92-b11b-ff850fe15c4a"/>
    <ds:schemaRef ds:uri="http://schemas.microsoft.com/office/infopath/2007/PartnerControls"/>
    <ds:schemaRef ds:uri="http://schemas.openxmlformats.org/package/2006/metadata/core-properties"/>
    <ds:schemaRef ds:uri="http://purl.org/dc/elements/1.1/"/>
    <ds:schemaRef ds:uri="3522acd7-6197-453d-b9c1-501ba8aed242"/>
    <ds:schemaRef ds:uri="http://www.w3.org/XML/1998/namespace"/>
    <ds:schemaRef ds:uri="http://purl.org/dc/dcmitype/"/>
    <ds:schemaRef ds:uri="ca4142a3-0625-48b3-8cbe-ad1334d78a9c"/>
    <ds:schemaRef ds:uri="631abaad-89c4-4c03-b794-e19292b4fd07"/>
  </ds:schemaRefs>
</ds:datastoreItem>
</file>

<file path=customXml/itemProps2.xml><?xml version="1.0" encoding="utf-8"?>
<ds:datastoreItem xmlns:ds="http://schemas.openxmlformats.org/officeDocument/2006/customXml" ds:itemID="{E6EA36E3-66FC-47E0-BD9B-93E2DA722207}">
  <ds:schemaRefs>
    <ds:schemaRef ds:uri="http://schemas.microsoft.com/sharepoint/v3/contenttype/forms"/>
  </ds:schemaRefs>
</ds:datastoreItem>
</file>

<file path=customXml/itemProps3.xml><?xml version="1.0" encoding="utf-8"?>
<ds:datastoreItem xmlns:ds="http://schemas.openxmlformats.org/officeDocument/2006/customXml" ds:itemID="{971B735B-4FD5-4402-A07D-73441394FF0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a4142a3-0625-48b3-8cbe-ad1334d78a9c"/>
    <ds:schemaRef ds:uri="631abaad-89c4-4c03-b794-e19292b4fd0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16x9_Corporate_Internal_Template_May_2016</Template>
  <TotalTime>7962</TotalTime>
  <Words>5731</Words>
  <Application>Microsoft Office PowerPoint</Application>
  <PresentationFormat>Widescreen</PresentationFormat>
  <Paragraphs>558</Paragraphs>
  <Slides>29</Slides>
  <Notes>29</Notes>
  <HiddenSlides>4</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Fidelity 2018</vt:lpstr>
      <vt:lpstr>Facilitator Guide</vt:lpstr>
      <vt:lpstr>Facilitator Guide</vt:lpstr>
      <vt:lpstr>Facilitator Guide</vt:lpstr>
      <vt:lpstr>Timing Breakdown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Dan Gard</dc:creator>
  <cp:keywords/>
  <dc:description/>
  <cp:lastModifiedBy>Jenkins, Jared</cp:lastModifiedBy>
  <cp:revision>71</cp:revision>
  <cp:lastPrinted>2022-07-17T21:43:37Z</cp:lastPrinted>
  <dcterms:created xsi:type="dcterms:W3CDTF">2016-08-10T18:39:23Z</dcterms:created>
  <dcterms:modified xsi:type="dcterms:W3CDTF">2023-03-30T21:00:47Z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6801850</vt:lpwstr>
  </property>
  <property fmtid="{D5CDD505-2E9C-101B-9397-08002B2CF9AE}" pid="3" name="NXPowerLiteSettings">
    <vt:lpwstr>C980073804F000</vt:lpwstr>
  </property>
  <property fmtid="{D5CDD505-2E9C-101B-9397-08002B2CF9AE}" pid="4" name="NXPowerLiteVersion">
    <vt:lpwstr>D7.1.5</vt:lpwstr>
  </property>
  <property fmtid="{D5CDD505-2E9C-101B-9397-08002B2CF9AE}" pid="5" name="_NewReviewCycle">
    <vt:lpwstr/>
  </property>
  <property fmtid="{D5CDD505-2E9C-101B-9397-08002B2CF9AE}" pid="6" name="ContentTypeId">
    <vt:lpwstr>0x0101004158D238EC434D4E98C287924096224D</vt:lpwstr>
  </property>
  <property fmtid="{D5CDD505-2E9C-101B-9397-08002B2CF9AE}" pid="7" name="MediaServiceImageTags">
    <vt:lpwstr/>
  </property>
  <property fmtid="{D5CDD505-2E9C-101B-9397-08002B2CF9AE}" pid="8" name="xd_ProgID">
    <vt:lpwstr/>
  </property>
  <property fmtid="{D5CDD505-2E9C-101B-9397-08002B2CF9AE}" pid="9" name="_SourceUrl">
    <vt:lpwstr/>
  </property>
  <property fmtid="{D5CDD505-2E9C-101B-9397-08002B2CF9AE}" pid="10" name="_SharedFileIndex">
    <vt:lpwstr/>
  </property>
  <property fmtid="{D5CDD505-2E9C-101B-9397-08002B2CF9AE}" pid="11" name="ComplianceAssetId">
    <vt:lpwstr/>
  </property>
  <property fmtid="{D5CDD505-2E9C-101B-9397-08002B2CF9AE}" pid="12" name="TemplateUrl">
    <vt:lpwstr/>
  </property>
  <property fmtid="{D5CDD505-2E9C-101B-9397-08002B2CF9AE}" pid="13" name="_ExtendedDescription">
    <vt:lpwstr/>
  </property>
  <property fmtid="{D5CDD505-2E9C-101B-9397-08002B2CF9AE}" pid="14" name="TriggerFlowInfo">
    <vt:lpwstr/>
  </property>
  <property fmtid="{D5CDD505-2E9C-101B-9397-08002B2CF9AE}" pid="15" name="xd_Signature">
    <vt:lpwstr/>
  </property>
</Properties>
</file>