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4" r:id="rId4"/>
  </p:sldMasterIdLst>
  <p:notesMasterIdLst>
    <p:notesMasterId r:id="rId36"/>
  </p:notesMasterIdLst>
  <p:handoutMasterIdLst>
    <p:handoutMasterId r:id="rId37"/>
  </p:handoutMasterIdLst>
  <p:sldIdLst>
    <p:sldId id="5919" r:id="rId5"/>
    <p:sldId id="5920" r:id="rId6"/>
    <p:sldId id="5921" r:id="rId7"/>
    <p:sldId id="5903" r:id="rId8"/>
    <p:sldId id="5842" r:id="rId9"/>
    <p:sldId id="5991" r:id="rId10"/>
    <p:sldId id="5971" r:id="rId11"/>
    <p:sldId id="5992" r:id="rId12"/>
    <p:sldId id="6025" r:id="rId13"/>
    <p:sldId id="6028" r:id="rId14"/>
    <p:sldId id="5995" r:id="rId15"/>
    <p:sldId id="5954" r:id="rId16"/>
    <p:sldId id="6051" r:id="rId17"/>
    <p:sldId id="6020" r:id="rId18"/>
    <p:sldId id="6040" r:id="rId19"/>
    <p:sldId id="6036" r:id="rId20"/>
    <p:sldId id="6037" r:id="rId21"/>
    <p:sldId id="6038" r:id="rId22"/>
    <p:sldId id="6050" r:id="rId23"/>
    <p:sldId id="6027" r:id="rId24"/>
    <p:sldId id="6008" r:id="rId25"/>
    <p:sldId id="6009" r:id="rId26"/>
    <p:sldId id="6010" r:id="rId27"/>
    <p:sldId id="6034" r:id="rId28"/>
    <p:sldId id="6011" r:id="rId29"/>
    <p:sldId id="6013" r:id="rId30"/>
    <p:sldId id="5957" r:id="rId31"/>
    <p:sldId id="6024" r:id="rId32"/>
    <p:sldId id="5827" r:id="rId33"/>
    <p:sldId id="6015" r:id="rId34"/>
    <p:sldId id="6023" r:id="rId35"/>
  </p:sldIdLst>
  <p:sldSz cx="12192000" cy="6858000"/>
  <p:notesSz cx="6985000" cy="92837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8" orient="horz" pos="4104" userDrawn="1">
          <p15:clr>
            <a:srgbClr val="A4A3A4"/>
          </p15:clr>
        </p15:guide>
        <p15:guide id="10" orient="horz" pos="2088" userDrawn="1">
          <p15:clr>
            <a:srgbClr val="A4A3A4"/>
          </p15:clr>
        </p15:guide>
        <p15:guide id="11" pos="3840">
          <p15:clr>
            <a:srgbClr val="A4A3A4"/>
          </p15:clr>
        </p15:guide>
      </p15:sldGuideLst>
    </p:ext>
    <p:ext uri="{2D200454-40CA-4A62-9FC3-DE9A4176ACB9}">
      <p15:notesGuideLst xmlns:p15="http://schemas.microsoft.com/office/powerpoint/2012/main">
        <p15:guide id="1" orient="horz" pos="2810" userDrawn="1">
          <p15:clr>
            <a:srgbClr val="A4A3A4"/>
          </p15:clr>
        </p15:guide>
        <p15:guide id="2" pos="2097" userDrawn="1">
          <p15:clr>
            <a:srgbClr val="A4A3A4"/>
          </p15:clr>
        </p15:guide>
        <p15:guide id="3" orient="horz" pos="2853" userDrawn="1">
          <p15:clr>
            <a:srgbClr val="A4A3A4"/>
          </p15:clr>
        </p15:guide>
        <p15:guide id="4" pos="2136" userDrawn="1">
          <p15:clr>
            <a:srgbClr val="A4A3A4"/>
          </p15:clr>
        </p15:guide>
        <p15:guide id="5" orient="horz" pos="2906" userDrawn="1">
          <p15:clr>
            <a:srgbClr val="A4A3A4"/>
          </p15:clr>
        </p15:guide>
        <p15:guide id="6" orient="horz" pos="2951" userDrawn="1">
          <p15:clr>
            <a:srgbClr val="A4A3A4"/>
          </p15:clr>
        </p15:guide>
        <p15:guide id="7" pos="2196" userDrawn="1">
          <p15:clr>
            <a:srgbClr val="A4A3A4"/>
          </p15:clr>
        </p15:guide>
        <p15:guide id="8" pos="2237" userDrawn="1">
          <p15:clr>
            <a:srgbClr val="A4A3A4"/>
          </p15:clr>
        </p15:guide>
        <p15:guide id="9" orient="horz" pos="2784">
          <p15:clr>
            <a:srgbClr val="A4A3A4"/>
          </p15:clr>
        </p15:guide>
        <p15:guide id="10" orient="horz" pos="2827">
          <p15:clr>
            <a:srgbClr val="A4A3A4"/>
          </p15:clr>
        </p15:guide>
        <p15:guide id="11" orient="horz" pos="2879">
          <p15:clr>
            <a:srgbClr val="A4A3A4"/>
          </p15:clr>
        </p15:guide>
        <p15:guide id="12" orient="horz" pos="2924">
          <p15:clr>
            <a:srgbClr val="A4A3A4"/>
          </p15:clr>
        </p15:guide>
        <p15:guide id="13" pos="2062">
          <p15:clr>
            <a:srgbClr val="A4A3A4"/>
          </p15:clr>
        </p15:guide>
        <p15:guide id="14" pos="2101">
          <p15:clr>
            <a:srgbClr val="A4A3A4"/>
          </p15:clr>
        </p15:guide>
        <p15:guide id="15" pos="2160">
          <p15:clr>
            <a:srgbClr val="A4A3A4"/>
          </p15:clr>
        </p15:guide>
        <p15:guide id="16" pos="220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34D440-E7C3-48DB-FDD0-31F61A6E76E9}" name="Wohltmann, Maggie" initials="WM" userId="S::a707819@fmr.com::ac8e87eb-5025-4260-b6f2-ac333dc0551d" providerId="AD"/>
  <p188:author id="{9B6A6EA1-20C3-15C2-8A14-8E73FF37C084}" name="Padamsee, Aliya" initials="PA" userId="S::a531155@im.fmrco.com::6e2f0220-1443-416a-ae66-c739174ba371" providerId="AD"/>
  <p188:author id="{42F589BD-17D3-7999-60B0-6C1B81602F99}" name="Cataldo, Meghan" initials="CM" userId="S::a592280@fmr.com::e7205c5a-b0c8-45da-9da3-c387ac772403" providerId="AD"/>
  <p188:author id="{BC773FCD-D462-2DD0-2F7C-151B30C02754}" name="Downey, Kerry" initials="DK" userId="S::a587977@fmr.com::6e05cf88-4de9-40e0-96ed-c06272919e28" providerId="AD"/>
  <p188:author id="{B7589CE4-38BA-622B-431B-C27A5570EF0C}" name="Jenkins, Jared" initials="JJ" userId="S::a408118@fmr.com::35599b32-7b84-4705-8b01-3f9bf678eba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Ganglani, Sham" initials="GS" lastIdx="17" clrIdx="0"/>
  <p:cmAuthor id="7" name="Ryan Muta" initials="RM" lastIdx="6" clrIdx="7">
    <p:extLst>
      <p:ext uri="{19B8F6BF-5375-455C-9EA6-DF929625EA0E}">
        <p15:presenceInfo xmlns:p15="http://schemas.microsoft.com/office/powerpoint/2012/main" userId="S::rmuta@duarte.com::3580e8c2-e011-4c53-8557-113f71f18588" providerId="AD"/>
      </p:ext>
    </p:extLst>
  </p:cmAuthor>
  <p:cmAuthor id="1" name="Kanter, Jordan" initials="JK" lastIdx="18" clrIdx="1"/>
  <p:cmAuthor id="2" name="Carter, Richard" initials="CR" lastIdx="1" clrIdx="2"/>
  <p:cmAuthor id="3" name="Jenkins, Jared" initials="JJ" lastIdx="9" clrIdx="3">
    <p:extLst>
      <p:ext uri="{19B8F6BF-5375-455C-9EA6-DF929625EA0E}">
        <p15:presenceInfo xmlns:p15="http://schemas.microsoft.com/office/powerpoint/2012/main" userId="S::a408118@fmr.com::35599b32-7b84-4705-8b01-3f9bf678ebad" providerId="AD"/>
      </p:ext>
    </p:extLst>
  </p:cmAuthor>
  <p:cmAuthor id="4" name="Downey, Kerry" initials="DK" lastIdx="9" clrIdx="4">
    <p:extLst>
      <p:ext uri="{19B8F6BF-5375-455C-9EA6-DF929625EA0E}">
        <p15:presenceInfo xmlns:p15="http://schemas.microsoft.com/office/powerpoint/2012/main" userId="S::a587977@fmr.com::6e05cf88-4de9-40e0-96ed-c06272919e28" providerId="AD"/>
      </p:ext>
    </p:extLst>
  </p:cmAuthor>
  <p:cmAuthor id="5" name="Rogers, Damian" initials="RD" lastIdx="9" clrIdx="5">
    <p:extLst>
      <p:ext uri="{19B8F6BF-5375-455C-9EA6-DF929625EA0E}">
        <p15:presenceInfo xmlns:p15="http://schemas.microsoft.com/office/powerpoint/2012/main" userId="S::a513595@DSDOM1.DSROOT.FMR.COM::40e67122-8903-49a6-959f-0ccd87112222" providerId="AD"/>
      </p:ext>
    </p:extLst>
  </p:cmAuthor>
  <p:cmAuthor id="6" name="Kristin Eskind" initials="KE" lastIdx="6" clrIdx="6">
    <p:extLst>
      <p:ext uri="{19B8F6BF-5375-455C-9EA6-DF929625EA0E}">
        <p15:presenceInfo xmlns:p15="http://schemas.microsoft.com/office/powerpoint/2012/main" userId="S::keskind@duarte.com::885aca00-49b4-49f8-8c42-e9315366e2b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453F"/>
    <a:srgbClr val="F8F8F8"/>
    <a:srgbClr val="F9F9F9"/>
    <a:srgbClr val="BBD3F8"/>
    <a:srgbClr val="564216"/>
    <a:srgbClr val="E8AB29"/>
    <a:srgbClr val="671F8E"/>
    <a:srgbClr val="F0F0F0"/>
    <a:srgbClr val="3D1454"/>
    <a:srgbClr val="2C4A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261" autoAdjust="0"/>
  </p:normalViewPr>
  <p:slideViewPr>
    <p:cSldViewPr snapToGrid="0">
      <p:cViewPr varScale="1">
        <p:scale>
          <a:sx n="54" d="100"/>
          <a:sy n="54" d="100"/>
        </p:scale>
        <p:origin x="1124" y="24"/>
      </p:cViewPr>
      <p:guideLst>
        <p:guide orient="horz" pos="4104"/>
        <p:guide orient="horz" pos="2088"/>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10"/>
        <p:guide pos="2097"/>
        <p:guide orient="horz" pos="2853"/>
        <p:guide pos="2136"/>
        <p:guide orient="horz" pos="2906"/>
        <p:guide orient="horz" pos="2951"/>
        <p:guide pos="2196"/>
        <p:guide pos="2237"/>
        <p:guide orient="horz" pos="2784"/>
        <p:guide orient="horz" pos="2827"/>
        <p:guide orient="horz" pos="2879"/>
        <p:guide orient="horz" pos="2924"/>
        <p:guide pos="2062"/>
        <p:guide pos="2101"/>
        <p:guide pos="2160"/>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27929"/>
            <a:ext cx="3026833" cy="465797"/>
          </a:xfrm>
          <a:prstGeom prst="rect">
            <a:avLst/>
          </a:prstGeom>
        </p:spPr>
        <p:txBody>
          <a:bodyPr vert="horz" lIns="92949" tIns="46474" rIns="92949" bIns="46474" rtlCol="0"/>
          <a:lstStyle>
            <a:lvl1pPr algn="l">
              <a:defRPr sz="1200"/>
            </a:lvl1pPr>
          </a:lstStyle>
          <a:p>
            <a:endParaRPr lang="en-US">
              <a:solidFill>
                <a:schemeClr val="tx1">
                  <a:lumMod val="65000"/>
                  <a:lumOff val="35000"/>
                </a:schemeClr>
              </a:solidFill>
            </a:endParaRPr>
          </a:p>
        </p:txBody>
      </p:sp>
      <p:sp>
        <p:nvSpPr>
          <p:cNvPr id="4" name="Footer Placeholder 3"/>
          <p:cNvSpPr>
            <a:spLocks noGrp="1"/>
          </p:cNvSpPr>
          <p:nvPr>
            <p:ph type="ftr" sz="quarter" idx="2"/>
          </p:nvPr>
        </p:nvSpPr>
        <p:spPr>
          <a:xfrm>
            <a:off x="489921" y="8954904"/>
            <a:ext cx="5240366" cy="191798"/>
          </a:xfrm>
          <a:prstGeom prst="rect">
            <a:avLst/>
          </a:prstGeom>
        </p:spPr>
        <p:txBody>
          <a:bodyPr vert="horz" lIns="92949" tIns="46474" rIns="92949" bIns="46474" rtlCol="0" anchor="ctr"/>
          <a:lstStyle>
            <a:lvl1pPr algn="l">
              <a:defRPr sz="1200"/>
            </a:lvl1pPr>
          </a:lstStyle>
          <a:p>
            <a:endParaRPr lang="en-US">
              <a:solidFill>
                <a:schemeClr val="tx1">
                  <a:lumMod val="65000"/>
                  <a:lumOff val="35000"/>
                </a:schemeClr>
              </a:solidFill>
            </a:endParaRPr>
          </a:p>
        </p:txBody>
      </p:sp>
      <p:sp>
        <p:nvSpPr>
          <p:cNvPr id="5" name="Slide Number Placeholder 4"/>
          <p:cNvSpPr>
            <a:spLocks noGrp="1"/>
          </p:cNvSpPr>
          <p:nvPr>
            <p:ph type="sldNum" sz="quarter" idx="3"/>
          </p:nvPr>
        </p:nvSpPr>
        <p:spPr>
          <a:xfrm>
            <a:off x="84080" y="8954904"/>
            <a:ext cx="405840" cy="191798"/>
          </a:xfrm>
          <a:prstGeom prst="rect">
            <a:avLst/>
          </a:prstGeom>
        </p:spPr>
        <p:txBody>
          <a:bodyPr vert="horz" lIns="92949" tIns="46474" rIns="92949" bIns="46474" rtlCol="0" anchor="ctr"/>
          <a:lstStyle>
            <a:lvl1pPr algn="r">
              <a:defRPr sz="1200"/>
            </a:lvl1pPr>
          </a:lstStyle>
          <a:p>
            <a:fld id="{23B2173B-F6DC-438E-A7FA-1D593E032054}" type="slidenum">
              <a:rPr lang="en-US" smtClean="0">
                <a:solidFill>
                  <a:schemeClr val="tx1">
                    <a:lumMod val="65000"/>
                    <a:lumOff val="35000"/>
                  </a:schemeClr>
                </a:solidFill>
              </a:rPr>
              <a:t>‹#›</a:t>
            </a:fld>
            <a:endParaRPr lang="en-US">
              <a:solidFill>
                <a:schemeClr val="tx1">
                  <a:lumMod val="65000"/>
                  <a:lumOff val="35000"/>
                </a:schemeClr>
              </a:solidFill>
            </a:endParaRPr>
          </a:p>
        </p:txBody>
      </p:sp>
      <p:sp>
        <p:nvSpPr>
          <p:cNvPr id="6" name="Rectangle 5"/>
          <p:cNvSpPr/>
          <p:nvPr/>
        </p:nvSpPr>
        <p:spPr bwMode="auto">
          <a:xfrm rot="10800000">
            <a:off x="-1" y="2"/>
            <a:ext cx="6985002" cy="127925"/>
          </a:xfrm>
          <a:prstGeom prst="rect">
            <a:avLst/>
          </a:prstGeom>
          <a:solidFill>
            <a:schemeClr val="accent1"/>
          </a:solidFill>
          <a:ln>
            <a:noFill/>
          </a:ln>
        </p:spPr>
        <p:txBody>
          <a:bodyPr vert="horz" wrap="square" lIns="92949" tIns="46474" rIns="92949" bIns="46474" numCol="1" anchor="t" anchorCtr="0" compatLnSpc="1">
            <a:prstTxWarp prst="textNoShape">
              <a:avLst/>
            </a:prstTxWarp>
          </a:bodyPr>
          <a:lstStyle/>
          <a:p>
            <a:pPr>
              <a:defRPr/>
            </a:pPr>
            <a:endParaRPr lang="en-US" kern="0">
              <a:solidFill>
                <a:prstClr val="black"/>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auto">
          <a:xfrm>
            <a:off x="6029414" y="8954905"/>
            <a:ext cx="702330" cy="173709"/>
          </a:xfrm>
          <a:prstGeom prst="rect">
            <a:avLst/>
          </a:prstGeom>
        </p:spPr>
      </p:pic>
    </p:spTree>
    <p:extLst>
      <p:ext uri="{BB962C8B-B14F-4D97-AF65-F5344CB8AC3E}">
        <p14:creationId xmlns:p14="http://schemas.microsoft.com/office/powerpoint/2010/main" val="947214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56551" y="127929"/>
            <a:ext cx="3026833" cy="173709"/>
          </a:xfrm>
          <a:prstGeom prst="rect">
            <a:avLst/>
          </a:prstGeom>
        </p:spPr>
        <p:txBody>
          <a:bodyPr vert="horz" lIns="92949" tIns="46474" rIns="92949" bIns="46474" rtlCol="0"/>
          <a:lstStyle>
            <a:lvl1pPr algn="r">
              <a:defRPr sz="900">
                <a:solidFill>
                  <a:schemeClr val="tx1"/>
                </a:solidFill>
              </a:defRPr>
            </a:lvl1pPr>
          </a:lstStyle>
          <a:p>
            <a:fld id="{33BD9C15-5B8A-4AC7-ACEA-A649F7F09BFF}" type="datetimeFigureOut">
              <a:rPr lang="en-US" smtClean="0"/>
              <a:pPr/>
              <a:t>4/10/2025</a:t>
            </a:fld>
            <a:endParaRPr lang="en-US"/>
          </a:p>
        </p:txBody>
      </p:sp>
      <p:sp>
        <p:nvSpPr>
          <p:cNvPr id="8" name="Footer Placeholder 3"/>
          <p:cNvSpPr>
            <a:spLocks noGrp="1"/>
          </p:cNvSpPr>
          <p:nvPr>
            <p:ph type="ftr" sz="quarter" idx="4"/>
          </p:nvPr>
        </p:nvSpPr>
        <p:spPr>
          <a:xfrm>
            <a:off x="489921" y="8954904"/>
            <a:ext cx="5240366" cy="191798"/>
          </a:xfrm>
          <a:prstGeom prst="rect">
            <a:avLst/>
          </a:prstGeom>
        </p:spPr>
        <p:txBody>
          <a:bodyPr vert="horz" lIns="92949" tIns="46474" rIns="92949" bIns="46474" rtlCol="0" anchor="ctr"/>
          <a:lstStyle>
            <a:lvl1pPr algn="l">
              <a:defRPr sz="900">
                <a:solidFill>
                  <a:schemeClr val="tx1"/>
                </a:solidFill>
              </a:defRPr>
            </a:lvl1pPr>
          </a:lstStyle>
          <a:p>
            <a:endParaRPr lang="en-US"/>
          </a:p>
        </p:txBody>
      </p:sp>
      <p:sp>
        <p:nvSpPr>
          <p:cNvPr id="9" name="Slide Number Placeholder 4"/>
          <p:cNvSpPr>
            <a:spLocks noGrp="1"/>
          </p:cNvSpPr>
          <p:nvPr>
            <p:ph type="sldNum" sz="quarter" idx="5"/>
          </p:nvPr>
        </p:nvSpPr>
        <p:spPr>
          <a:xfrm>
            <a:off x="84080" y="8954904"/>
            <a:ext cx="405840" cy="191798"/>
          </a:xfrm>
          <a:prstGeom prst="rect">
            <a:avLst/>
          </a:prstGeom>
        </p:spPr>
        <p:txBody>
          <a:bodyPr vert="horz" lIns="92949" tIns="46474" rIns="92949" bIns="46474" rtlCol="0" anchor="ctr"/>
          <a:lstStyle>
            <a:lvl1pPr algn="r">
              <a:defRPr sz="900">
                <a:solidFill>
                  <a:schemeClr val="tx1"/>
                </a:solidFill>
              </a:defRPr>
            </a:lvl1pPr>
          </a:lstStyle>
          <a:p>
            <a:fld id="{23B2173B-F6DC-438E-A7FA-1D593E032054}" type="slidenum">
              <a:rPr lang="en-US" smtClean="0"/>
              <a:pPr/>
              <a:t>‹#›</a:t>
            </a:fld>
            <a:endParaRPr lang="en-US"/>
          </a:p>
        </p:txBody>
      </p:sp>
      <p:sp>
        <p:nvSpPr>
          <p:cNvPr id="10" name="Rectangle 9"/>
          <p:cNvSpPr/>
          <p:nvPr/>
        </p:nvSpPr>
        <p:spPr bwMode="auto">
          <a:xfrm rot="10800000">
            <a:off x="-1" y="2"/>
            <a:ext cx="6985002" cy="127925"/>
          </a:xfrm>
          <a:prstGeom prst="rect">
            <a:avLst/>
          </a:prstGeom>
          <a:solidFill>
            <a:schemeClr val="accent1"/>
          </a:solidFill>
          <a:ln>
            <a:noFill/>
          </a:ln>
        </p:spPr>
        <p:txBody>
          <a:bodyPr vert="horz" wrap="square" lIns="92949" tIns="46474" rIns="92949" bIns="46474" numCol="1" anchor="t" anchorCtr="0" compatLnSpc="1">
            <a:prstTxWarp prst="textNoShape">
              <a:avLst/>
            </a:prstTxWarp>
          </a:bodyPr>
          <a:lstStyle/>
          <a:p>
            <a:pPr>
              <a:defRPr/>
            </a:pPr>
            <a:endParaRPr lang="en-US" kern="0">
              <a:solidFill>
                <a:prstClr val="black"/>
              </a:solidFill>
            </a:endParaRPr>
          </a:p>
        </p:txBody>
      </p:sp>
      <p:pic>
        <p:nvPicPr>
          <p:cNvPr id="11" name="Picture 10"/>
          <p:cNvPicPr>
            <a:picLocks noChangeAspect="1"/>
          </p:cNvPicPr>
          <p:nvPr/>
        </p:nvPicPr>
        <p:blipFill>
          <a:blip r:embed="rId2"/>
          <a:stretch>
            <a:fillRect/>
          </a:stretch>
        </p:blipFill>
        <p:spPr bwMode="auto">
          <a:xfrm>
            <a:off x="6029414" y="8954905"/>
            <a:ext cx="702330" cy="173709"/>
          </a:xfrm>
          <a:prstGeom prst="rect">
            <a:avLst/>
          </a:prstGeom>
        </p:spPr>
      </p:pic>
      <p:sp>
        <p:nvSpPr>
          <p:cNvPr id="6" name="Slide Image Placeholder 5"/>
          <p:cNvSpPr>
            <a:spLocks noGrp="1" noRot="1" noChangeAspect="1"/>
          </p:cNvSpPr>
          <p:nvPr>
            <p:ph type="sldImg" idx="2"/>
          </p:nvPr>
        </p:nvSpPr>
        <p:spPr>
          <a:xfrm>
            <a:off x="709613" y="444500"/>
            <a:ext cx="5565775" cy="3132138"/>
          </a:xfrm>
          <a:prstGeom prst="rect">
            <a:avLst/>
          </a:prstGeom>
          <a:noFill/>
          <a:ln w="12700">
            <a:solidFill>
              <a:prstClr val="black"/>
            </a:solidFill>
          </a:ln>
        </p:spPr>
        <p:txBody>
          <a:bodyPr vert="horz" lIns="92949" tIns="46474" rIns="92949" bIns="46474" rtlCol="0" anchor="ctr"/>
          <a:lstStyle/>
          <a:p>
            <a:r>
              <a:rPr lang="en-US"/>
              <a:t>a</a:t>
            </a:r>
          </a:p>
        </p:txBody>
      </p:sp>
      <p:sp>
        <p:nvSpPr>
          <p:cNvPr id="7" name="Header Placeholder 6"/>
          <p:cNvSpPr>
            <a:spLocks noGrp="1"/>
          </p:cNvSpPr>
          <p:nvPr>
            <p:ph type="hdr" sz="quarter"/>
          </p:nvPr>
        </p:nvSpPr>
        <p:spPr>
          <a:xfrm>
            <a:off x="1" y="127929"/>
            <a:ext cx="3026833" cy="173709"/>
          </a:xfrm>
          <a:prstGeom prst="rect">
            <a:avLst/>
          </a:prstGeom>
        </p:spPr>
        <p:txBody>
          <a:bodyPr vert="horz" lIns="92949" tIns="46474" rIns="92949" bIns="46474" rtlCol="0"/>
          <a:lstStyle>
            <a:lvl1pPr algn="l">
              <a:defRPr sz="900">
                <a:solidFill>
                  <a:schemeClr val="tx1"/>
                </a:solidFill>
              </a:defRPr>
            </a:lvl1pPr>
          </a:lstStyle>
          <a:p>
            <a:endParaRPr lang="en-US"/>
          </a:p>
        </p:txBody>
      </p:sp>
      <p:sp>
        <p:nvSpPr>
          <p:cNvPr id="12" name="Notes Placeholder 11"/>
          <p:cNvSpPr>
            <a:spLocks noGrp="1"/>
          </p:cNvSpPr>
          <p:nvPr>
            <p:ph type="body" sz="quarter" idx="3"/>
          </p:nvPr>
        </p:nvSpPr>
        <p:spPr>
          <a:xfrm>
            <a:off x="698806" y="3764280"/>
            <a:ext cx="5576582" cy="5074920"/>
          </a:xfrm>
          <a:prstGeom prst="rect">
            <a:avLst/>
          </a:prstGeom>
        </p:spPr>
        <p:txBody>
          <a:bodyPr vert="horz" lIns="92949" tIns="46474" rIns="92949" bIns="46474"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650581"/>
      </p:ext>
    </p:extLst>
  </p:cSld>
  <p:clrMap bg1="lt1" tx1="dk1" bg2="lt2" tx2="dk2" accent1="accent1" accent2="accent2" accent3="accent3" accent4="accent4" accent5="accent5" accent6="accent6" hlink="hlink" folHlink="folHlink"/>
  <p:notesStyle>
    <a:lvl1pPr marL="114300" indent="-114300" algn="l" defTabSz="914400" rtl="0" eaLnBrk="1" latinLnBrk="0" hangingPunct="1">
      <a:lnSpc>
        <a:spcPct val="90000"/>
      </a:lnSpc>
      <a:spcBef>
        <a:spcPts val="0"/>
      </a:spcBef>
      <a:spcAft>
        <a:spcPts val="0"/>
      </a:spcAft>
      <a:buClr>
        <a:schemeClr val="accent1"/>
      </a:buClr>
      <a:buFont typeface="Arial" panose="020B0604020202020204" pitchFamily="34" charset="0"/>
      <a:buChar char="•"/>
      <a:defRPr sz="1000" kern="1200">
        <a:solidFill>
          <a:schemeClr val="tx1"/>
        </a:solidFill>
        <a:latin typeface="+mn-lt"/>
        <a:ea typeface="+mn-ea"/>
        <a:cs typeface="+mn-cs"/>
      </a:defRPr>
    </a:lvl1pPr>
    <a:lvl2pPr marL="2286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2pPr>
    <a:lvl3pPr marL="3429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3pPr>
    <a:lvl4pPr marL="4572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4pPr>
    <a:lvl5pPr marL="5715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5pPr>
    <a:lvl6pPr marL="6858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6pPr>
    <a:lvl7pPr marL="8001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7pPr>
    <a:lvl8pPr marL="9144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8pPr>
    <a:lvl9pPr marL="10287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1</a:t>
            </a:fld>
            <a:endParaRPr lang="en-US"/>
          </a:p>
        </p:txBody>
      </p:sp>
    </p:spTree>
    <p:extLst>
      <p:ext uri="{BB962C8B-B14F-4D97-AF65-F5344CB8AC3E}">
        <p14:creationId xmlns:p14="http://schemas.microsoft.com/office/powerpoint/2010/main" val="1422887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2</a:t>
            </a:fld>
            <a:endParaRPr lang="en-US"/>
          </a:p>
        </p:txBody>
      </p:sp>
    </p:spTree>
    <p:extLst>
      <p:ext uri="{BB962C8B-B14F-4D97-AF65-F5344CB8AC3E}">
        <p14:creationId xmlns:p14="http://schemas.microsoft.com/office/powerpoint/2010/main" val="612562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3</a:t>
            </a:fld>
            <a:endParaRPr lang="en-US"/>
          </a:p>
        </p:txBody>
      </p:sp>
    </p:spTree>
    <p:extLst>
      <p:ext uri="{BB962C8B-B14F-4D97-AF65-F5344CB8AC3E}">
        <p14:creationId xmlns:p14="http://schemas.microsoft.com/office/powerpoint/2010/main" val="2606914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4</a:t>
            </a:fld>
            <a:endParaRPr lang="en-US"/>
          </a:p>
        </p:txBody>
      </p:sp>
    </p:spTree>
    <p:extLst>
      <p:ext uri="{BB962C8B-B14F-4D97-AF65-F5344CB8AC3E}">
        <p14:creationId xmlns:p14="http://schemas.microsoft.com/office/powerpoint/2010/main" val="545574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[Facilitator note: Log on a few minutes before the start of the module. As students are joining the Zoom, you’ll want to give them instructions of how to prepare. This moment of interaction will both save time later and create an engaging/inviting atmosphere]</a:t>
            </a:r>
          </a:p>
          <a:p>
            <a:pPr lvl="1"/>
            <a:endParaRPr lang="en-US" dirty="0">
              <a:latin typeface="+mn-lt"/>
            </a:endParaRPr>
          </a:p>
          <a:p>
            <a:pPr lvl="1"/>
            <a:r>
              <a:rPr lang="en-US" dirty="0">
                <a:latin typeface="+mn-lt"/>
              </a:rPr>
              <a:t>Welcome back everybody! If you can, we’d love to have you on camera for this workshop and your mic on mute until it’s time to share! [Facilitator note: It’s best to make “camera on” optional and not try to pressure students to come on camera]</a:t>
            </a:r>
          </a:p>
          <a:p>
            <a:pPr lvl="1"/>
            <a:endParaRPr lang="en-US" dirty="0">
              <a:latin typeface="+mn-lt"/>
            </a:endParaRPr>
          </a:p>
          <a:p>
            <a:pPr lvl="1"/>
            <a:r>
              <a:rPr lang="en-US" dirty="0">
                <a:latin typeface="+mn-lt"/>
              </a:rPr>
              <a:t>While you’re getting settled in, make sure to have a pen and paper handy, or open a new document on your device. We’ll be doing a few exercises today where you’ll need to write out your answers. </a:t>
            </a: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5</a:t>
            </a:fld>
            <a:endParaRPr lang="en-US"/>
          </a:p>
        </p:txBody>
      </p:sp>
    </p:spTree>
    <p:extLst>
      <p:ext uri="{BB962C8B-B14F-4D97-AF65-F5344CB8AC3E}">
        <p14:creationId xmlns:p14="http://schemas.microsoft.com/office/powerpoint/2010/main" val="3505282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Welcome to week 4 – Investing! This is an exciting week! I’ve been hinting at it, offering a few sneak peeks at what’s to come, but today we’re really </a:t>
            </a:r>
            <a:r>
              <a:rPr lang="en-US" dirty="0" err="1">
                <a:latin typeface="+mn-lt"/>
              </a:rPr>
              <a:t>gonna</a:t>
            </a:r>
            <a:r>
              <a:rPr lang="en-US" dirty="0">
                <a:latin typeface="+mn-lt"/>
              </a:rPr>
              <a:t> get down to the business of investing.</a:t>
            </a:r>
          </a:p>
          <a:p>
            <a:pPr lvl="1"/>
            <a:endParaRPr lang="en-US" dirty="0">
              <a:latin typeface="+mn-lt"/>
            </a:endParaRPr>
          </a:p>
          <a:p>
            <a:pPr lvl="1"/>
            <a:r>
              <a:rPr lang="en-US" dirty="0">
                <a:latin typeface="+mn-lt"/>
              </a:rPr>
              <a:t>What I love about our investing discussion today is that it not only gives you tools to help you reach the financial goals you outlined in week 1, but what you learn today is something that could truly improve your life.</a:t>
            </a:r>
          </a:p>
        </p:txBody>
      </p:sp>
      <p:sp>
        <p:nvSpPr>
          <p:cNvPr id="4" name="Slide Number Placeholder 3"/>
          <p:cNvSpPr>
            <a:spLocks noGrp="1"/>
          </p:cNvSpPr>
          <p:nvPr>
            <p:ph type="sldNum" sz="quarter" idx="5"/>
          </p:nvPr>
        </p:nvSpPr>
        <p:spPr/>
        <p:txBody>
          <a:bodyPr/>
          <a:lstStyle/>
          <a:p>
            <a:fld id="{23B2173B-F6DC-438E-A7FA-1D593E032054}" type="slidenum">
              <a:rPr lang="en-US" smtClean="0"/>
              <a:pPr/>
              <a:t>6</a:t>
            </a:fld>
            <a:endParaRPr lang="en-US"/>
          </a:p>
        </p:txBody>
      </p:sp>
    </p:spTree>
    <p:extLst>
      <p:ext uri="{BB962C8B-B14F-4D97-AF65-F5344CB8AC3E}">
        <p14:creationId xmlns:p14="http://schemas.microsoft.com/office/powerpoint/2010/main" val="3197869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We’ve talked about saving, we’ve talked about smart spending, and all those skills will help you become smart investors. You spend smart and you save so you can have some left over to invest. Why? Because there’s so much earning potential when it comes to investing! </a:t>
            </a:r>
          </a:p>
          <a:p>
            <a:pPr lvl="1"/>
            <a:endParaRPr lang="en-US" dirty="0">
              <a:latin typeface="+mn-lt"/>
            </a:endParaRPr>
          </a:p>
          <a:p>
            <a:pPr lvl="1"/>
            <a:r>
              <a:rPr lang="en-US" dirty="0">
                <a:latin typeface="+mn-lt"/>
              </a:rPr>
              <a:t>So today you’re going to learn the basics of investing and see what’s possible when you’re a savvy investor.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2EC26-F362-5247-A617-F497FD48D8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2467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[Facilitator Note: This is a generic list and will need to be updated, based on the questions the teens have]</a:t>
            </a:r>
          </a:p>
          <a:p>
            <a:pPr lvl="1"/>
            <a:endParaRPr lang="en-US" dirty="0">
              <a:latin typeface="+mn-lt"/>
            </a:endParaRPr>
          </a:p>
          <a:p>
            <a:pPr lvl="1"/>
            <a:r>
              <a:rPr lang="en-US" dirty="0">
                <a:latin typeface="+mn-lt"/>
              </a:rPr>
              <a:t>What are some questions you have about investing?  Let's create a list:</a:t>
            </a:r>
          </a:p>
          <a:p>
            <a:pPr lvl="1"/>
            <a:endParaRPr lang="en-US" dirty="0">
              <a:latin typeface="+mn-lt"/>
            </a:endParaRPr>
          </a:p>
          <a:p>
            <a:pPr lvl="1"/>
            <a:r>
              <a:rPr lang="en-US" dirty="0">
                <a:latin typeface="+mn-lt"/>
              </a:rPr>
              <a:t>[Facilitator note: You’ll want to categorize and share what you found both in terms of</a:t>
            </a:r>
            <a:r>
              <a:rPr lang="en-US" b="1" dirty="0">
                <a:latin typeface="+mn-lt"/>
              </a:rPr>
              <a:t> experience </a:t>
            </a:r>
            <a:r>
              <a:rPr lang="en-US" dirty="0">
                <a:latin typeface="+mn-lt"/>
              </a:rPr>
              <a:t>(e.g., “Looking at your experience with investing it sounds like some of you are brand new to this while others have heard your parents talking about it, but that’s it”) and </a:t>
            </a:r>
            <a:r>
              <a:rPr lang="en-US" b="1" dirty="0">
                <a:latin typeface="+mn-lt"/>
              </a:rPr>
              <a:t>interests</a:t>
            </a:r>
            <a:r>
              <a:rPr lang="en-US" dirty="0">
                <a:latin typeface="+mn-lt"/>
              </a:rPr>
              <a:t> (e.g., “There seems to be a lot of interest around X and Y. While we won’t quite get to Y we will be covering X today. And if we have time at the end, I’m happy to chat about Y”). Acknowledge what you’ll be able to cover but note there will be time for questions either today or next time and you’d love to talk more about their experience and interests]. </a:t>
            </a:r>
          </a:p>
          <a:p>
            <a:pPr lvl="1"/>
            <a:endParaRPr lang="en-US" dirty="0">
              <a:latin typeface="+mn-lt"/>
            </a:endParaRPr>
          </a:p>
          <a:p>
            <a:pPr lvl="1"/>
            <a:r>
              <a:rPr lang="en-US" dirty="0">
                <a:latin typeface="+mn-lt"/>
              </a:rPr>
              <a:t>Anything missing from this list?</a:t>
            </a:r>
          </a:p>
          <a:p>
            <a:pPr lvl="1"/>
            <a:endParaRPr lang="en-US" dirty="0">
              <a:latin typeface="+mn-lt"/>
            </a:endParaRPr>
          </a:p>
          <a:p>
            <a:pPr lvl="1"/>
            <a:r>
              <a:rPr lang="en-US" dirty="0">
                <a:latin typeface="+mn-lt"/>
              </a:rPr>
              <a:t>There’s a lot to cover and (I’m glad to see) a lot of interest around this topic so let’s get into it.</a:t>
            </a:r>
          </a:p>
        </p:txBody>
      </p:sp>
      <p:sp>
        <p:nvSpPr>
          <p:cNvPr id="4" name="Slide Number Placeholder 3"/>
          <p:cNvSpPr>
            <a:spLocks noGrp="1"/>
          </p:cNvSpPr>
          <p:nvPr>
            <p:ph type="sldNum" sz="quarter" idx="5"/>
          </p:nvPr>
        </p:nvSpPr>
        <p:spPr/>
        <p:txBody>
          <a:bodyPr/>
          <a:lstStyle/>
          <a:p>
            <a:fld id="{23B2173B-F6DC-438E-A7FA-1D593E032054}" type="slidenum">
              <a:rPr lang="en-US" smtClean="0"/>
              <a:pPr/>
              <a:t>8</a:t>
            </a:fld>
            <a:endParaRPr lang="en-US"/>
          </a:p>
        </p:txBody>
      </p:sp>
    </p:spTree>
    <p:extLst>
      <p:ext uri="{BB962C8B-B14F-4D97-AF65-F5344CB8AC3E}">
        <p14:creationId xmlns:p14="http://schemas.microsoft.com/office/powerpoint/2010/main" val="3323080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j-lt"/>
              </a:rPr>
              <a:t>What do you think of when you hear the word “investing”? Who do you picture when you hear the word investor?</a:t>
            </a:r>
          </a:p>
          <a:p>
            <a:pPr lvl="1"/>
            <a:endParaRPr lang="en-US" dirty="0">
              <a:latin typeface="+mj-lt"/>
            </a:endParaRPr>
          </a:p>
          <a:p>
            <a:pPr lvl="1"/>
            <a:r>
              <a:rPr lang="en-US" dirty="0">
                <a:latin typeface="+mj-lt"/>
              </a:rPr>
              <a:t>[Give students a chance to respond. This is an opportunity for some good discussion. If they’re hesitant to come off mute, invite them to put their answer in one word in the chat and then you can narrate and discuss the terms they put there. We’d expect them to say things like – Wall Street, the Monopoly man, men in suits, the stock market, dollar signs, etc. Respond to their thoughts (e.g., ”Yeah, the idea of investing can seem overwhelming and it’s hard to know where to start,” “We’ve been fed a pretty stereotypical view of what an investor is, for sure – guys in suits”)]</a:t>
            </a:r>
          </a:p>
          <a:p>
            <a:pPr lvl="1"/>
            <a:endParaRPr lang="en-US" dirty="0">
              <a:latin typeface="+mj-lt"/>
            </a:endParaRPr>
          </a:p>
          <a:p>
            <a:pPr lvl="1"/>
            <a:r>
              <a:rPr lang="en-US" dirty="0">
                <a:latin typeface="+mj-lt"/>
              </a:rPr>
              <a:t>For a long time people thought investing was “complicated” and for “guys in suits,” and that was true for awhile, but things have changed...</a:t>
            </a:r>
          </a:p>
          <a:p>
            <a:pPr lvl="1"/>
            <a:endParaRPr lang="en-US" dirty="0">
              <a:latin typeface="+mj-lt"/>
            </a:endParaRPr>
          </a:p>
          <a:p>
            <a:pPr lvl="1">
              <a:buNone/>
            </a:pPr>
            <a:r>
              <a:rPr lang="en-US" dirty="0">
                <a:solidFill>
                  <a:srgbClr val="1F2120"/>
                </a:solidFill>
                <a:latin typeface="+mj-lt"/>
              </a:rPr>
              <a:t>And your generation is at the forefront. When I look at all of you here, </a:t>
            </a:r>
            <a:r>
              <a:rPr lang="en-US" i="1" dirty="0">
                <a:solidFill>
                  <a:srgbClr val="1F2120"/>
                </a:solidFill>
                <a:latin typeface="+mj-lt"/>
              </a:rPr>
              <a:t>That</a:t>
            </a:r>
            <a:r>
              <a:rPr lang="en-US" dirty="0">
                <a:solidFill>
                  <a:srgbClr val="1F2120"/>
                </a:solidFill>
                <a:latin typeface="+mj-lt"/>
              </a:rPr>
              <a:t>’s what an investor looks like to me. And I’m not the only one who thinks that...</a:t>
            </a: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9</a:t>
            </a:fld>
            <a:endParaRPr lang="en-US"/>
          </a:p>
        </p:txBody>
      </p:sp>
    </p:spTree>
    <p:extLst>
      <p:ext uri="{BB962C8B-B14F-4D97-AF65-F5344CB8AC3E}">
        <p14:creationId xmlns:p14="http://schemas.microsoft.com/office/powerpoint/2010/main" val="707770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latin typeface="+mn-lt"/>
              </a:rPr>
              <a:t>A quick look at the headlines and you’ll see Investing and Gen Z all over the place!</a:t>
            </a:r>
          </a:p>
          <a:p>
            <a:pPr marL="457200" lvl="5" indent="-285750">
              <a:buFont typeface="Arial" panose="020B0604020202020204" pitchFamily="34" charset="0"/>
              <a:buChar char="•"/>
            </a:pPr>
            <a:r>
              <a:rPr lang="en-US" sz="1000" dirty="0">
                <a:latin typeface="+mn-lt"/>
              </a:rPr>
              <a:t>Gen Z Priority: Saving for Retirement</a:t>
            </a:r>
          </a:p>
          <a:p>
            <a:pPr marL="457200" lvl="5" indent="-285750">
              <a:buFont typeface="Arial" panose="020B0604020202020204" pitchFamily="34" charset="0"/>
              <a:buChar char="•"/>
            </a:pPr>
            <a:r>
              <a:rPr lang="en-US" sz="1000" dirty="0">
                <a:latin typeface="+mn-lt"/>
              </a:rPr>
              <a:t>Gen Z – a new force in investing</a:t>
            </a:r>
          </a:p>
          <a:p>
            <a:pPr marL="457200" lvl="5" indent="-285750">
              <a:buFont typeface="Arial" panose="020B0604020202020204" pitchFamily="34" charset="0"/>
              <a:buChar char="•"/>
            </a:pPr>
            <a:r>
              <a:rPr lang="en-US" sz="1000" dirty="0"/>
              <a:t>Gen Z – reimagining the rules of personal finance</a:t>
            </a:r>
          </a:p>
          <a:p>
            <a:pPr marL="457200" lvl="5" indent="-285750"/>
            <a:r>
              <a:rPr lang="en-US" sz="1000" dirty="0">
                <a:latin typeface="+mn-lt"/>
              </a:rPr>
              <a:t>Gen Z might be on their way to becoming one of the wealthiest generations</a:t>
            </a:r>
            <a:r>
              <a:rPr lang="en-US" sz="1000" dirty="0"/>
              <a:t> </a:t>
            </a:r>
          </a:p>
          <a:p>
            <a:pPr lvl="5" indent="0">
              <a:buNone/>
            </a:pPr>
            <a:endParaRPr lang="en-US" sz="1000" dirty="0"/>
          </a:p>
          <a:p>
            <a:pPr marL="457200" lvl="5" indent="-285750">
              <a:buFont typeface="Arial" panose="020B0604020202020204" pitchFamily="34" charset="0"/>
              <a:buChar char="•"/>
            </a:pPr>
            <a:r>
              <a:rPr lang="en-US" sz="1000" dirty="0">
                <a:latin typeface="+mn-lt"/>
              </a:rPr>
              <a:t>Let me share the key theme from the news...Its still early in the game of wealth generation but more Gen </a:t>
            </a:r>
            <a:r>
              <a:rPr lang="en-US" sz="1000" dirty="0" err="1">
                <a:latin typeface="+mn-lt"/>
              </a:rPr>
              <a:t>Z’ers</a:t>
            </a:r>
            <a:r>
              <a:rPr lang="en-US" sz="1000" dirty="0">
                <a:latin typeface="+mn-lt"/>
              </a:rPr>
              <a:t> have exposure to the stock market and have started saving for retirement earlier. These are important factors for wealth accumulation. Sit with that thought for a second. That’s a pretty powerful thought. And they are talking about you.</a:t>
            </a:r>
          </a:p>
          <a:p>
            <a:pPr lvl="1">
              <a:buNone/>
            </a:pPr>
            <a:endParaRPr lang="en-US" sz="1000" dirty="0">
              <a:latin typeface="+mn-lt"/>
            </a:endParaRPr>
          </a:p>
          <a:p>
            <a:pPr lvl="1">
              <a:buNone/>
            </a:pPr>
            <a:r>
              <a:rPr lang="en-US" sz="1000" dirty="0">
                <a:latin typeface="+mn-lt"/>
              </a:rPr>
              <a:t>So let’s throw out the old idea of what investing is and what an investor looks like. Let’s shift from tricky to tempting, from complex to common ... and replace those suits with sneakers.</a:t>
            </a:r>
            <a:r>
              <a:rPr lang="en-US" sz="1000" dirty="0"/>
              <a:t> </a:t>
            </a:r>
            <a:endParaRPr lang="en-US" sz="1000"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10</a:t>
            </a:fld>
            <a:endParaRPr lang="en-US"/>
          </a:p>
        </p:txBody>
      </p:sp>
    </p:spTree>
    <p:extLst>
      <p:ext uri="{BB962C8B-B14F-4D97-AF65-F5344CB8AC3E}">
        <p14:creationId xmlns:p14="http://schemas.microsoft.com/office/powerpoint/2010/main" val="2574990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ea typeface="Source Sans Pro SemiBold"/>
              </a:rPr>
              <a:t>But what is investing, really? At its core, investing</a:t>
            </a:r>
            <a:r>
              <a:rPr lang="en-US" b="1" dirty="0">
                <a:solidFill>
                  <a:srgbClr val="1F2120"/>
                </a:solidFill>
                <a:latin typeface="+mj-lt"/>
                <a:ea typeface="Source Sans Pro SemiBold"/>
              </a:rPr>
              <a:t> </a:t>
            </a:r>
            <a:r>
              <a:rPr lang="en-US" b="0" dirty="0">
                <a:solidFill>
                  <a:srgbClr val="1F2120"/>
                </a:solidFill>
                <a:latin typeface="+mj-lt"/>
                <a:ea typeface="Source Sans Pro SemiBold"/>
              </a:rPr>
              <a:t>is about growing your money</a:t>
            </a:r>
            <a:r>
              <a:rPr lang="en-US" dirty="0">
                <a:solidFill>
                  <a:srgbClr val="1F2120"/>
                </a:solidFill>
                <a:latin typeface="+mj-lt"/>
                <a:ea typeface="Source Sans Pro SemiBold"/>
              </a:rPr>
              <a:t>. If saving is about putting aside the money you worked for, investing is a way to make your money work for you. The money you put aside with investing, could actually grow! You put your money to work in a stock, bond, or other financial instruments with the potential of making a profit. </a:t>
            </a:r>
            <a:endParaRPr lang="en-US" dirty="0">
              <a:latin typeface="+mj-lt"/>
            </a:endParaRPr>
          </a:p>
          <a:p>
            <a:pPr lvl="1">
              <a:buNone/>
            </a:pPr>
            <a:endParaRPr lang="en-US" dirty="0">
              <a:solidFill>
                <a:srgbClr val="1F2120"/>
              </a:solidFill>
              <a:latin typeface="+mj-lt"/>
            </a:endParaRPr>
          </a:p>
          <a:p>
            <a:pPr lvl="1">
              <a:buNone/>
            </a:pPr>
            <a:r>
              <a:rPr lang="en-US" dirty="0">
                <a:solidFill>
                  <a:srgbClr val="1F2120"/>
                </a:solidFill>
                <a:latin typeface="+mj-lt"/>
                <a:ea typeface="Source Sans Pro SemiBold"/>
              </a:rPr>
              <a:t>When we </a:t>
            </a:r>
            <a:r>
              <a:rPr lang="en-US" b="0" dirty="0">
                <a:solidFill>
                  <a:srgbClr val="1F2120"/>
                </a:solidFill>
                <a:latin typeface="+mj-lt"/>
                <a:ea typeface="Source Sans Pro SemiBold"/>
              </a:rPr>
              <a:t>hear from </a:t>
            </a:r>
            <a:r>
              <a:rPr lang="en-US" dirty="0">
                <a:solidFill>
                  <a:srgbClr val="1F2120"/>
                </a:solidFill>
                <a:latin typeface="+mj-lt"/>
                <a:ea typeface="Source Sans Pro SemiBold"/>
              </a:rPr>
              <a:t>young people </a:t>
            </a:r>
            <a:r>
              <a:rPr lang="en-US" strike="noStrike" dirty="0">
                <a:solidFill>
                  <a:srgbClr val="1F2120"/>
                </a:solidFill>
                <a:latin typeface="+mj-lt"/>
                <a:ea typeface="Source Sans Pro SemiBold"/>
              </a:rPr>
              <a:t>about finance</a:t>
            </a:r>
            <a:r>
              <a:rPr lang="en-US" dirty="0">
                <a:solidFill>
                  <a:srgbClr val="1F2120"/>
                </a:solidFill>
                <a:latin typeface="+mj-lt"/>
                <a:ea typeface="Source Sans Pro SemiBold"/>
              </a:rPr>
              <a:t>, that their goal is financial freedom. Now that can mean different things to different people, so we dug a little deeper. They told us they didn’t want to live paycheck-to-paycheck, they wanted to </a:t>
            </a:r>
            <a:r>
              <a:rPr lang="en-US" dirty="0">
                <a:latin typeface="+mj-lt"/>
                <a:ea typeface="Source Sans Pro SemiBold"/>
              </a:rPr>
              <a:t>be </a:t>
            </a:r>
            <a:r>
              <a:rPr lang="en-US" dirty="0">
                <a:solidFill>
                  <a:srgbClr val="1F2120"/>
                </a:solidFill>
                <a:latin typeface="+mj-lt"/>
                <a:ea typeface="Source Sans Pro SemiBold"/>
              </a:rPr>
              <a:t>able to afford not just the basics but extras, and they wanted to not have to stress about money all the time. </a:t>
            </a:r>
            <a:endParaRPr lang="en-US" dirty="0">
              <a:solidFill>
                <a:srgbClr val="1F2120"/>
              </a:solidFill>
              <a:latin typeface="+mj-lt"/>
              <a:ea typeface="+mn-ea"/>
            </a:endParaRPr>
          </a:p>
          <a:p>
            <a:pPr lvl="1">
              <a:buNone/>
            </a:pPr>
            <a:endParaRPr lang="en-US" dirty="0">
              <a:solidFill>
                <a:srgbClr val="1F2120"/>
              </a:solidFill>
              <a:latin typeface="+mj-lt"/>
              <a:ea typeface="+mn-ea"/>
            </a:endParaRPr>
          </a:p>
          <a:p>
            <a:pPr lvl="1">
              <a:buNone/>
            </a:pPr>
            <a:r>
              <a:rPr lang="en-US" dirty="0">
                <a:solidFill>
                  <a:srgbClr val="1F2120"/>
                </a:solidFill>
                <a:latin typeface="+mj-lt"/>
                <a:ea typeface="Source Sans Pro SemiBold"/>
              </a:rPr>
              <a:t>Investing has the potential to make that life possible because investing gives your money </a:t>
            </a:r>
            <a:r>
              <a:rPr lang="en-US" b="0" dirty="0">
                <a:solidFill>
                  <a:srgbClr val="1F2120"/>
                </a:solidFill>
                <a:latin typeface="+mj-lt"/>
                <a:ea typeface="Source Sans Pro SemiBold"/>
              </a:rPr>
              <a:t>the</a:t>
            </a:r>
            <a:r>
              <a:rPr lang="en-US" b="1" dirty="0">
                <a:solidFill>
                  <a:srgbClr val="1F2120"/>
                </a:solidFill>
                <a:latin typeface="+mj-lt"/>
                <a:ea typeface="Source Sans Pro SemiBold"/>
              </a:rPr>
              <a:t> </a:t>
            </a:r>
            <a:r>
              <a:rPr lang="en-US" dirty="0">
                <a:solidFill>
                  <a:srgbClr val="1F2120"/>
                </a:solidFill>
                <a:latin typeface="+mj-lt"/>
                <a:ea typeface="Source Sans Pro SemiBold"/>
              </a:rPr>
              <a:t>potential to grow. It’s the thing that can give your finances a boost and set you up for financial success later in life.</a:t>
            </a:r>
            <a:endParaRPr lang="en-US"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11</a:t>
            </a:fld>
            <a:endParaRPr lang="en-US"/>
          </a:p>
        </p:txBody>
      </p:sp>
    </p:spTree>
    <p:extLst>
      <p:ext uri="{BB962C8B-B14F-4D97-AF65-F5344CB8AC3E}">
        <p14:creationId xmlns:p14="http://schemas.microsoft.com/office/powerpoint/2010/main" val="3862540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b="0" dirty="0">
                <a:latin typeface="+mj-lt"/>
              </a:rPr>
              <a:t>And where does that boost come from? Compounding returns. When you invest money towards long-term savings, that money can grow in value. It’s added money on top of the amount you put away! And then over time, even that cumulative effect can increase in value growing your earnings more and more! </a:t>
            </a:r>
            <a:r>
              <a:rPr lang="en-US" b="0" dirty="0">
                <a:solidFill>
                  <a:srgbClr val="1F2120"/>
                </a:solidFill>
                <a:latin typeface="+mj-lt"/>
              </a:rPr>
              <a:t>That’s what I mean when I say your money works for you when you invest. </a:t>
            </a:r>
            <a:endParaRPr lang="en-US" b="0" dirty="0">
              <a:latin typeface="+mj-lt"/>
            </a:endParaRPr>
          </a:p>
          <a:p>
            <a:pPr lvl="1"/>
            <a:endParaRPr lang="en-US" b="0" kern="100" dirty="0">
              <a:latin typeface="+mj-lt"/>
              <a:ea typeface="+mn-ea"/>
            </a:endParaRPr>
          </a:p>
          <a:p>
            <a:pPr lvl="1"/>
            <a:r>
              <a:rPr lang="en-US" b="0" kern="100" dirty="0">
                <a:latin typeface="+mj-lt"/>
                <a:ea typeface="+mn-ea"/>
              </a:rPr>
              <a:t>Now you may not be thinking about the long term, but even if your dream is to start a successful business or dabbling in crypto, become a millionaire over night, investing that money so it has the potential to grow through compound interest is a smart idea.</a:t>
            </a:r>
            <a:endParaRPr lang="en-US" b="0" kern="100" dirty="0">
              <a:latin typeface="+mj-lt"/>
            </a:endParaRPr>
          </a:p>
          <a:p>
            <a:pPr lvl="1">
              <a:buNone/>
            </a:pPr>
            <a:endParaRPr lang="en-US" b="0" dirty="0">
              <a:latin typeface="+mj-lt"/>
            </a:endParaRPr>
          </a:p>
          <a:p>
            <a:pPr lvl="1"/>
            <a:r>
              <a:rPr lang="en-US" b="0" dirty="0">
                <a:latin typeface="+mj-lt"/>
              </a:rPr>
              <a:t>And the best part about compounding growth: teens like you have the biggest chance to see its power. Time is on your side! And time is the biggest factor when it comes to growing your investments. </a:t>
            </a:r>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12</a:t>
            </a:fld>
            <a:endParaRPr lang="en-US"/>
          </a:p>
        </p:txBody>
      </p:sp>
    </p:spTree>
    <p:extLst>
      <p:ext uri="{BB962C8B-B14F-4D97-AF65-F5344CB8AC3E}">
        <p14:creationId xmlns:p14="http://schemas.microsoft.com/office/powerpoint/2010/main" val="3381300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Calibri"/>
                <a:ea typeface="Calibri"/>
                <a:cs typeface="Calibri"/>
              </a:rPr>
              <a:t>Let’s consider this example: </a:t>
            </a:r>
          </a:p>
          <a:p>
            <a:pPr marL="114300" lvl="1" indent="0">
              <a:buNone/>
            </a:pPr>
            <a:endParaRPr lang="en-US" dirty="0">
              <a:latin typeface="Calibri" panose="020F0502020204030204" pitchFamily="34" charset="0"/>
              <a:cs typeface="Calibri" panose="020F0502020204030204" pitchFamily="34" charset="0"/>
            </a:endParaRPr>
          </a:p>
          <a:p>
            <a:pPr lvl="1"/>
            <a:r>
              <a:rPr lang="en-US" dirty="0">
                <a:latin typeface="Calibri"/>
                <a:ea typeface="Calibri"/>
                <a:cs typeface="Calibri"/>
              </a:rPr>
              <a:t>Investor A starts investing at 25, invests $5k/year for 40 years.  </a:t>
            </a:r>
          </a:p>
          <a:p>
            <a:pPr marL="114300" lvl="1" indent="0">
              <a:buNone/>
            </a:pPr>
            <a:endParaRPr lang="en-US" dirty="0">
              <a:latin typeface="Calibri" panose="020F0502020204030204" pitchFamily="34" charset="0"/>
              <a:cs typeface="Calibri" panose="020F0502020204030204" pitchFamily="34" charset="0"/>
            </a:endParaRPr>
          </a:p>
          <a:p>
            <a:pPr lvl="1"/>
            <a:r>
              <a:rPr lang="en-US" dirty="0">
                <a:latin typeface="Calibri"/>
                <a:ea typeface="Calibri"/>
                <a:cs typeface="Calibri"/>
              </a:rPr>
              <a:t>Investor B waits to invest until 35, 10 years later than Investor A, and invests $5k/year for 30 years, until reaching 65.  </a:t>
            </a:r>
          </a:p>
          <a:p>
            <a:pPr lvl="1">
              <a:buNone/>
            </a:pPr>
            <a:endParaRPr lang="en-US" dirty="0">
              <a:latin typeface="Calibri" panose="020F0502020204030204" pitchFamily="34" charset="0"/>
              <a:cs typeface="Calibri" panose="020F0502020204030204" pitchFamily="34" charset="0"/>
            </a:endParaRPr>
          </a:p>
          <a:p>
            <a:pPr lvl="1">
              <a:buNone/>
            </a:pPr>
            <a:r>
              <a:rPr lang="en-US" dirty="0">
                <a:latin typeface="Calibri"/>
                <a:ea typeface="Calibri"/>
                <a:cs typeface="Calibri"/>
              </a:rPr>
              <a:t>Who do you think ends up with more money at 65? If you think it’s investor A, put an A in the chat. If you think it’s investor B, put a B in the chat. [give them a chance to answer]</a:t>
            </a:r>
          </a:p>
          <a:p>
            <a:pPr lvl="1">
              <a:buNone/>
            </a:pPr>
            <a:endParaRPr lang="en-US" dirty="0">
              <a:latin typeface="Calibri" panose="020F0502020204030204" pitchFamily="34" charset="0"/>
              <a:cs typeface="Calibri" panose="020F0502020204030204" pitchFamily="34" charset="0"/>
            </a:endParaRPr>
          </a:p>
          <a:p>
            <a:pPr lvl="1">
              <a:buNone/>
            </a:pPr>
            <a:r>
              <a:rPr lang="en-US" dirty="0">
                <a:latin typeface="Calibri"/>
                <a:ea typeface="Calibri"/>
                <a:cs typeface="Calibri"/>
              </a:rPr>
              <a:t>[Facilitator note: respond based on their guess. If most say A, then “You’re really catching on here!” If most say B, “time is not on the side of investor B.”]</a:t>
            </a:r>
          </a:p>
          <a:p>
            <a:pPr lvl="1">
              <a:buNone/>
            </a:pPr>
            <a:endParaRPr lang="en-US" dirty="0">
              <a:latin typeface="Calibri" panose="020F0502020204030204" pitchFamily="34" charset="0"/>
              <a:cs typeface="Calibri" panose="020F0502020204030204" pitchFamily="34" charset="0"/>
            </a:endParaRPr>
          </a:p>
          <a:p>
            <a:pPr lvl="1">
              <a:buNone/>
            </a:pPr>
            <a:r>
              <a:rPr lang="en-US" dirty="0">
                <a:latin typeface="Calibri"/>
                <a:ea typeface="Calibri"/>
                <a:cs typeface="Calibri"/>
              </a:rPr>
              <a:t> [Click]</a:t>
            </a:r>
          </a:p>
          <a:p>
            <a:pPr lvl="1">
              <a:buNone/>
            </a:pPr>
            <a:endParaRPr lang="en-US" dirty="0">
              <a:latin typeface="Calibri" panose="020F0502020204030204" pitchFamily="34" charset="0"/>
              <a:cs typeface="Calibri" panose="020F0502020204030204" pitchFamily="34" charset="0"/>
            </a:endParaRPr>
          </a:p>
          <a:p>
            <a:pPr lvl="1">
              <a:buNone/>
            </a:pPr>
            <a:r>
              <a:rPr lang="en-US" dirty="0">
                <a:latin typeface="Calibri"/>
                <a:ea typeface="Calibri"/>
                <a:cs typeface="Calibri"/>
              </a:rPr>
              <a:t>Even though investor A invested only for 10 years before Investor B, by investing that $50k earlier than investor B, it’s investor A who ends up with nearly double what Investor B has at 65. </a:t>
            </a:r>
            <a:r>
              <a:rPr lang="en-US" i="1" dirty="0">
                <a:latin typeface="Calibri"/>
                <a:ea typeface="Calibri"/>
                <a:cs typeface="Calibri"/>
              </a:rPr>
              <a:t>THAT</a:t>
            </a:r>
            <a:r>
              <a:rPr lang="en-US" dirty="0">
                <a:latin typeface="Calibri"/>
                <a:ea typeface="Calibri"/>
                <a:cs typeface="Calibri"/>
              </a:rPr>
              <a:t>’s what it looks like when your money is working for you.</a:t>
            </a:r>
          </a:p>
          <a:p>
            <a:pPr lvl="1">
              <a:buNone/>
            </a:pPr>
            <a:endParaRPr lang="en-US" dirty="0">
              <a:latin typeface="Calibri" panose="020F0502020204030204" pitchFamily="34" charset="0"/>
              <a:cs typeface="Calibri" panose="020F0502020204030204" pitchFamily="34" charset="0"/>
            </a:endParaRPr>
          </a:p>
          <a:p>
            <a:pPr lvl="1"/>
            <a:r>
              <a:rPr lang="en-US" sz="1000" i="0" dirty="0">
                <a:latin typeface="Calibri"/>
                <a:ea typeface="Calibri"/>
                <a:cs typeface="Calibri"/>
              </a:rPr>
              <a:t>Although investing and compounding may help you grow your money, please remember that investing involves some level of risk. You could lose money, investment returns are likely to fluctuate, and investing on a regular basis does not guarantee you’ll make more money.</a:t>
            </a:r>
            <a:r>
              <a:rPr lang="en-US" dirty="0">
                <a:latin typeface="Calibri"/>
                <a:ea typeface="Calibri"/>
                <a:cs typeface="Calibri"/>
              </a:rPr>
              <a:t> </a:t>
            </a:r>
          </a:p>
          <a:p>
            <a:pPr marL="971550" lvl="1" indent="-285750">
              <a:lnSpc>
                <a:spcPct val="107000"/>
              </a:lnSpc>
              <a:buClr>
                <a:srgbClr val="A2A2A2"/>
              </a:buClr>
              <a:buFont typeface="Arial"/>
              <a:buChar char="•"/>
            </a:pPr>
            <a:r>
              <a:rPr lang="en-US" dirty="0"/>
              <a:t>1104104.1.0</a:t>
            </a:r>
            <a:endParaRPr lang="en-US" dirty="0">
              <a:latin typeface="Calibri" panose="020F0502020204030204" pitchFamily="34" charset="0"/>
              <a:ea typeface="Calibri"/>
              <a:cs typeface="Calibri" panose="020F0502020204030204" pitchFamily="34" charset="0"/>
            </a:endParaRPr>
          </a:p>
          <a:p>
            <a:pPr marL="742950" lvl="1" indent="-285750">
              <a:lnSpc>
                <a:spcPct val="107000"/>
              </a:lnSpc>
              <a:buClr>
                <a:srgbClr val="A2A2A2"/>
              </a:buClr>
              <a:buFont typeface="Courier New,monospace"/>
              <a:buChar char="o"/>
            </a:pPr>
            <a:endParaRPr lang="en-US" dirty="0">
              <a:latin typeface="Calibri" panose="020F0502020204030204" pitchFamily="34" charset="0"/>
              <a:ea typeface="Calibri"/>
              <a:cs typeface="Calibri" panose="020F0502020204030204" pitchFamily="34" charset="0"/>
            </a:endParaRPr>
          </a:p>
          <a:p>
            <a:pPr marL="114300" lvl="1" indent="0">
              <a:buNone/>
            </a:pPr>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13</a:t>
            </a:fld>
            <a:endParaRPr lang="en-US"/>
          </a:p>
        </p:txBody>
      </p:sp>
    </p:spTree>
    <p:extLst>
      <p:ext uri="{BB962C8B-B14F-4D97-AF65-F5344CB8AC3E}">
        <p14:creationId xmlns:p14="http://schemas.microsoft.com/office/powerpoint/2010/main" val="1531238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If you’re thinking “wait—I could </a:t>
            </a:r>
            <a:r>
              <a:rPr lang="en-US" i="1" dirty="0">
                <a:latin typeface="+mn-lt"/>
              </a:rPr>
              <a:t>lose</a:t>
            </a:r>
            <a:r>
              <a:rPr lang="en-US" dirty="0">
                <a:latin typeface="+mn-lt"/>
              </a:rPr>
              <a:t> money if I invest. I’m out,” hold that thought for a minute. </a:t>
            </a:r>
          </a:p>
          <a:p>
            <a:pPr lvl="1"/>
            <a:endParaRPr lang="en-US" dirty="0">
              <a:latin typeface="+mn-lt"/>
            </a:endParaRPr>
          </a:p>
          <a:p>
            <a:pPr lvl="1"/>
            <a:r>
              <a:rPr lang="en-US" dirty="0">
                <a:latin typeface="+mn-lt"/>
              </a:rPr>
              <a:t>This is a post from Fidelity’s Instagram page, and it’s worth sharing here. Yes, investing involves risk and it can definitely make you sweat. The market can be volatile and bring on anxiety. Investment value will change by the day, even by the minute. And if you’re involved in investing, there will no doubt be times when your investment value falls. </a:t>
            </a:r>
          </a:p>
          <a:p>
            <a:pPr lvl="1"/>
            <a:endParaRPr lang="en-US" dirty="0">
              <a:latin typeface="+mn-lt"/>
            </a:endParaRPr>
          </a:p>
          <a:p>
            <a:pPr lvl="1"/>
            <a:r>
              <a:rPr lang="en-US" dirty="0">
                <a:latin typeface="+mn-lt"/>
              </a:rPr>
              <a:t>But you want to know what the most successful investors of all time would say? Just breathe and wait it out.</a:t>
            </a:r>
          </a:p>
          <a:p>
            <a:pPr lvl="1"/>
            <a:endParaRPr lang="en-US" dirty="0">
              <a:latin typeface="+mn-lt"/>
            </a:endParaRPr>
          </a:p>
          <a:p>
            <a:pPr lvl="1"/>
            <a:r>
              <a:rPr lang="en-US" dirty="0">
                <a:latin typeface="+mn-lt"/>
              </a:rPr>
              <a:t>That’s because people who stick with it over time, and who have a mix of different investment types, generally end up making money. </a:t>
            </a:r>
          </a:p>
          <a:p>
            <a:pPr lvl="1"/>
            <a:endParaRPr lang="en-US" dirty="0">
              <a:latin typeface="+mn-lt"/>
            </a:endParaRPr>
          </a:p>
          <a:p>
            <a:pPr lvl="1">
              <a:buNone/>
            </a:pPr>
            <a:r>
              <a:rPr lang="en-US" dirty="0">
                <a:latin typeface="+mn-lt"/>
                <a:ea typeface="Source Sans Pro SemiBold"/>
              </a:rPr>
              <a:t>Here’s a look at the 40-year performance of 500 of the leading publicly traded companies in the US.</a:t>
            </a:r>
          </a:p>
          <a:p>
            <a:pPr lvl="1">
              <a:buNone/>
            </a:pPr>
            <a:endParaRPr lang="en-US" dirty="0">
              <a:latin typeface="+mn-lt"/>
            </a:endParaRPr>
          </a:p>
          <a:p>
            <a:pPr lvl="1">
              <a:buNone/>
            </a:pPr>
            <a:r>
              <a:rPr lang="en-US" dirty="0">
                <a:latin typeface="+mn-lt"/>
                <a:ea typeface="Source Sans Pro SemiBold"/>
              </a:rPr>
              <a:t>We can look at the 80s [Click] then 90s. Things are starting to grow, but ouch – that big dip there had to be felt, [Click] and the 2000s. That’s when we had the dot com bubble burst, and there was also the great recession – this was painful decade, but things started to turn for the better [Click] in the 2010s, and [Click] even better in the 2020s…all despite the fact that we’ve been living through a pandemic.</a:t>
            </a:r>
          </a:p>
          <a:p>
            <a:pPr lvl="1">
              <a:buNone/>
            </a:pPr>
            <a:endParaRPr lang="en-US" dirty="0">
              <a:latin typeface="+mn-lt"/>
            </a:endParaRPr>
          </a:p>
          <a:p>
            <a:pPr lvl="1">
              <a:buNone/>
            </a:pPr>
            <a:r>
              <a:rPr lang="en-US" dirty="0">
                <a:latin typeface="+mn-lt"/>
                <a:ea typeface="Source Sans Pro SemiBold"/>
              </a:rPr>
              <a:t>So if an investor had panicked in the 2000s and took all their money out of investments, they’d have missed out on the growth in the years after.  </a:t>
            </a:r>
            <a:endParaRPr lang="en-US" dirty="0">
              <a:latin typeface="+mn-lt"/>
            </a:endParaRPr>
          </a:p>
          <a:p>
            <a:pPr lvl="1"/>
            <a:endParaRPr lang="en-US" dirty="0">
              <a:latin typeface="+mn-lt"/>
            </a:endParaRPr>
          </a:p>
          <a:p>
            <a:pPr lvl="1"/>
            <a:r>
              <a:rPr lang="en-US" dirty="0">
                <a:latin typeface="+mn-lt"/>
                <a:ea typeface="Source Sans Pro SemiBold"/>
              </a:rPr>
              <a:t>Even though the stock market is unpredictable, and there will be ups and downs, it can be easier to handle these shifts if you keep your eye on the long-term.</a:t>
            </a:r>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14</a:t>
            </a:fld>
            <a:endParaRPr lang="en-US"/>
          </a:p>
        </p:txBody>
      </p:sp>
    </p:spTree>
    <p:extLst>
      <p:ext uri="{BB962C8B-B14F-4D97-AF65-F5344CB8AC3E}">
        <p14:creationId xmlns:p14="http://schemas.microsoft.com/office/powerpoint/2010/main" val="113815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It can seem pretty intimidating to learn about something new… especially when it seems like there are endless possibilities. </a:t>
            </a:r>
          </a:p>
          <a:p>
            <a:pPr lvl="1"/>
            <a:endParaRPr lang="en-US" dirty="0">
              <a:latin typeface="+mn-lt"/>
            </a:endParaRPr>
          </a:p>
          <a:p>
            <a:pPr lvl="1"/>
            <a:r>
              <a:rPr lang="en-US" dirty="0">
                <a:latin typeface="+mn-lt"/>
              </a:rPr>
              <a:t>And when it comes to investing, there are so many possibilities…in fact WAY TOO MANY to even list here. </a:t>
            </a:r>
          </a:p>
          <a:p>
            <a:pPr lvl="1"/>
            <a:endParaRPr lang="en-US" dirty="0">
              <a:latin typeface="+mn-lt"/>
            </a:endParaRPr>
          </a:p>
          <a:p>
            <a:pPr lvl="1"/>
            <a:r>
              <a:rPr lang="en-US" dirty="0">
                <a:latin typeface="+mn-lt"/>
              </a:rPr>
              <a:t>[Facilitator note: Avoid describing unique asset class risk.]</a:t>
            </a:r>
          </a:p>
        </p:txBody>
      </p:sp>
      <p:sp>
        <p:nvSpPr>
          <p:cNvPr id="4" name="Slide Number Placeholder 3"/>
          <p:cNvSpPr>
            <a:spLocks noGrp="1"/>
          </p:cNvSpPr>
          <p:nvPr>
            <p:ph type="sldNum" sz="quarter" idx="5"/>
          </p:nvPr>
        </p:nvSpPr>
        <p:spPr/>
        <p:txBody>
          <a:bodyPr/>
          <a:lstStyle/>
          <a:p>
            <a:fld id="{23B2173B-F6DC-438E-A7FA-1D593E032054}" type="slidenum">
              <a:rPr lang="en-US" smtClean="0"/>
              <a:pPr/>
              <a:t>15</a:t>
            </a:fld>
            <a:endParaRPr lang="en-US"/>
          </a:p>
        </p:txBody>
      </p:sp>
    </p:spTree>
    <p:extLst>
      <p:ext uri="{BB962C8B-B14F-4D97-AF65-F5344CB8AC3E}">
        <p14:creationId xmlns:p14="http://schemas.microsoft.com/office/powerpoint/2010/main" val="420379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So we’re going to just focus in on three that you probably hear about in the news all the time. </a:t>
            </a:r>
          </a:p>
          <a:p>
            <a:pPr lvl="1"/>
            <a:endParaRPr lang="en-US" dirty="0">
              <a:latin typeface="+mn-lt"/>
            </a:endParaRPr>
          </a:p>
          <a:p>
            <a:pPr lvl="1"/>
            <a:r>
              <a:rPr lang="en-US" dirty="0">
                <a:latin typeface="+mn-lt"/>
              </a:rPr>
              <a:t>(CLICK)</a:t>
            </a:r>
          </a:p>
          <a:p>
            <a:pPr lvl="1"/>
            <a:endParaRPr lang="en-US" dirty="0">
              <a:latin typeface="+mn-lt"/>
            </a:endParaRP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latin typeface="+mn-lt"/>
              </a:rPr>
              <a:t>Mutual funds, stocks, and cryptocurrency</a:t>
            </a:r>
          </a:p>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16</a:t>
            </a:fld>
            <a:endParaRPr lang="en-US"/>
          </a:p>
        </p:txBody>
      </p:sp>
    </p:spTree>
    <p:extLst>
      <p:ext uri="{BB962C8B-B14F-4D97-AF65-F5344CB8AC3E}">
        <p14:creationId xmlns:p14="http://schemas.microsoft.com/office/powerpoint/2010/main" val="38683109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Mutual Funds are a collection of stocks, bonds, and other investments all rolled into one. With mutual funds, your money is pooled with other investors with similar investing goals and managed by a financial pro. </a:t>
            </a:r>
          </a:p>
          <a:p>
            <a:pPr lvl="1"/>
            <a:endParaRPr lang="en-US" dirty="0">
              <a:latin typeface="+mn-lt"/>
            </a:endParaRPr>
          </a:p>
          <a:p>
            <a:pPr lvl="1"/>
            <a:r>
              <a:rPr lang="en-US" dirty="0">
                <a:latin typeface="+mn-lt"/>
              </a:rPr>
              <a:t>In addition to leaving the management to a professional, an advantage of a mutual fund is that it can be made up of a diversified mix of investments. Diversification means that you’re spreading out risk by putting money into a combination of investment types, and/or over a mix of different company types, industries, and business sizes too. </a:t>
            </a: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17</a:t>
            </a:fld>
            <a:endParaRPr lang="en-US"/>
          </a:p>
        </p:txBody>
      </p:sp>
    </p:spTree>
    <p:extLst>
      <p:ext uri="{BB962C8B-B14F-4D97-AF65-F5344CB8AC3E}">
        <p14:creationId xmlns:p14="http://schemas.microsoft.com/office/powerpoint/2010/main" val="1892518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Next up, we have stocks. </a:t>
            </a:r>
          </a:p>
          <a:p>
            <a:pPr lvl="1"/>
            <a:endParaRPr lang="en-US" dirty="0">
              <a:latin typeface="+mn-lt"/>
            </a:endParaRPr>
          </a:p>
          <a:p>
            <a:pPr lvl="1"/>
            <a:r>
              <a:rPr lang="en-US" dirty="0">
                <a:latin typeface="+mn-lt"/>
              </a:rPr>
              <a:t>When people talk about ”the market,” they’re usually talking about stocks. The stock market is where</a:t>
            </a:r>
            <a:r>
              <a:rPr lang="en-US" b="1" dirty="0">
                <a:latin typeface="+mn-lt"/>
              </a:rPr>
              <a:t> </a:t>
            </a:r>
            <a:r>
              <a:rPr lang="en-US" b="0" dirty="0">
                <a:latin typeface="+mn-lt"/>
              </a:rPr>
              <a:t>companies raise money by selling </a:t>
            </a:r>
            <a:r>
              <a:rPr lang="en-US" dirty="0">
                <a:latin typeface="+mn-lt"/>
              </a:rPr>
              <a:t>“shares” of their business to investors. When a lot of people want to buy shares, the price </a:t>
            </a:r>
            <a:r>
              <a:rPr lang="en-US" b="0" dirty="0">
                <a:latin typeface="+mn-lt"/>
              </a:rPr>
              <a:t>generally</a:t>
            </a:r>
            <a:r>
              <a:rPr lang="en-US" dirty="0">
                <a:latin typeface="+mn-lt"/>
              </a:rPr>
              <a:t> goes up. </a:t>
            </a:r>
          </a:p>
          <a:p>
            <a:pPr lvl="1"/>
            <a:endParaRPr lang="en-US" dirty="0">
              <a:latin typeface="+mn-lt"/>
            </a:endParaRPr>
          </a:p>
          <a:p>
            <a:pPr lvl="1"/>
            <a:r>
              <a:rPr lang="en-US" dirty="0">
                <a:latin typeface="+mn-lt"/>
              </a:rPr>
              <a:t>If the company does well, the shares that people bought in theory will be worth more money. If the company doesn’t do well, the shares they bought in theory will be worth less money. </a:t>
            </a:r>
          </a:p>
          <a:p>
            <a:pPr lvl="1"/>
            <a:endParaRPr lang="en-US" dirty="0">
              <a:latin typeface="+mn-lt"/>
            </a:endParaRPr>
          </a:p>
          <a:p>
            <a:pPr lvl="1"/>
            <a:r>
              <a:rPr lang="en-US" dirty="0">
                <a:latin typeface="+mn-lt"/>
              </a:rPr>
              <a:t>And sometimes shares are so expensive, you might want to buy just a piece of a share, called a fractional share. Imagine fractional shares this way – you go into a pizza place but don’t want to buy the whole pizza, so you just buy a slice. That’s what fractional shares are. Maybe you don’t have what you need to buy a full share of your favorite company, so instead you can buy a fraction </a:t>
            </a:r>
            <a:r>
              <a:rPr lang="en-US" b="0" dirty="0">
                <a:latin typeface="+mn-lt"/>
              </a:rPr>
              <a:t>of a share</a:t>
            </a:r>
            <a:r>
              <a:rPr lang="en-US" dirty="0">
                <a:latin typeface="+mn-lt"/>
              </a:rPr>
              <a:t>.</a:t>
            </a:r>
          </a:p>
          <a:p>
            <a:pPr lvl="1"/>
            <a:endParaRPr lang="en-US" dirty="0">
              <a:latin typeface="+mn-lt"/>
            </a:endParaRPr>
          </a:p>
          <a:p>
            <a:pPr lvl="1"/>
            <a:r>
              <a:rPr lang="en-US" b="0" dirty="0">
                <a:latin typeface="+mn-lt"/>
              </a:rPr>
              <a:t>A fractional share is just a smaller part of a share of stock</a:t>
            </a:r>
            <a:r>
              <a:rPr lang="en-US" dirty="0">
                <a:latin typeface="+mn-lt"/>
              </a:rPr>
              <a:t>.  And whether you buy a whole share or a </a:t>
            </a:r>
            <a:r>
              <a:rPr lang="en-US" b="0" dirty="0">
                <a:latin typeface="+mn-lt"/>
              </a:rPr>
              <a:t>fractional</a:t>
            </a:r>
            <a:r>
              <a:rPr lang="en-US" dirty="0">
                <a:latin typeface="+mn-lt"/>
              </a:rPr>
              <a:t> share, you become a partial owner—or stockholder— of that company. </a:t>
            </a:r>
            <a:r>
              <a:rPr lang="en-US" dirty="0" err="1">
                <a:latin typeface="+mn-lt"/>
              </a:rPr>
              <a:t>Kinda</a:t>
            </a:r>
            <a:r>
              <a:rPr lang="en-US" dirty="0">
                <a:latin typeface="+mn-lt"/>
              </a:rPr>
              <a:t> sick, right?</a:t>
            </a:r>
          </a:p>
        </p:txBody>
      </p:sp>
      <p:sp>
        <p:nvSpPr>
          <p:cNvPr id="4" name="Slide Number Placeholder 3"/>
          <p:cNvSpPr>
            <a:spLocks noGrp="1"/>
          </p:cNvSpPr>
          <p:nvPr>
            <p:ph type="sldNum" sz="quarter" idx="5"/>
          </p:nvPr>
        </p:nvSpPr>
        <p:spPr/>
        <p:txBody>
          <a:bodyPr/>
          <a:lstStyle/>
          <a:p>
            <a:fld id="{23B2173B-F6DC-438E-A7FA-1D593E032054}" type="slidenum">
              <a:rPr lang="en-US" smtClean="0"/>
              <a:pPr/>
              <a:t>18</a:t>
            </a:fld>
            <a:endParaRPr lang="en-US"/>
          </a:p>
        </p:txBody>
      </p:sp>
    </p:spTree>
    <p:extLst>
      <p:ext uri="{BB962C8B-B14F-4D97-AF65-F5344CB8AC3E}">
        <p14:creationId xmlns:p14="http://schemas.microsoft.com/office/powerpoint/2010/main" val="3905774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latin typeface="+mj-lt"/>
              </a:rPr>
              <a:t>And finally today, there’s Cryptocurrency, or crypto for short</a:t>
            </a:r>
            <a:r>
              <a:rPr lang="en-US" sz="1000" i="1" dirty="0">
                <a:latin typeface="+mj-lt"/>
              </a:rPr>
              <a:t>. </a:t>
            </a:r>
            <a:r>
              <a:rPr lang="en-US" sz="1000" i="1" dirty="0">
                <a:solidFill>
                  <a:srgbClr val="FF0000"/>
                </a:solidFill>
                <a:latin typeface="+mj-lt"/>
              </a:rPr>
              <a:t>It’s a type of digital currency that’s transferred peer-to-peer through the internet.</a:t>
            </a:r>
          </a:p>
          <a:p>
            <a:pPr lvl="1"/>
            <a:endParaRPr lang="en-US" sz="1000" i="1" dirty="0">
              <a:latin typeface="+mj-lt"/>
            </a:endParaRP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sz="1000" dirty="0">
                <a:solidFill>
                  <a:srgbClr val="000000"/>
                </a:solidFill>
                <a:latin typeface="+mj-lt"/>
              </a:rPr>
              <a:t>Unlike stocks, cryptocurrencies are not backed by any central authority so they are not tied to a company or business.  These are decentralized assets meaning they are not controlled by a central bank.  </a:t>
            </a: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endParaRPr lang="en-US" sz="1000" dirty="0">
              <a:solidFill>
                <a:srgbClr val="000000"/>
              </a:solidFill>
              <a:latin typeface="+mj-lt"/>
            </a:endParaRP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sz="1000" dirty="0">
                <a:solidFill>
                  <a:srgbClr val="000000"/>
                </a:solidFill>
                <a:latin typeface="+mj-lt"/>
              </a:rPr>
              <a:t>These assets derive their value from things like supply and demand (how much is available and how many people want it), costs to produce it, and competition.  Digital assets are highly volatile and are for investors with a high-risk tolerance.</a:t>
            </a:r>
          </a:p>
          <a:p>
            <a:pPr lvl="1"/>
            <a:endParaRPr lang="en-US" sz="1000" dirty="0">
              <a:latin typeface="+mj-lt"/>
            </a:endParaRPr>
          </a:p>
          <a:p>
            <a:pPr marL="114300" marR="0" lvl="1" indent="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None/>
              <a:tabLst/>
              <a:defRPr/>
            </a:pPr>
            <a:r>
              <a:rPr lang="en-US" sz="1000" dirty="0">
                <a:latin typeface="+mj-lt"/>
              </a:rPr>
              <a:t>[Facilitator note: Avoid getting into a discussion about crypto, its risk, and/or different types.]</a:t>
            </a:r>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19</a:t>
            </a:fld>
            <a:endParaRPr lang="en-US"/>
          </a:p>
        </p:txBody>
      </p:sp>
    </p:spTree>
    <p:extLst>
      <p:ext uri="{BB962C8B-B14F-4D97-AF65-F5344CB8AC3E}">
        <p14:creationId xmlns:p14="http://schemas.microsoft.com/office/powerpoint/2010/main" val="1797583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latin typeface="+mn-lt"/>
              </a:rPr>
              <a:t>And one of the most important things we need to cover today is the topic of RISK. </a:t>
            </a:r>
            <a:r>
              <a:rPr lang="en-US" b="1" dirty="0">
                <a:latin typeface="+mn-lt"/>
              </a:rPr>
              <a:t>You always assume a level of risk when you invest</a:t>
            </a:r>
            <a:r>
              <a:rPr lang="en-US" dirty="0">
                <a:latin typeface="+mn-lt"/>
              </a:rPr>
              <a:t>. </a:t>
            </a:r>
          </a:p>
          <a:p>
            <a:pPr lvl="1"/>
            <a:endParaRPr lang="en-US" dirty="0">
              <a:latin typeface="+mn-lt"/>
            </a:endParaRPr>
          </a:p>
          <a:p>
            <a:pPr lvl="1"/>
            <a:r>
              <a:rPr lang="en-US" dirty="0">
                <a:latin typeface="+mn-lt"/>
              </a:rPr>
              <a:t>Personally, I like to think of investing risk in terms of adventure. For me, going on a hike is something I’d call low risk. I’m confident I can make it down the trail and back again, and I’ll get to see some beautiful views along the way, but you can’t rule out a chance encounter with a bear or mountain lion.</a:t>
            </a:r>
          </a:p>
          <a:p>
            <a:pPr lvl="1"/>
            <a:endParaRPr lang="en-US" dirty="0">
              <a:latin typeface="+mn-lt"/>
            </a:endParaRPr>
          </a:p>
          <a:p>
            <a:pPr lvl="1"/>
            <a:r>
              <a:rPr lang="en-US" dirty="0">
                <a:latin typeface="+mn-lt"/>
              </a:rPr>
              <a:t>But going to an amusement park and riding on a roller coaster is medium risk. What if I fall out?! Ok, that’s not likely…and I know I’ll have fun screaming my head off, but I </a:t>
            </a:r>
            <a:r>
              <a:rPr lang="en-US" dirty="0" err="1">
                <a:latin typeface="+mn-lt"/>
              </a:rPr>
              <a:t>gotta</a:t>
            </a:r>
            <a:r>
              <a:rPr lang="en-US" dirty="0">
                <a:latin typeface="+mn-lt"/>
              </a:rPr>
              <a:t> be prepared for some whiplash.</a:t>
            </a:r>
          </a:p>
          <a:p>
            <a:pPr lvl="1"/>
            <a:endParaRPr lang="en-US" dirty="0">
              <a:latin typeface="+mn-lt"/>
            </a:endParaRPr>
          </a:p>
          <a:p>
            <a:pPr lvl="1"/>
            <a:r>
              <a:rPr lang="en-US" dirty="0">
                <a:latin typeface="+mn-lt"/>
              </a:rPr>
              <a:t>And jumping out of a plane with a parachute— now that’s a high-risk adventure for me!  </a:t>
            </a:r>
          </a:p>
          <a:p>
            <a:pPr lvl="1"/>
            <a:endParaRPr lang="en-US" dirty="0">
              <a:latin typeface="+mn-lt"/>
            </a:endParaRPr>
          </a:p>
          <a:p>
            <a:pPr lvl="1"/>
            <a:r>
              <a:rPr lang="en-US" dirty="0">
                <a:latin typeface="+mn-lt"/>
              </a:rPr>
              <a:t>So, how risky are you?  (Ask teens how risky they might be willing to get with their investments?) </a:t>
            </a:r>
          </a:p>
          <a:p>
            <a:pPr lvl="1"/>
            <a:endParaRPr lang="en-US" dirty="0">
              <a:latin typeface="+mn-lt"/>
            </a:endParaRPr>
          </a:p>
          <a:p>
            <a:pPr lvl="1"/>
            <a:r>
              <a:rPr lang="en-US" dirty="0">
                <a:latin typeface="+mn-lt"/>
              </a:rPr>
              <a:t>There’s no right answer. In investing, we call that your risk tolerance. And what you’re willing to risk can change depending on your age, personality, and life circumstances.</a:t>
            </a:r>
          </a:p>
          <a:p>
            <a:pPr lvl="1"/>
            <a:endParaRPr lang="en-US" dirty="0">
              <a:latin typeface="+mn-lt"/>
            </a:endParaRPr>
          </a:p>
          <a:p>
            <a:pPr lvl="1"/>
            <a:r>
              <a:rPr lang="en-US" dirty="0">
                <a:latin typeface="+mn-lt"/>
              </a:rPr>
              <a:t>The more risk, the more potential for reward, but there are no guarantees when it comes to investing. That’s because investing is all about putting your money towards something that you think will make money for you in the future, but we can’t know for sure.</a:t>
            </a:r>
          </a:p>
          <a:p>
            <a:pPr lvl="1"/>
            <a:endParaRPr lang="en-US" dirty="0">
              <a:latin typeface="+mn-lt"/>
            </a:endParaRPr>
          </a:p>
          <a:p>
            <a:pPr lvl="1"/>
            <a:r>
              <a:rPr lang="en-US" dirty="0">
                <a:latin typeface="+mn-lt"/>
              </a:rPr>
              <a:t>Luckily, it’s not like you’ll just make a random guess where to put your money. There’s research and data that can help you make a smart choice. </a:t>
            </a: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20</a:t>
            </a:fld>
            <a:endParaRPr lang="en-US"/>
          </a:p>
        </p:txBody>
      </p:sp>
    </p:spTree>
    <p:extLst>
      <p:ext uri="{BB962C8B-B14F-4D97-AF65-F5344CB8AC3E}">
        <p14:creationId xmlns:p14="http://schemas.microsoft.com/office/powerpoint/2010/main" val="25874130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rPr>
              <a:t>The Stock Market is where many types of company</a:t>
            </a:r>
            <a:r>
              <a:rPr lang="en-US" b="1" dirty="0">
                <a:solidFill>
                  <a:srgbClr val="1F2120"/>
                </a:solidFill>
                <a:latin typeface="+mj-lt"/>
              </a:rPr>
              <a:t> </a:t>
            </a:r>
            <a:r>
              <a:rPr lang="en-US" b="0" dirty="0">
                <a:solidFill>
                  <a:srgbClr val="1F2120"/>
                </a:solidFill>
                <a:latin typeface="+mj-lt"/>
              </a:rPr>
              <a:t>stock is traded</a:t>
            </a:r>
            <a:r>
              <a:rPr lang="en-US" dirty="0">
                <a:solidFill>
                  <a:srgbClr val="1F2120"/>
                </a:solidFill>
                <a:latin typeface="+mj-lt"/>
              </a:rPr>
              <a:t>, so we’re </a:t>
            </a:r>
            <a:r>
              <a:rPr lang="en-US" dirty="0" err="1">
                <a:solidFill>
                  <a:srgbClr val="1F2120"/>
                </a:solidFill>
                <a:latin typeface="+mj-lt"/>
              </a:rPr>
              <a:t>gonna</a:t>
            </a:r>
            <a:r>
              <a:rPr lang="en-US" dirty="0">
                <a:solidFill>
                  <a:srgbClr val="1F2120"/>
                </a:solidFill>
                <a:latin typeface="+mj-lt"/>
              </a:rPr>
              <a:t> take a closer look at stocks today. </a:t>
            </a:r>
          </a:p>
          <a:p>
            <a:pPr lvl="1">
              <a:buNone/>
            </a:pPr>
            <a:endParaRPr lang="en-US" dirty="0">
              <a:solidFill>
                <a:srgbClr val="1F2120"/>
              </a:solidFill>
              <a:latin typeface="+mj-lt"/>
            </a:endParaRPr>
          </a:p>
          <a:p>
            <a:pPr lvl="1">
              <a:buNone/>
            </a:pPr>
            <a:r>
              <a:rPr lang="en-US" dirty="0">
                <a:solidFill>
                  <a:srgbClr val="1F2120"/>
                </a:solidFill>
                <a:latin typeface="+mj-lt"/>
              </a:rPr>
              <a:t>When you think of stocks you might think of Wall Street, busy traders on the floor, or really complicated images that look like this. Makes you think of the </a:t>
            </a:r>
            <a:r>
              <a:rPr lang="en-US" b="0" dirty="0">
                <a:solidFill>
                  <a:srgbClr val="1F2120"/>
                </a:solidFill>
                <a:latin typeface="+mj-lt"/>
              </a:rPr>
              <a:t>movies</a:t>
            </a:r>
            <a:r>
              <a:rPr lang="en-US" dirty="0">
                <a:solidFill>
                  <a:srgbClr val="1F2120"/>
                </a:solidFill>
                <a:latin typeface="+mj-lt"/>
              </a:rPr>
              <a:t>, right? </a:t>
            </a:r>
          </a:p>
          <a:p>
            <a:pPr lvl="1">
              <a:buNone/>
            </a:pPr>
            <a:endParaRPr lang="en-US" dirty="0">
              <a:solidFill>
                <a:srgbClr val="1F2120"/>
              </a:solidFill>
              <a:latin typeface="+mj-lt"/>
            </a:endParaRPr>
          </a:p>
          <a:p>
            <a:pPr lvl="1">
              <a:buNone/>
            </a:pPr>
            <a:r>
              <a:rPr lang="en-US" dirty="0">
                <a:solidFill>
                  <a:srgbClr val="1F2120"/>
                </a:solidFill>
                <a:latin typeface="+mj-lt"/>
              </a:rPr>
              <a:t>And while the stock market itself is a complex system of exchanges, once you familiarize yourself with the basics, you’re better equipped to venture into the world of investing in stocks.</a:t>
            </a:r>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21</a:t>
            </a:fld>
            <a:endParaRPr lang="en-US"/>
          </a:p>
        </p:txBody>
      </p:sp>
    </p:spTree>
    <p:extLst>
      <p:ext uri="{BB962C8B-B14F-4D97-AF65-F5344CB8AC3E}">
        <p14:creationId xmlns:p14="http://schemas.microsoft.com/office/powerpoint/2010/main" val="2673102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sz="1000" b="0" strike="noStrike" dirty="0">
                <a:effectLst/>
                <a:latin typeface="+mj-lt"/>
              </a:rPr>
              <a:t>W</a:t>
            </a:r>
            <a:r>
              <a:rPr lang="en-US" sz="1000" b="0" dirty="0">
                <a:effectLst/>
                <a:latin typeface="+mj-lt"/>
              </a:rPr>
              <a:t>hat company stock do you think you should buy? (e.g. Hersey's) </a:t>
            </a:r>
            <a:br>
              <a:rPr lang="en-US" sz="1000" b="0" dirty="0">
                <a:effectLst/>
                <a:latin typeface="+mj-lt"/>
              </a:rPr>
            </a:br>
            <a:r>
              <a:rPr lang="en-US" sz="1000" b="0" dirty="0">
                <a:effectLst/>
                <a:latin typeface="+mj-lt"/>
              </a:rPr>
              <a:t>Why do you think its a good choice? (e.g. because its Easter and they will sell a lot of candy?)</a:t>
            </a:r>
            <a:br>
              <a:rPr lang="en-US" sz="1000" b="0" dirty="0">
                <a:effectLst/>
                <a:latin typeface="+mj-lt"/>
              </a:rPr>
            </a:br>
            <a:r>
              <a:rPr lang="en-US" sz="1000" b="0" dirty="0">
                <a:effectLst/>
                <a:latin typeface="+mj-lt"/>
              </a:rPr>
              <a:t>What could negatively impact the company? (e.g. a shortage of supplies?)</a:t>
            </a:r>
            <a:br>
              <a:rPr lang="en-US" sz="1000" b="0" dirty="0">
                <a:effectLst/>
                <a:latin typeface="+mj-lt"/>
              </a:rPr>
            </a:br>
            <a:r>
              <a:rPr lang="en-US" sz="1000" b="0" dirty="0">
                <a:effectLst/>
                <a:latin typeface="+mj-lt"/>
              </a:rPr>
              <a:t>Take a look at Yahoo/Google/DuckDuckGo/Fidelity to see what the stock price is</a:t>
            </a:r>
            <a:r>
              <a:rPr lang="en-US" sz="1000" b="1" dirty="0">
                <a:effectLst/>
                <a:latin typeface="+mj-lt"/>
              </a:rPr>
              <a:t>.</a:t>
            </a:r>
          </a:p>
          <a:p>
            <a:pPr lvl="1"/>
            <a:r>
              <a:rPr lang="en-US" sz="1000" dirty="0">
                <a:latin typeface="+mj-lt"/>
              </a:rPr>
              <a:t>[Facilitator, call out as you see them with an eye toward a company sold on the stock market and one that has been publicly traded for over 10 years, you can narrow it down and let them pick or just pick one from all the options]. </a:t>
            </a:r>
          </a:p>
          <a:p>
            <a:pPr lvl="1"/>
            <a:endParaRPr lang="en-US" sz="1000" dirty="0">
              <a:latin typeface="+mj-lt"/>
            </a:endParaRPr>
          </a:p>
          <a:p>
            <a:pPr lvl="1"/>
            <a:r>
              <a:rPr lang="en-US" sz="1000" dirty="0">
                <a:latin typeface="+mj-lt"/>
              </a:rPr>
              <a:t>Great! Let’s get some information about this company.  [Facilitator, you should have your favorite </a:t>
            </a:r>
            <a:r>
              <a:rPr lang="en-US" sz="1000" b="0" dirty="0">
                <a:latin typeface="+mj-lt"/>
              </a:rPr>
              <a:t>stock research page ready]</a:t>
            </a:r>
          </a:p>
          <a:p>
            <a:pPr marL="114300" lvl="1" indent="0">
              <a:buNone/>
            </a:pPr>
            <a:endParaRPr lang="en-US" sz="1000" b="0" dirty="0">
              <a:latin typeface="+mj-lt"/>
            </a:endParaRPr>
          </a:p>
          <a:p>
            <a:pPr lvl="1"/>
            <a:r>
              <a:rPr lang="en-US" sz="1000" b="0" dirty="0">
                <a:latin typeface="+mj-lt"/>
              </a:rPr>
              <a:t>What are analysts saying about the company?</a:t>
            </a:r>
          </a:p>
          <a:p>
            <a:pPr lvl="1"/>
            <a:endParaRPr lang="en-US" sz="1000" dirty="0">
              <a:latin typeface="+mj-lt"/>
            </a:endParaRPr>
          </a:p>
          <a:p>
            <a:pPr lvl="1"/>
            <a:r>
              <a:rPr lang="en-US" sz="1000" dirty="0">
                <a:latin typeface="+mj-lt"/>
              </a:rPr>
              <a:t>[</a:t>
            </a:r>
            <a:r>
              <a:rPr lang="en-US" sz="1000" i="1" dirty="0">
                <a:latin typeface="+mj-lt"/>
              </a:rPr>
              <a:t>Take them through the website as you research the stock, narrating as you go. E.g., “We’ll enter the company’s name here, but you’ll see each company is represented by a ticker symbol...now let’s see how COMPANY X is performing today. The first thing you see there in bold is...”]</a:t>
            </a:r>
          </a:p>
          <a:p>
            <a:pPr lvl="1"/>
            <a:endParaRPr lang="en-US" sz="1000" i="1" dirty="0">
              <a:latin typeface="+mj-lt"/>
            </a:endParaRPr>
          </a:p>
          <a:p>
            <a:pPr lvl="1"/>
            <a:r>
              <a:rPr lang="en-US" sz="1000" i="1" dirty="0">
                <a:latin typeface="+mj-lt"/>
              </a:rPr>
              <a:t>[Walk them through the site, starting with the stuff in bold at the top – what does the color mean, what does the percentage represent?] </a:t>
            </a:r>
          </a:p>
          <a:p>
            <a:pPr lvl="1"/>
            <a:endParaRPr lang="en-US" sz="1000" i="1" dirty="0">
              <a:latin typeface="+mj-lt"/>
            </a:endParaRPr>
          </a:p>
          <a:p>
            <a:pPr lvl="1"/>
            <a:r>
              <a:rPr lang="en-US" sz="1000" i="1" dirty="0">
                <a:latin typeface="+mj-lt"/>
              </a:rPr>
              <a:t>[Then go through some of the details – in SIMPLE language define and explain (what it means, how investors use it when looking at stocks, what is interesting about this) as you go.  Highlight the following concepts -  Bid, Open, Days high and low, previous close, 52 week high and low, volume, price performance. This should be a conversation- offer your own insights (not recommendations) about what you’re looking at, invite questions throughout, and ask questions of them – e.g. why do we think an investor would be interested in knowing the 52 week high and low?</a:t>
            </a:r>
            <a:r>
              <a:rPr lang="en-US" sz="1000" dirty="0">
                <a:latin typeface="+mj-lt"/>
              </a:rPr>
              <a:t>]</a:t>
            </a:r>
          </a:p>
          <a:p>
            <a:pPr lvl="1"/>
            <a:endParaRPr lang="en-US" sz="1000" dirty="0">
              <a:latin typeface="+mj-lt"/>
            </a:endParaRPr>
          </a:p>
          <a:p>
            <a:pPr lvl="1"/>
            <a:r>
              <a:rPr lang="en-US" sz="1000" dirty="0">
                <a:latin typeface="+mj-lt"/>
              </a:rPr>
              <a:t>[Facilitator note: Next 5 slides are intentionally left blank.]</a:t>
            </a:r>
          </a:p>
        </p:txBody>
      </p:sp>
      <p:sp>
        <p:nvSpPr>
          <p:cNvPr id="4" name="Slide Number Placeholder 3"/>
          <p:cNvSpPr>
            <a:spLocks noGrp="1"/>
          </p:cNvSpPr>
          <p:nvPr>
            <p:ph type="sldNum" sz="quarter" idx="5"/>
          </p:nvPr>
        </p:nvSpPr>
        <p:spPr/>
        <p:txBody>
          <a:bodyPr/>
          <a:lstStyle/>
          <a:p>
            <a:fld id="{23B2173B-F6DC-438E-A7FA-1D593E032054}" type="slidenum">
              <a:rPr lang="en-US" smtClean="0"/>
              <a:pPr/>
              <a:t>22</a:t>
            </a:fld>
            <a:endParaRPr lang="en-US"/>
          </a:p>
        </p:txBody>
      </p:sp>
    </p:spTree>
    <p:extLst>
      <p:ext uri="{BB962C8B-B14F-4D97-AF65-F5344CB8AC3E}">
        <p14:creationId xmlns:p14="http://schemas.microsoft.com/office/powerpoint/2010/main" val="3959745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000" dirty="0">
                <a:solidFill>
                  <a:schemeClr val="tx1"/>
                </a:solidFill>
                <a:latin typeface="+mj-lt"/>
              </a:rPr>
              <a:t>So, we have a good sense of what’s going on with this stock today (the current stock price is X). Let’s all write that down.</a:t>
            </a:r>
          </a:p>
          <a:p>
            <a:pPr lvl="1"/>
            <a:endParaRPr lang="en-US" sz="1000" dirty="0">
              <a:solidFill>
                <a:schemeClr val="tx1"/>
              </a:solidFill>
              <a:latin typeface="+mj-lt"/>
            </a:endParaRPr>
          </a:p>
          <a:p>
            <a:pPr lvl="1"/>
            <a:r>
              <a:rPr lang="en-US" sz="1000" dirty="0">
                <a:solidFill>
                  <a:schemeClr val="tx1"/>
                </a:solidFill>
                <a:latin typeface="+mj-lt"/>
              </a:rPr>
              <a:t>Now we know that investing can be a long game. So let’s take a look at this stock’s history. We can start with the chart you see here on the website. This shows the stock’s performance over the past year. [make some observations about how the stock has fluctuated and where it is today vs a year ago, if there are any glaring gaps, </a:t>
            </a:r>
            <a:r>
              <a:rPr lang="en-US" sz="1000" dirty="0" err="1">
                <a:solidFill>
                  <a:schemeClr val="tx1"/>
                </a:solidFill>
                <a:latin typeface="+mj-lt"/>
              </a:rPr>
              <a:t>etc</a:t>
            </a:r>
            <a:r>
              <a:rPr lang="en-US" sz="1000" dirty="0">
                <a:solidFill>
                  <a:schemeClr val="tx1"/>
                </a:solidFill>
                <a:latin typeface="+mj-lt"/>
              </a:rPr>
              <a:t>] </a:t>
            </a:r>
          </a:p>
          <a:p>
            <a:pPr lvl="1"/>
            <a:endParaRPr lang="en-US" sz="1000" dirty="0">
              <a:solidFill>
                <a:schemeClr val="tx1"/>
              </a:solidFill>
              <a:latin typeface="+mj-lt"/>
            </a:endParaRPr>
          </a:p>
          <a:p>
            <a:pPr lvl="1"/>
            <a:r>
              <a:rPr lang="en-US" sz="1000" dirty="0">
                <a:solidFill>
                  <a:schemeClr val="tx1"/>
                </a:solidFill>
                <a:latin typeface="+mj-lt"/>
              </a:rPr>
              <a:t>Let’s look even further back and head over to the 2, 5, 10 year and/or life of fund.</a:t>
            </a:r>
          </a:p>
          <a:p>
            <a:pPr lvl="1"/>
            <a:endParaRPr lang="en-US" sz="1000" dirty="0">
              <a:solidFill>
                <a:schemeClr val="tx1"/>
              </a:solidFill>
              <a:latin typeface="+mj-lt"/>
            </a:endParaRPr>
          </a:p>
          <a:p>
            <a:pPr lvl="1">
              <a:buNone/>
            </a:pPr>
            <a:r>
              <a:rPr lang="en-US" sz="1000" dirty="0">
                <a:solidFill>
                  <a:schemeClr val="tx1"/>
                </a:solidFill>
                <a:latin typeface="+mj-lt"/>
              </a:rPr>
              <a:t>Right there on the right is this company’s stock performance 10 years ago. The closing price 10 years ago was X. Let’s all write that down,</a:t>
            </a:r>
          </a:p>
          <a:p>
            <a:pPr lvl="1">
              <a:buNone/>
            </a:pPr>
            <a:endParaRPr lang="en-US" sz="1000" dirty="0">
              <a:solidFill>
                <a:schemeClr val="tx1"/>
              </a:solidFill>
              <a:latin typeface="+mj-lt"/>
            </a:endParaRPr>
          </a:p>
          <a:p>
            <a:pPr lvl="1">
              <a:buNone/>
            </a:pPr>
            <a:r>
              <a:rPr lang="en-US" sz="1000" dirty="0">
                <a:solidFill>
                  <a:schemeClr val="tx1"/>
                </a:solidFill>
                <a:latin typeface="+mj-lt"/>
              </a:rPr>
              <a:t>Ok, let’s do some quick math. Let me open the whiteboard so we can all do the math together [share whiteboard]</a:t>
            </a:r>
          </a:p>
          <a:p>
            <a:pPr lvl="1">
              <a:buNone/>
            </a:pPr>
            <a:endParaRPr lang="en-US" sz="1000" dirty="0">
              <a:solidFill>
                <a:schemeClr val="tx1"/>
              </a:solidFill>
              <a:latin typeface="+mj-lt"/>
            </a:endParaRPr>
          </a:p>
          <a:p>
            <a:pPr lvl="1">
              <a:buNone/>
            </a:pPr>
            <a:r>
              <a:rPr lang="en-US" sz="1000" dirty="0">
                <a:solidFill>
                  <a:schemeClr val="tx1"/>
                </a:solidFill>
                <a:latin typeface="+mj-lt"/>
              </a:rPr>
              <a:t>We’ve got the closing bid 10 years ago [write it down] and </a:t>
            </a:r>
            <a:r>
              <a:rPr lang="en-US" sz="1000" kern="100" dirty="0">
                <a:solidFill>
                  <a:schemeClr val="tx1"/>
                </a:solidFill>
                <a:latin typeface="+mj-lt"/>
                <a:ea typeface="+mn-ea"/>
              </a:rPr>
              <a:t>the bid price today [write it on the board]. </a:t>
            </a:r>
            <a:endParaRPr lang="en-US" sz="1000" dirty="0">
              <a:solidFill>
                <a:schemeClr val="tx1"/>
              </a:solidFill>
              <a:latin typeface="+mj-lt"/>
            </a:endParaRPr>
          </a:p>
          <a:p>
            <a:pPr lvl="1">
              <a:buNone/>
            </a:pPr>
            <a:endParaRPr lang="en-US" sz="1000" dirty="0">
              <a:solidFill>
                <a:schemeClr val="tx1"/>
              </a:solidFill>
              <a:latin typeface="+mj-lt"/>
            </a:endParaRPr>
          </a:p>
          <a:p>
            <a:pPr lvl="1">
              <a:buNone/>
            </a:pPr>
            <a:r>
              <a:rPr lang="en-US" sz="1000" dirty="0">
                <a:solidFill>
                  <a:schemeClr val="tx1"/>
                </a:solidFill>
                <a:latin typeface="+mj-lt"/>
              </a:rPr>
              <a:t>If we purchased 10 shares of this stock a decade ago, we’d multiply 10 x CLOSING BID and get X. Let me show you a shortcut...all we need to do is move the decimal over to the right one place. </a:t>
            </a:r>
          </a:p>
          <a:p>
            <a:pPr lvl="1">
              <a:buNone/>
            </a:pPr>
            <a:endParaRPr lang="en-US" sz="1000" dirty="0">
              <a:solidFill>
                <a:schemeClr val="tx1"/>
              </a:solidFill>
              <a:latin typeface="+mj-lt"/>
            </a:endParaRPr>
          </a:p>
          <a:p>
            <a:pPr lvl="1">
              <a:buNone/>
            </a:pPr>
            <a:r>
              <a:rPr lang="en-US" sz="1000" dirty="0">
                <a:solidFill>
                  <a:schemeClr val="tx1"/>
                </a:solidFill>
                <a:latin typeface="+mj-lt"/>
              </a:rPr>
              <a:t>And the current market value of our investment is X so let’s imagine we purchased 10 shares...since we’re multiplying times 10 all we have to do is slide the decimal over and we get Y. </a:t>
            </a:r>
          </a:p>
          <a:p>
            <a:pPr lvl="1">
              <a:buNone/>
            </a:pPr>
            <a:endParaRPr lang="en-US" sz="1000" dirty="0">
              <a:solidFill>
                <a:schemeClr val="tx1"/>
              </a:solidFill>
              <a:latin typeface="+mj-lt"/>
            </a:endParaRPr>
          </a:p>
          <a:p>
            <a:pPr lvl="1">
              <a:buNone/>
            </a:pPr>
            <a:r>
              <a:rPr lang="en-US" sz="1000" dirty="0">
                <a:solidFill>
                  <a:schemeClr val="tx1"/>
                </a:solidFill>
                <a:latin typeface="+mj-lt"/>
              </a:rPr>
              <a:t>[compare the difference between the two/speak to the gain/loss in value, market volatility and time...]</a:t>
            </a:r>
          </a:p>
          <a:p>
            <a:pPr lvl="1">
              <a:buNone/>
            </a:pPr>
            <a:endParaRPr lang="en-US" sz="1000" dirty="0">
              <a:solidFill>
                <a:schemeClr val="tx1"/>
              </a:solidFill>
              <a:latin typeface="+mj-lt"/>
            </a:endParaRPr>
          </a:p>
          <a:p>
            <a:pPr lvl="1">
              <a:buNone/>
            </a:pPr>
            <a:r>
              <a:rPr lang="en-US" sz="1000" dirty="0">
                <a:solidFill>
                  <a:schemeClr val="tx1"/>
                </a:solidFill>
                <a:latin typeface="+mj-lt"/>
              </a:rPr>
              <a:t>So what does this all tell us? </a:t>
            </a:r>
            <a:r>
              <a:rPr lang="en-US" sz="1000" b="0" dirty="0">
                <a:solidFill>
                  <a:schemeClr val="tx1"/>
                </a:solidFill>
                <a:latin typeface="+mj-lt"/>
              </a:rPr>
              <a:t>How much would you have lost or gained over those 10 years? </a:t>
            </a:r>
            <a:r>
              <a:rPr lang="en-US" sz="1000" dirty="0">
                <a:solidFill>
                  <a:schemeClr val="tx1"/>
                </a:solidFill>
                <a:latin typeface="+mj-lt"/>
              </a:rPr>
              <a:t>(give them large overview of what looking at the elements highlighted on the stock page and comparing to 10 </a:t>
            </a:r>
            <a:r>
              <a:rPr lang="en-US" sz="1000" dirty="0" err="1">
                <a:solidFill>
                  <a:schemeClr val="tx1"/>
                </a:solidFill>
                <a:latin typeface="+mj-lt"/>
              </a:rPr>
              <a:t>yrs</a:t>
            </a:r>
            <a:r>
              <a:rPr lang="en-US" sz="1000" dirty="0">
                <a:solidFill>
                  <a:schemeClr val="tx1"/>
                </a:solidFill>
                <a:latin typeface="+mj-lt"/>
              </a:rPr>
              <a:t> ago may teach them as they start to dip their toes in the investing water)</a:t>
            </a:r>
            <a:endParaRPr lang="en-US" dirty="0">
              <a:solidFill>
                <a:schemeClr val="tx1"/>
              </a:solidFill>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23</a:t>
            </a:fld>
            <a:endParaRPr lang="en-US"/>
          </a:p>
        </p:txBody>
      </p:sp>
    </p:spTree>
    <p:extLst>
      <p:ext uri="{BB962C8B-B14F-4D97-AF65-F5344CB8AC3E}">
        <p14:creationId xmlns:p14="http://schemas.microsoft.com/office/powerpoint/2010/main" val="3447770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solidFill>
                  <a:schemeClr val="tx1"/>
                </a:solidFill>
                <a:latin typeface="+mj-lt"/>
              </a:rPr>
              <a:t>Alright, time to play around with this on your own. I want you to get comfortable with researching stocks on your own. First, let me share the link to this website in the chat. You’ll want to have this open before I send you into breakout rooms.   </a:t>
            </a:r>
          </a:p>
          <a:p>
            <a:pPr lvl="1"/>
            <a:endParaRPr lang="en-US" dirty="0">
              <a:solidFill>
                <a:schemeClr val="tx1"/>
              </a:solidFill>
              <a:latin typeface="+mj-lt"/>
            </a:endParaRPr>
          </a:p>
          <a:p>
            <a:pPr lvl="1"/>
            <a:r>
              <a:rPr lang="en-US" dirty="0">
                <a:solidFill>
                  <a:schemeClr val="tx1"/>
                </a:solidFill>
                <a:latin typeface="+mj-lt"/>
              </a:rPr>
              <a:t>[send link to your favorite stock research page]</a:t>
            </a:r>
          </a:p>
          <a:p>
            <a:pPr lvl="1"/>
            <a:endParaRPr lang="en-US" dirty="0">
              <a:solidFill>
                <a:schemeClr val="tx1"/>
              </a:solidFill>
              <a:latin typeface="+mj-lt"/>
            </a:endParaRPr>
          </a:p>
          <a:p>
            <a:pPr lvl="1"/>
            <a:r>
              <a:rPr lang="en-US" dirty="0">
                <a:solidFill>
                  <a:schemeClr val="tx1"/>
                </a:solidFill>
                <a:latin typeface="+mj-lt"/>
                <a:ea typeface="+mn-ea"/>
              </a:rPr>
              <a:t>Everybody got that link open? Great! We just walked through a few of the features on this page and what they mean. W</a:t>
            </a:r>
            <a:r>
              <a:rPr lang="en-US" dirty="0">
                <a:solidFill>
                  <a:schemeClr val="tx1"/>
                </a:solidFill>
                <a:latin typeface="+mj-lt"/>
              </a:rPr>
              <a:t>hat I’d like you to do in your groups is pick one or two of your favorite brands and use this page to do some research. You’ll need to write this stuff down because when you return, we’ll want to know: </a:t>
            </a:r>
          </a:p>
          <a:p>
            <a:pPr lvl="1"/>
            <a:r>
              <a:rPr lang="en-US" dirty="0">
                <a:solidFill>
                  <a:schemeClr val="tx1"/>
                </a:solidFill>
                <a:latin typeface="+mj-lt"/>
              </a:rPr>
              <a:t>1. The name of the company</a:t>
            </a:r>
          </a:p>
          <a:p>
            <a:pPr lvl="1"/>
            <a:r>
              <a:rPr lang="en-US" dirty="0">
                <a:solidFill>
                  <a:schemeClr val="tx1"/>
                </a:solidFill>
                <a:latin typeface="+mj-lt"/>
              </a:rPr>
              <a:t>2. The current stock price (bid) and the cost if you were to buy 10 shares today (easy </a:t>
            </a:r>
            <a:r>
              <a:rPr lang="en-US" dirty="0" err="1">
                <a:solidFill>
                  <a:schemeClr val="tx1"/>
                </a:solidFill>
                <a:latin typeface="+mj-lt"/>
              </a:rPr>
              <a:t>peasy</a:t>
            </a:r>
            <a:r>
              <a:rPr lang="en-US" dirty="0">
                <a:solidFill>
                  <a:schemeClr val="tx1"/>
                </a:solidFill>
                <a:latin typeface="+mj-lt"/>
              </a:rPr>
              <a:t>, just move that decimal over)</a:t>
            </a:r>
          </a:p>
          <a:p>
            <a:pPr lvl="1"/>
            <a:r>
              <a:rPr lang="en-US" dirty="0">
                <a:solidFill>
                  <a:schemeClr val="tx1"/>
                </a:solidFill>
                <a:latin typeface="+mj-lt"/>
              </a:rPr>
              <a:t>3. The closing bid 10 years ago and the cost if you were to buy 10 shares. [If stock isn’t 10 years old, that’s ok, just oldest recorded closing bid]</a:t>
            </a:r>
          </a:p>
          <a:p>
            <a:pPr lvl="1"/>
            <a:endParaRPr lang="en-US" dirty="0">
              <a:solidFill>
                <a:schemeClr val="tx1"/>
              </a:solidFill>
              <a:latin typeface="+mj-lt"/>
            </a:endParaRPr>
          </a:p>
          <a:p>
            <a:pPr lvl="1"/>
            <a:r>
              <a:rPr lang="en-US" dirty="0">
                <a:solidFill>
                  <a:schemeClr val="tx1"/>
                </a:solidFill>
                <a:latin typeface="+mj-lt"/>
              </a:rPr>
              <a:t>I’m going to give you 5 minutes. If you’ve got extra time, look up a second company. Make sure you record what you find as you’ll be sharing when you return. I’ll be popping into your breakout rooms, but don’t hesitate to hit the “help” button if you need anything. That’s what I’m here for. Any questions before I send you off?</a:t>
            </a:r>
          </a:p>
          <a:p>
            <a:pPr lvl="1"/>
            <a:endParaRPr lang="en-US" dirty="0">
              <a:solidFill>
                <a:schemeClr val="tx1"/>
              </a:solidFill>
              <a:latin typeface="+mj-lt"/>
            </a:endParaRPr>
          </a:p>
          <a:p>
            <a:pPr lvl="1"/>
            <a:r>
              <a:rPr lang="en-US" dirty="0">
                <a:solidFill>
                  <a:schemeClr val="tx1"/>
                </a:solidFill>
                <a:latin typeface="+mj-lt"/>
              </a:rPr>
              <a:t>[Facilitator note: try to hop into all breakout rooms to make sure they understand and are heading in the right direction.]</a:t>
            </a:r>
          </a:p>
        </p:txBody>
      </p:sp>
      <p:sp>
        <p:nvSpPr>
          <p:cNvPr id="4" name="Slide Number Placeholder 3"/>
          <p:cNvSpPr>
            <a:spLocks noGrp="1"/>
          </p:cNvSpPr>
          <p:nvPr>
            <p:ph type="sldNum" sz="quarter" idx="5"/>
          </p:nvPr>
        </p:nvSpPr>
        <p:spPr/>
        <p:txBody>
          <a:bodyPr/>
          <a:lstStyle/>
          <a:p>
            <a:fld id="{23B2173B-F6DC-438E-A7FA-1D593E032054}" type="slidenum">
              <a:rPr lang="en-US" smtClean="0"/>
              <a:pPr/>
              <a:t>24</a:t>
            </a:fld>
            <a:endParaRPr lang="en-US"/>
          </a:p>
        </p:txBody>
      </p:sp>
    </p:spTree>
    <p:extLst>
      <p:ext uri="{BB962C8B-B14F-4D97-AF65-F5344CB8AC3E}">
        <p14:creationId xmlns:p14="http://schemas.microsoft.com/office/powerpoint/2010/main" val="13402468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First, let’s hear from you...what companies did y’all look up?</a:t>
            </a:r>
          </a:p>
          <a:p>
            <a:pPr lvl="1"/>
            <a:r>
              <a:rPr lang="en-US" dirty="0">
                <a:latin typeface="+mn-lt"/>
              </a:rPr>
              <a:t>[this could generate some discussion around the variety of companies and types of companies out there...you might call out some of the sectors that you see well-represented in this mix or highlight areas traded on the stock exchange that aren’t there]</a:t>
            </a:r>
          </a:p>
          <a:p>
            <a:pPr lvl="1"/>
            <a:endParaRPr lang="en-US" dirty="0">
              <a:latin typeface="+mn-lt"/>
            </a:endParaRPr>
          </a:p>
          <a:p>
            <a:pPr lvl="1"/>
            <a:r>
              <a:rPr lang="en-US" dirty="0">
                <a:latin typeface="+mn-lt"/>
              </a:rPr>
              <a:t>Which companies are performing better in today’s stock market than 10 years ago? [invite some discussion around who is performing well and why...share your own insights]</a:t>
            </a:r>
          </a:p>
          <a:p>
            <a:pPr lvl="1"/>
            <a:endParaRPr lang="en-US" dirty="0">
              <a:latin typeface="+mn-lt"/>
            </a:endParaRPr>
          </a:p>
          <a:p>
            <a:pPr lvl="1"/>
            <a:r>
              <a:rPr lang="en-US" dirty="0">
                <a:latin typeface="+mn-lt"/>
              </a:rPr>
              <a:t>And which of you have companies whose stock is valued less than it was 10 years ago? [invite some discussion around who is not performing as well as it was and why ... Share your own insights].</a:t>
            </a:r>
          </a:p>
          <a:p>
            <a:pPr lvl="1"/>
            <a:endParaRPr lang="en-US" dirty="0">
              <a:latin typeface="+mn-lt"/>
            </a:endParaRPr>
          </a:p>
          <a:p>
            <a:pPr lvl="1"/>
            <a:r>
              <a:rPr lang="en-US" dirty="0">
                <a:latin typeface="+mn-lt"/>
              </a:rPr>
              <a:t>Did any groups have a big difference in stock value between 2012 and today?</a:t>
            </a:r>
          </a:p>
          <a:p>
            <a:pPr lvl="1"/>
            <a:endParaRPr lang="en-US" dirty="0">
              <a:latin typeface="+mn-lt"/>
            </a:endParaRPr>
          </a:p>
          <a:p>
            <a:pPr lvl="1"/>
            <a:r>
              <a:rPr lang="en-US" dirty="0">
                <a:latin typeface="+mn-lt"/>
              </a:rPr>
              <a:t>Did any new questions come up for you as you were digging deeper into this stuff? Anything you’re still curious about when it comes to stocks?</a:t>
            </a:r>
          </a:p>
          <a:p>
            <a:pPr lvl="1"/>
            <a:endParaRPr lang="en-US" dirty="0">
              <a:latin typeface="+mn-lt"/>
            </a:endParaRPr>
          </a:p>
          <a:p>
            <a:pPr lvl="1"/>
            <a:r>
              <a:rPr lang="en-US" dirty="0">
                <a:latin typeface="+mn-lt"/>
              </a:rPr>
              <a:t>As this exercise has shown, stocks can be a great opportunity for growing your money, but can also be risky and unpredictable. Let’s imagine we invest in one of the well-performing stocks...</a:t>
            </a: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endParaRPr lang="en-US" dirty="0">
              <a:latin typeface="+mn-lt"/>
            </a:endParaRP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latin typeface="+mn-lt"/>
              </a:rPr>
              <a:t>If you get anything from our discussion about investing today it’s that starting early can really (literally) pay off! So what do you do if you’re ready to invest?</a:t>
            </a:r>
          </a:p>
        </p:txBody>
      </p:sp>
      <p:sp>
        <p:nvSpPr>
          <p:cNvPr id="4" name="Slide Number Placeholder 3"/>
          <p:cNvSpPr>
            <a:spLocks noGrp="1"/>
          </p:cNvSpPr>
          <p:nvPr>
            <p:ph type="sldNum" sz="quarter" idx="5"/>
          </p:nvPr>
        </p:nvSpPr>
        <p:spPr/>
        <p:txBody>
          <a:bodyPr/>
          <a:lstStyle/>
          <a:p>
            <a:fld id="{23B2173B-F6DC-438E-A7FA-1D593E032054}" type="slidenum">
              <a:rPr lang="en-US" smtClean="0"/>
              <a:pPr/>
              <a:t>25</a:t>
            </a:fld>
            <a:endParaRPr lang="en-US"/>
          </a:p>
        </p:txBody>
      </p:sp>
    </p:spTree>
    <p:extLst>
      <p:ext uri="{BB962C8B-B14F-4D97-AF65-F5344CB8AC3E}">
        <p14:creationId xmlns:p14="http://schemas.microsoft.com/office/powerpoint/2010/main" val="757385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lvl="1" indent="0">
              <a:buNone/>
            </a:pPr>
            <a:r>
              <a:rPr lang="en-US" sz="1000" dirty="0">
                <a:solidFill>
                  <a:schemeClr val="tx1"/>
                </a:solidFill>
                <a:latin typeface="+mj-lt"/>
              </a:rPr>
              <a:t>Here are some important habits to form right from the jump. Do these things and you’ll </a:t>
            </a:r>
            <a:r>
              <a:rPr lang="en-US" sz="1000" b="0" dirty="0">
                <a:solidFill>
                  <a:schemeClr val="tx1"/>
                </a:solidFill>
                <a:latin typeface="+mj-lt"/>
              </a:rPr>
              <a:t>increase your chances of </a:t>
            </a:r>
            <a:r>
              <a:rPr lang="en-US" sz="1000" dirty="0">
                <a:solidFill>
                  <a:schemeClr val="tx1"/>
                </a:solidFill>
                <a:latin typeface="+mj-lt"/>
              </a:rPr>
              <a:t>success: </a:t>
            </a:r>
          </a:p>
          <a:p>
            <a:pPr marL="342900" lvl="1" indent="-342900">
              <a:buAutoNum type="arabicPeriod"/>
            </a:pPr>
            <a:r>
              <a:rPr lang="en-US" sz="1000" dirty="0">
                <a:solidFill>
                  <a:schemeClr val="tx1"/>
                </a:solidFill>
                <a:latin typeface="+mj-lt"/>
              </a:rPr>
              <a:t>Start with a plan. Take stock of your situation, define your goals, and figure out the steps to get there.</a:t>
            </a:r>
          </a:p>
          <a:p>
            <a:pPr marL="342900" lvl="1" indent="-342900">
              <a:buAutoNum type="arabicPeriod"/>
            </a:pPr>
            <a:r>
              <a:rPr lang="en-US" sz="1000" dirty="0">
                <a:solidFill>
                  <a:schemeClr val="tx1"/>
                </a:solidFill>
                <a:latin typeface="+mj-lt"/>
              </a:rPr>
              <a:t>Be a super saver. Save early and save often.  Then save some more.</a:t>
            </a:r>
          </a:p>
          <a:p>
            <a:pPr marL="342900" lvl="1" indent="-342900">
              <a:buAutoNum type="arabicPeriod"/>
            </a:pPr>
            <a:r>
              <a:rPr lang="en-US" sz="1000" dirty="0">
                <a:solidFill>
                  <a:schemeClr val="tx1"/>
                </a:solidFill>
                <a:latin typeface="+mj-lt"/>
              </a:rPr>
              <a:t>Buy what you know. Stick with the familiar, especially when starting out.</a:t>
            </a:r>
          </a:p>
          <a:p>
            <a:pPr marL="342900" lvl="1" indent="-342900">
              <a:buFont typeface="Arial" panose="020B0604020202020204" pitchFamily="34" charset="0"/>
              <a:buAutoNum type="arabicPeriod"/>
            </a:pPr>
            <a:r>
              <a:rPr lang="en-US" sz="1000" dirty="0">
                <a:solidFill>
                  <a:schemeClr val="tx1"/>
                </a:solidFill>
                <a:latin typeface="+mj-lt"/>
              </a:rPr>
              <a:t>Do your own research. Find a company or investment doing good in the world and research it.</a:t>
            </a:r>
          </a:p>
          <a:p>
            <a:pPr marL="342900" lvl="1" indent="-342900">
              <a:buAutoNum type="arabicPeriod"/>
            </a:pPr>
            <a:r>
              <a:rPr lang="en-US" sz="1000" dirty="0">
                <a:solidFill>
                  <a:schemeClr val="tx1"/>
                </a:solidFill>
                <a:latin typeface="+mj-lt"/>
              </a:rPr>
              <a:t>Diversify. Diversify. Diversify. Diversifying the types of investments you make helps reduce risk and helps you stick with your investing plan.  Keep in mind that </a:t>
            </a:r>
            <a:r>
              <a:rPr lang="en-US" sz="1000" dirty="0">
                <a:solidFill>
                  <a:srgbClr val="000000"/>
                </a:solidFill>
                <a:latin typeface="+mj-lt"/>
              </a:rPr>
              <a:t>diversification by itself does not ensure you will make money or guarantee you won’t lose money either. </a:t>
            </a:r>
            <a:endParaRPr lang="en-US" sz="1000" dirty="0">
              <a:solidFill>
                <a:schemeClr val="tx1"/>
              </a:solidFill>
              <a:latin typeface="+mj-lt"/>
            </a:endParaRPr>
          </a:p>
          <a:p>
            <a:pPr marL="342900" lvl="1" indent="-342900">
              <a:buAutoNum type="arabicPeriod"/>
            </a:pPr>
            <a:r>
              <a:rPr lang="en-US" sz="1000" dirty="0">
                <a:solidFill>
                  <a:schemeClr val="tx1"/>
                </a:solidFill>
                <a:latin typeface="+mj-lt"/>
              </a:rPr>
              <a:t>Keep your cool. When markets get challenging, the best investors stick to their strategy. </a:t>
            </a:r>
          </a:p>
        </p:txBody>
      </p:sp>
      <p:sp>
        <p:nvSpPr>
          <p:cNvPr id="4" name="Slide Number Placeholder 3"/>
          <p:cNvSpPr>
            <a:spLocks noGrp="1"/>
          </p:cNvSpPr>
          <p:nvPr>
            <p:ph type="sldNum" sz="quarter" idx="5"/>
          </p:nvPr>
        </p:nvSpPr>
        <p:spPr/>
        <p:txBody>
          <a:bodyPr/>
          <a:lstStyle/>
          <a:p>
            <a:fld id="{23B2173B-F6DC-438E-A7FA-1D593E032054}" type="slidenum">
              <a:rPr lang="en-US" smtClean="0"/>
              <a:pPr/>
              <a:t>26</a:t>
            </a:fld>
            <a:endParaRPr lang="en-US"/>
          </a:p>
        </p:txBody>
      </p:sp>
    </p:spTree>
    <p:extLst>
      <p:ext uri="{BB962C8B-B14F-4D97-AF65-F5344CB8AC3E}">
        <p14:creationId xmlns:p14="http://schemas.microsoft.com/office/powerpoint/2010/main" val="3800089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latin typeface="+mn-lt"/>
              </a:rPr>
              <a:t>Congrats!</a:t>
            </a:r>
          </a:p>
          <a:p>
            <a:pPr lvl="1">
              <a:buNone/>
            </a:pPr>
            <a:endParaRPr lang="en-US" dirty="0">
              <a:latin typeface="+mn-lt"/>
            </a:endParaRPr>
          </a:p>
          <a:p>
            <a:pPr lvl="1">
              <a:buNone/>
            </a:pPr>
            <a:r>
              <a:rPr lang="en-US" dirty="0">
                <a:latin typeface="+mn-lt"/>
              </a:rPr>
              <a:t>You’ve got the tools to become wise, savvy investors and the know how to give your financial plan a boost!</a:t>
            </a:r>
          </a:p>
          <a:p>
            <a:pPr lvl="1">
              <a:buNone/>
            </a:pPr>
            <a:endParaRPr lang="en-US" dirty="0">
              <a:latin typeface="+mn-lt"/>
            </a:endParaRPr>
          </a:p>
          <a:p>
            <a:pPr lvl="1">
              <a:buNone/>
            </a:pPr>
            <a:r>
              <a:rPr lang="en-US" dirty="0">
                <a:latin typeface="+mn-lt"/>
              </a:rPr>
              <a:t>Now you know investing can be for </a:t>
            </a:r>
            <a:r>
              <a:rPr lang="en-US" i="1" dirty="0">
                <a:latin typeface="+mn-lt"/>
              </a:rPr>
              <a:t>everyone</a:t>
            </a:r>
            <a:r>
              <a:rPr lang="en-US" dirty="0">
                <a:latin typeface="+mn-lt"/>
              </a:rPr>
              <a:t>. You don’t need to be rich, you don’t need to wear a suit, or work on </a:t>
            </a:r>
            <a:r>
              <a:rPr lang="en-US" dirty="0"/>
              <a:t>Wall</a:t>
            </a:r>
            <a:r>
              <a:rPr lang="en-US" dirty="0">
                <a:latin typeface="+mn-lt"/>
              </a:rPr>
              <a:t> </a:t>
            </a:r>
            <a:r>
              <a:rPr lang="en-US" dirty="0"/>
              <a:t>Street</a:t>
            </a:r>
            <a:r>
              <a:rPr lang="en-US" dirty="0">
                <a:latin typeface="+mn-lt"/>
              </a:rPr>
              <a:t>. And with the knowledge of a few key concepts, you’re ready to see how you can make your money work for you.</a:t>
            </a:r>
          </a:p>
          <a:p>
            <a:pPr lvl="1">
              <a:buNone/>
            </a:pPr>
            <a:endParaRPr lang="en-US" dirty="0">
              <a:latin typeface="+mn-lt"/>
            </a:endParaRPr>
          </a:p>
          <a:p>
            <a:pPr lvl="1">
              <a:buNone/>
            </a:pPr>
            <a:r>
              <a:rPr lang="en-US" dirty="0">
                <a:latin typeface="+mn-lt"/>
              </a:rPr>
              <a:t>And this can’t be emphasized enough...when it comes to investing, the sooner you start, the more successful you could be.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2EC26-F362-5247-A617-F497FD48D8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0893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solidFill>
                  <a:schemeClr val="tx1"/>
                </a:solidFill>
                <a:latin typeface="+mj-lt"/>
              </a:rPr>
              <a:t>You have learned a lot today and you’re better prepared to get started in the world of investing. Let’s do a quick knowledge check to see how far we’ve come. Help me answer the following True or False questions [First invite them to come off mute to share their answer, if there’s hesitancy ask them to put their best guess in the chat]:</a:t>
            </a:r>
          </a:p>
          <a:p>
            <a:pPr marL="114300" lvl="1" indent="0">
              <a:buNone/>
            </a:pPr>
            <a:endParaRPr lang="en-US" dirty="0">
              <a:solidFill>
                <a:schemeClr val="tx1"/>
              </a:solidFill>
              <a:latin typeface="+mj-lt"/>
            </a:endParaRPr>
          </a:p>
          <a:p>
            <a:pPr lvl="1"/>
            <a:r>
              <a:rPr lang="en-US" dirty="0">
                <a:solidFill>
                  <a:schemeClr val="tx1"/>
                </a:solidFill>
                <a:latin typeface="+mj-lt"/>
              </a:rPr>
              <a:t>1. T/F Cryptocurrency is the least risky type of investment</a:t>
            </a:r>
          </a:p>
          <a:p>
            <a:pPr lvl="1"/>
            <a:r>
              <a:rPr lang="en-US" dirty="0">
                <a:solidFill>
                  <a:schemeClr val="tx1"/>
                </a:solidFill>
                <a:latin typeface="+mj-lt"/>
              </a:rPr>
              <a:t>[Click animation] </a:t>
            </a:r>
          </a:p>
          <a:p>
            <a:pPr lvl="1"/>
            <a:r>
              <a:rPr lang="en-US" i="1" dirty="0">
                <a:solidFill>
                  <a:schemeClr val="tx1"/>
                </a:solidFill>
                <a:latin typeface="+mj-lt"/>
              </a:rPr>
              <a:t>False, crypto is way up there at the jumping-out-of-a-plane level of risk and it’s the kind where you can’t always be sure your parachute will work. </a:t>
            </a:r>
          </a:p>
          <a:p>
            <a:pPr lvl="1"/>
            <a:endParaRPr lang="en-US" i="1" dirty="0">
              <a:solidFill>
                <a:schemeClr val="tx1"/>
              </a:solidFill>
              <a:latin typeface="+mj-lt"/>
            </a:endParaRPr>
          </a:p>
          <a:p>
            <a:pPr lvl="1"/>
            <a:r>
              <a:rPr lang="en-US" dirty="0">
                <a:solidFill>
                  <a:schemeClr val="tx1"/>
                </a:solidFill>
                <a:latin typeface="+mj-lt"/>
              </a:rPr>
              <a:t>2. T/F When it comes to investing, compound interest is a way to make your money work for you.</a:t>
            </a: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solidFill>
                  <a:schemeClr val="tx1"/>
                </a:solidFill>
                <a:latin typeface="+mj-lt"/>
              </a:rPr>
              <a:t>[Click animation] </a:t>
            </a:r>
          </a:p>
          <a:p>
            <a:pPr lvl="1"/>
            <a:r>
              <a:rPr lang="en-US" i="1" dirty="0">
                <a:solidFill>
                  <a:schemeClr val="tx1"/>
                </a:solidFill>
                <a:latin typeface="+mj-lt"/>
              </a:rPr>
              <a:t>True,  compound interest is the way your money makes money over time, simply by sitting there</a:t>
            </a:r>
            <a:r>
              <a:rPr lang="en-US" dirty="0">
                <a:solidFill>
                  <a:schemeClr val="tx1"/>
                </a:solidFill>
                <a:latin typeface="+mj-lt"/>
              </a:rPr>
              <a:t>.</a:t>
            </a:r>
          </a:p>
          <a:p>
            <a:pPr lvl="1"/>
            <a:endParaRPr lang="en-US" dirty="0">
              <a:solidFill>
                <a:schemeClr val="tx1"/>
              </a:solidFill>
              <a:latin typeface="+mj-lt"/>
            </a:endParaRPr>
          </a:p>
          <a:p>
            <a:pPr lvl="1"/>
            <a:r>
              <a:rPr lang="en-US" dirty="0">
                <a:solidFill>
                  <a:schemeClr val="tx1"/>
                </a:solidFill>
                <a:latin typeface="+mj-lt"/>
              </a:rPr>
              <a:t>3. T/F When it comes to investing, the younger you can start the better</a:t>
            </a: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solidFill>
                  <a:schemeClr val="tx1"/>
                </a:solidFill>
                <a:latin typeface="+mj-lt"/>
              </a:rPr>
              <a:t>[Click animation] </a:t>
            </a:r>
          </a:p>
          <a:p>
            <a:pPr lvl="1"/>
            <a:r>
              <a:rPr lang="en-US" i="1" dirty="0">
                <a:solidFill>
                  <a:schemeClr val="tx1"/>
                </a:solidFill>
                <a:latin typeface="+mj-lt"/>
              </a:rPr>
              <a:t>True, and that’s thanks to compound interest. Remember, starting at 15 is way better than starting at 25, or 35, or later! And it’s a great way to set yourself up for financial freedom.</a:t>
            </a:r>
          </a:p>
          <a:p>
            <a:pPr lvl="1"/>
            <a:endParaRPr lang="en-US" i="1" dirty="0">
              <a:solidFill>
                <a:schemeClr val="tx1"/>
              </a:solidFill>
              <a:latin typeface="+mj-lt"/>
            </a:endParaRPr>
          </a:p>
          <a:p>
            <a:pPr lvl="1"/>
            <a:r>
              <a:rPr lang="en-US" dirty="0">
                <a:solidFill>
                  <a:schemeClr val="tx1"/>
                </a:solidFill>
                <a:latin typeface="+mj-lt"/>
              </a:rPr>
              <a:t>4. T/F You can always expect a stock price to increase over the course of a decade.</a:t>
            </a: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solidFill>
                  <a:schemeClr val="tx1"/>
                </a:solidFill>
                <a:latin typeface="+mj-lt"/>
              </a:rPr>
              <a:t>[Click animation] </a:t>
            </a:r>
          </a:p>
          <a:p>
            <a:pPr lvl="1"/>
            <a:r>
              <a:rPr lang="en-US" i="1" dirty="0">
                <a:solidFill>
                  <a:schemeClr val="tx1"/>
                </a:solidFill>
                <a:latin typeface="+mj-lt"/>
              </a:rPr>
              <a:t>False, all we have to do is look back to the early 2000s, remember? That’s why the longer you can stay invested the better as historically things will improve eventually.</a:t>
            </a:r>
          </a:p>
          <a:p>
            <a:pPr lvl="1"/>
            <a:endParaRPr lang="en-US" i="1" dirty="0">
              <a:solidFill>
                <a:schemeClr val="tx1"/>
              </a:solidFill>
              <a:latin typeface="+mj-lt"/>
            </a:endParaRPr>
          </a:p>
          <a:p>
            <a:pPr lvl="1"/>
            <a:r>
              <a:rPr lang="en-US" dirty="0">
                <a:solidFill>
                  <a:schemeClr val="tx1"/>
                </a:solidFill>
                <a:latin typeface="+mj-lt"/>
              </a:rPr>
              <a:t>5. T/F Investing is just for old guys in suits...everybody put your answer in the chat for this one (and you better get it right!)</a:t>
            </a: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solidFill>
                  <a:schemeClr val="tx1"/>
                </a:solidFill>
                <a:latin typeface="+mj-lt"/>
              </a:rPr>
              <a:t>[Click animation] </a:t>
            </a:r>
          </a:p>
          <a:p>
            <a:pPr lvl="1"/>
            <a:r>
              <a:rPr lang="en-US" i="1" dirty="0">
                <a:solidFill>
                  <a:schemeClr val="tx1"/>
                </a:solidFill>
                <a:latin typeface="+mj-lt"/>
              </a:rPr>
              <a:t>False, you’re all investors in my eyes! And what’s cool about that is how small steps you could take today can help build wealth for tomorrow. </a:t>
            </a:r>
            <a:endParaRPr lang="en-US" dirty="0">
              <a:solidFill>
                <a:schemeClr val="tx1"/>
              </a:solidFill>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28</a:t>
            </a:fld>
            <a:endParaRPr lang="en-US"/>
          </a:p>
        </p:txBody>
      </p:sp>
    </p:spTree>
    <p:extLst>
      <p:ext uri="{BB962C8B-B14F-4D97-AF65-F5344CB8AC3E}">
        <p14:creationId xmlns:p14="http://schemas.microsoft.com/office/powerpoint/2010/main" val="8948392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Are you ready to put your new investing knowledge to work, but still feel a little unsure? Take some time to explore more...</a:t>
            </a:r>
          </a:p>
          <a:p>
            <a:pPr lvl="1"/>
            <a:endParaRPr lang="en-US" dirty="0">
              <a:latin typeface="+mn-lt"/>
            </a:endParaRPr>
          </a:p>
          <a:p>
            <a:pPr lvl="1"/>
            <a:r>
              <a:rPr lang="en-US" dirty="0">
                <a:latin typeface="+mn-lt"/>
              </a:rPr>
              <a:t>Pick a favorite company or two and start to track their stock using the same method we used together today. </a:t>
            </a:r>
          </a:p>
          <a:p>
            <a:pPr lvl="1"/>
            <a:endParaRPr lang="en-US" dirty="0">
              <a:latin typeface="+mn-lt"/>
            </a:endParaRPr>
          </a:p>
          <a:p>
            <a:pPr lvl="1"/>
            <a:r>
              <a:rPr lang="en-US" dirty="0">
                <a:latin typeface="+mn-lt"/>
              </a:rPr>
              <a:t>Getting familiar with the way the market moves, how a stock performs over time, and the language of the stock market will get you grounded in the basics so when you’re ready to jump in, you know what to expect. </a:t>
            </a:r>
          </a:p>
          <a:p>
            <a:pPr lvl="1"/>
            <a:endParaRPr lang="en-US" dirty="0">
              <a:latin typeface="+mn-lt"/>
            </a:endParaRPr>
          </a:p>
          <a:p>
            <a:pPr lvl="1"/>
            <a:r>
              <a:rPr lang="en-US" dirty="0">
                <a:latin typeface="+mn-lt"/>
              </a:rPr>
              <a:t>Now next week, we’ve got big plans in store...</a:t>
            </a:r>
          </a:p>
        </p:txBody>
      </p:sp>
      <p:sp>
        <p:nvSpPr>
          <p:cNvPr id="4" name="Slide Number Placeholder 3"/>
          <p:cNvSpPr>
            <a:spLocks noGrp="1"/>
          </p:cNvSpPr>
          <p:nvPr>
            <p:ph type="sldNum" sz="quarter" idx="5"/>
          </p:nvPr>
        </p:nvSpPr>
        <p:spPr/>
        <p:txBody>
          <a:bodyPr/>
          <a:lstStyle/>
          <a:p>
            <a:pPr defTabSz="950793">
              <a:defRPr/>
            </a:pPr>
            <a:fld id="{C872EC26-F362-5247-A617-F497FD48D80D}" type="slidenum">
              <a:rPr lang="en-US">
                <a:solidFill>
                  <a:prstClr val="black"/>
                </a:solidFill>
                <a:latin typeface="Fidelity Sans"/>
              </a:rPr>
              <a:pPr defTabSz="950793">
                <a:defRPr/>
              </a:pPr>
              <a:t>29</a:t>
            </a:fld>
            <a:endParaRPr lang="en-US">
              <a:solidFill>
                <a:prstClr val="black"/>
              </a:solidFill>
              <a:latin typeface="Fidelity Sans"/>
            </a:endParaRPr>
          </a:p>
        </p:txBody>
      </p:sp>
    </p:spTree>
    <p:extLst>
      <p:ext uri="{BB962C8B-B14F-4D97-AF65-F5344CB8AC3E}">
        <p14:creationId xmlns:p14="http://schemas.microsoft.com/office/powerpoint/2010/main" val="5147755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We’ve come a long way over the last couple of weeks. We’re more knowledgeable about saving, spending , and investing and next week we’re going to put our new knowledge into action! I’ve got big plans and can’t wait for you to see what’s in store! Truly, this is a day you won’t want to miss!</a:t>
            </a:r>
          </a:p>
          <a:p>
            <a:pPr lvl="1">
              <a:buNone/>
            </a:pPr>
            <a:endParaRPr lang="en-US" dirty="0">
              <a:latin typeface="+mn-lt"/>
            </a:endParaRPr>
          </a:p>
          <a:p>
            <a:pPr lvl="1"/>
            <a:r>
              <a:rPr lang="en-US" dirty="0">
                <a:latin typeface="+mn-lt"/>
              </a:rPr>
              <a:t>I look forward to seeing you all next week!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2EC26-F362-5247-A617-F497FD48D8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24673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marR="0" lvl="0" indent="-114300" algn="l" defTabSz="914400" rtl="0" eaLnBrk="1" fontAlgn="auto" latinLnBrk="0" hangingPunct="1">
              <a:lnSpc>
                <a:spcPct val="90000"/>
              </a:lnSpc>
              <a:spcBef>
                <a:spcPts val="0"/>
              </a:spcBef>
              <a:spcAft>
                <a:spcPts val="0"/>
              </a:spcAft>
              <a:buClr>
                <a:schemeClr val="accent1"/>
              </a:buClr>
              <a:buSzTx/>
              <a:buFont typeface="Arial" panose="020B0604020202020204" pitchFamily="34" charset="0"/>
              <a:buChar char="•"/>
              <a:tabLst/>
              <a:defRPr/>
            </a:pPr>
            <a:r>
              <a:rPr lang="en-US" dirty="0">
                <a:latin typeface="+mn-lt"/>
              </a:rPr>
              <a:t>[If there’s time left at the end, can open it up to questions]</a:t>
            </a:r>
          </a:p>
        </p:txBody>
      </p:sp>
      <p:sp>
        <p:nvSpPr>
          <p:cNvPr id="4" name="Slide Number Placeholder 3"/>
          <p:cNvSpPr>
            <a:spLocks noGrp="1"/>
          </p:cNvSpPr>
          <p:nvPr>
            <p:ph type="sldNum" sz="quarter" idx="5"/>
          </p:nvPr>
        </p:nvSpPr>
        <p:spPr/>
        <p:txBody>
          <a:bodyPr/>
          <a:lstStyle/>
          <a:p>
            <a:fld id="{23B2173B-F6DC-438E-A7FA-1D593E032054}" type="slidenum">
              <a:rPr lang="en-US" smtClean="0"/>
              <a:pPr/>
              <a:t>31</a:t>
            </a:fld>
            <a:endParaRPr lang="en-US"/>
          </a:p>
        </p:txBody>
      </p:sp>
    </p:spTree>
    <p:extLst>
      <p:ext uri="{BB962C8B-B14F-4D97-AF65-F5344CB8AC3E}">
        <p14:creationId xmlns:p14="http://schemas.microsoft.com/office/powerpoint/2010/main" val="2680666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BLANK">
    <p:bg>
      <p:bgPr>
        <a:gradFill>
          <a:gsLst>
            <a:gs pos="0">
              <a:schemeClr val="bg1"/>
            </a:gs>
            <a:gs pos="76000">
              <a:schemeClr val="bg1">
                <a:lumMod val="95000"/>
              </a:schemeClr>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974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F2CF2A-F111-41FF-9A9D-7D9074EF9445}"/>
              </a:ext>
            </a:extLst>
          </p:cNvPr>
          <p:cNvSpPr>
            <a:spLocks noGrp="1"/>
          </p:cNvSpPr>
          <p:nvPr>
            <p:ph type="title"/>
          </p:nvPr>
        </p:nvSpPr>
        <p:spPr bwMode="auto">
          <a:xfrm>
            <a:off x="496238" y="596477"/>
            <a:ext cx="9222768" cy="535635"/>
          </a:xfrm>
          <a:prstGeom prst="rect">
            <a:avLst/>
          </a:prstGeom>
        </p:spPr>
        <p:txBody>
          <a:bodyPr vert="horz" lIns="91440" tIns="45720" rIns="91440" bIns="45720" rtlCol="0" anchor="t" anchorCtr="0">
            <a:noAutofit/>
          </a:bodyPr>
          <a:lstStyle>
            <a:lvl1pPr>
              <a:spcBef>
                <a:spcPts val="1200"/>
              </a:spcBef>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249187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EEN">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03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TEXTURE">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131419-5E51-4362-BD50-0737233C5C1D}"/>
              </a:ext>
            </a:extLst>
          </p:cNvPr>
          <p:cNvPicPr>
            <a:picLocks noChangeAspect="1"/>
          </p:cNvPicPr>
          <p:nvPr userDrawn="1"/>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22083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p:bg>
      <p:bgPr>
        <a:gradFill>
          <a:gsLst>
            <a:gs pos="0">
              <a:srgbClr val="5679EE"/>
            </a:gs>
            <a:gs pos="76000">
              <a:srgbClr val="3757C1"/>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39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URPLE">
    <p:bg>
      <p:bgPr>
        <a:gradFill>
          <a:gsLst>
            <a:gs pos="0">
              <a:schemeClr val="accent5"/>
            </a:gs>
            <a:gs pos="76000">
              <a:schemeClr val="accent5">
                <a:lumMod val="75000"/>
              </a:schemeClr>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72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L">
    <p:bg>
      <p:bgPr>
        <a:gradFill>
          <a:gsLst>
            <a:gs pos="0">
              <a:schemeClr val="accent3">
                <a:lumMod val="60000"/>
                <a:lumOff val="40000"/>
              </a:schemeClr>
            </a:gs>
            <a:gs pos="76000">
              <a:schemeClr val="accent3"/>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95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YELLOW">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6BC4952-E614-43F5-8810-71397992230B}"/>
              </a:ext>
            </a:extLst>
          </p:cNvPr>
          <p:cNvSpPr>
            <a:spLocks noGrp="1"/>
          </p:cNvSpPr>
          <p:nvPr>
            <p:ph type="pic" sz="quarter" idx="10" hasCustomPrompt="1"/>
          </p:nvPr>
        </p:nvSpPr>
        <p:spPr>
          <a:xfrm>
            <a:off x="495299" y="438150"/>
            <a:ext cx="11201402" cy="5981700"/>
          </a:xfrm>
        </p:spPr>
        <p:txBody>
          <a:bodyPr anchor="ctr" anchorCtr="0"/>
          <a:lstStyle>
            <a:lvl1pPr algn="ctr">
              <a:defRPr/>
            </a:lvl1pPr>
          </a:lstStyle>
          <a:p>
            <a:r>
              <a:rPr lang="en-US"/>
              <a:t>Insert whiteboard photo here</a:t>
            </a:r>
          </a:p>
        </p:txBody>
      </p:sp>
    </p:spTree>
    <p:extLst>
      <p:ext uri="{BB962C8B-B14F-4D97-AF65-F5344CB8AC3E}">
        <p14:creationId xmlns:p14="http://schemas.microsoft.com/office/powerpoint/2010/main" val="204140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board">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15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YELLOW">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40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board">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8D628B8C-E44A-43BC-A350-6C5D56F30CAF}"/>
              </a:ext>
            </a:extLst>
          </p:cNvPr>
          <p:cNvSpPr>
            <a:spLocks noGrp="1"/>
          </p:cNvSpPr>
          <p:nvPr>
            <p:ph type="pic" sz="quarter" idx="10" hasCustomPrompt="1"/>
          </p:nvPr>
        </p:nvSpPr>
        <p:spPr>
          <a:xfrm>
            <a:off x="495299" y="438150"/>
            <a:ext cx="11201402" cy="5981700"/>
          </a:xfrm>
        </p:spPr>
        <p:txBody>
          <a:bodyPr anchor="ctr" anchorCtr="0"/>
          <a:lstStyle>
            <a:lvl1pPr algn="ctr">
              <a:defRPr/>
            </a:lvl1pPr>
          </a:lstStyle>
          <a:p>
            <a:r>
              <a:rPr lang="en-US"/>
              <a:t>Insert whiteboard photo here</a:t>
            </a:r>
          </a:p>
        </p:txBody>
      </p:sp>
    </p:spTree>
    <p:extLst>
      <p:ext uri="{BB962C8B-B14F-4D97-AF65-F5344CB8AC3E}">
        <p14:creationId xmlns:p14="http://schemas.microsoft.com/office/powerpoint/2010/main" val="359415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280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acilitator teenage photo">
    <p:bg>
      <p:bgPr>
        <a:gradFill>
          <a:gsLst>
            <a:gs pos="0">
              <a:schemeClr val="accent5"/>
            </a:gs>
            <a:gs pos="76000">
              <a:schemeClr val="accent5">
                <a:lumMod val="75000"/>
              </a:schemeClr>
            </a:gs>
          </a:gsLst>
          <a:lin ang="2700000" scaled="1"/>
        </a:grad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F4C0A561-55B6-48C6-8418-D7A45965CAA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Freeform 21">
            <a:extLst>
              <a:ext uri="{FF2B5EF4-FFF2-40B4-BE49-F238E27FC236}">
                <a16:creationId xmlns:a16="http://schemas.microsoft.com/office/drawing/2014/main" id="{BCFB53D8-29B2-4B7E-9090-740B571B4E3F}"/>
              </a:ext>
            </a:extLst>
          </p:cNvPr>
          <p:cNvSpPr>
            <a:spLocks noEditPoints="1"/>
          </p:cNvSpPr>
          <p:nvPr userDrawn="1"/>
        </p:nvSpPr>
        <p:spPr bwMode="auto">
          <a:xfrm rot="19202377">
            <a:off x="6938508" y="835548"/>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Arc 3">
            <a:extLst>
              <a:ext uri="{FF2B5EF4-FFF2-40B4-BE49-F238E27FC236}">
                <a16:creationId xmlns:a16="http://schemas.microsoft.com/office/drawing/2014/main" id="{FBD25D94-3B57-409D-8521-CDE115F04E97}"/>
              </a:ext>
            </a:extLst>
          </p:cNvPr>
          <p:cNvSpPr/>
          <p:nvPr userDrawn="1"/>
        </p:nvSpPr>
        <p:spPr>
          <a:xfrm rot="4501105">
            <a:off x="1702661" y="730671"/>
            <a:ext cx="5493062" cy="5517360"/>
          </a:xfrm>
          <a:prstGeom prst="arc">
            <a:avLst>
              <a:gd name="adj1" fmla="val 16200000"/>
              <a:gd name="adj2" fmla="val 20193020"/>
            </a:avLst>
          </a:prstGeom>
          <a:noFill/>
          <a:ln w="31750" cap="rnd" cmpd="sng" algn="ctr">
            <a:solidFill>
              <a:schemeClr val="bg1">
                <a:alpha val="30000"/>
              </a:schemeClr>
            </a:solidFill>
            <a:prstDash val="solid"/>
            <a:round/>
          </a:ln>
          <a:effectLst/>
        </p:spPr>
        <p:txBody>
          <a:bodyPr rtlCol="0" anchor="ctr"/>
          <a:lstStyle/>
          <a:p>
            <a:pPr algn="ctr"/>
            <a:endParaRPr lang="en-US"/>
          </a:p>
        </p:txBody>
      </p:sp>
      <p:sp>
        <p:nvSpPr>
          <p:cNvPr id="5" name="Freeform 22">
            <a:extLst>
              <a:ext uri="{FF2B5EF4-FFF2-40B4-BE49-F238E27FC236}">
                <a16:creationId xmlns:a16="http://schemas.microsoft.com/office/drawing/2014/main" id="{B51BBAD3-077A-4EC7-91FC-B76324F575F3}"/>
              </a:ext>
            </a:extLst>
          </p:cNvPr>
          <p:cNvSpPr>
            <a:spLocks noEditPoints="1"/>
          </p:cNvSpPr>
          <p:nvPr userDrawn="1"/>
        </p:nvSpPr>
        <p:spPr bwMode="auto">
          <a:xfrm rot="20744928">
            <a:off x="7276153" y="2188347"/>
            <a:ext cx="240606" cy="245112"/>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19">
            <a:extLst>
              <a:ext uri="{FF2B5EF4-FFF2-40B4-BE49-F238E27FC236}">
                <a16:creationId xmlns:a16="http://schemas.microsoft.com/office/drawing/2014/main" id="{88402DA7-B56E-4BBC-BAB8-5BCA454A45BF}"/>
              </a:ext>
            </a:extLst>
          </p:cNvPr>
          <p:cNvSpPr>
            <a:spLocks noEditPoints="1"/>
          </p:cNvSpPr>
          <p:nvPr userDrawn="1"/>
        </p:nvSpPr>
        <p:spPr bwMode="auto">
          <a:xfrm rot="5218301">
            <a:off x="5939076" y="6185617"/>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Line 28">
            <a:extLst>
              <a:ext uri="{FF2B5EF4-FFF2-40B4-BE49-F238E27FC236}">
                <a16:creationId xmlns:a16="http://schemas.microsoft.com/office/drawing/2014/main" id="{080E0555-1A0E-44CA-B2C6-241C60AA3A4D}"/>
              </a:ext>
            </a:extLst>
          </p:cNvPr>
          <p:cNvSpPr>
            <a:spLocks noChangeShapeType="1"/>
          </p:cNvSpPr>
          <p:nvPr userDrawn="1"/>
        </p:nvSpPr>
        <p:spPr bwMode="auto">
          <a:xfrm rot="20666794" flipH="1">
            <a:off x="5862243" y="1655920"/>
            <a:ext cx="589508" cy="341274"/>
          </a:xfrm>
          <a:prstGeom prst="line">
            <a:avLst/>
          </a:prstGeom>
          <a:noFill/>
          <a:ln w="3175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8" name="Freeform 21">
            <a:extLst>
              <a:ext uri="{FF2B5EF4-FFF2-40B4-BE49-F238E27FC236}">
                <a16:creationId xmlns:a16="http://schemas.microsoft.com/office/drawing/2014/main" id="{94481CE4-7F5D-4ADB-AA7F-7D34135C4860}"/>
              </a:ext>
            </a:extLst>
          </p:cNvPr>
          <p:cNvSpPr>
            <a:spLocks noEditPoints="1"/>
          </p:cNvSpPr>
          <p:nvPr userDrawn="1"/>
        </p:nvSpPr>
        <p:spPr bwMode="auto">
          <a:xfrm rot="221996">
            <a:off x="1751067" y="4139590"/>
            <a:ext cx="221512" cy="224149"/>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22">
            <a:extLst>
              <a:ext uri="{FF2B5EF4-FFF2-40B4-BE49-F238E27FC236}">
                <a16:creationId xmlns:a16="http://schemas.microsoft.com/office/drawing/2014/main" id="{36AA11FF-BDC1-4BF4-9065-3D0E3A7146DF}"/>
              </a:ext>
            </a:extLst>
          </p:cNvPr>
          <p:cNvSpPr>
            <a:spLocks noEditPoints="1"/>
          </p:cNvSpPr>
          <p:nvPr userDrawn="1"/>
        </p:nvSpPr>
        <p:spPr bwMode="auto">
          <a:xfrm rot="859174">
            <a:off x="1934991" y="453776"/>
            <a:ext cx="240606" cy="245112"/>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Arc 11">
            <a:extLst>
              <a:ext uri="{FF2B5EF4-FFF2-40B4-BE49-F238E27FC236}">
                <a16:creationId xmlns:a16="http://schemas.microsoft.com/office/drawing/2014/main" id="{F73C4BF3-B9FE-478E-A72D-C6B8EE1338A6}"/>
              </a:ext>
            </a:extLst>
          </p:cNvPr>
          <p:cNvSpPr/>
          <p:nvPr userDrawn="1"/>
        </p:nvSpPr>
        <p:spPr>
          <a:xfrm rot="4501105">
            <a:off x="1888235" y="917065"/>
            <a:ext cx="5121914" cy="5144570"/>
          </a:xfrm>
          <a:prstGeom prst="arc">
            <a:avLst>
              <a:gd name="adj1" fmla="val 16200000"/>
              <a:gd name="adj2" fmla="val 20193020"/>
            </a:avLst>
          </a:prstGeom>
          <a:noFill/>
          <a:ln w="31750" cap="rnd" cmpd="sng" algn="ctr">
            <a:solidFill>
              <a:schemeClr val="bg1">
                <a:alpha val="60000"/>
              </a:schemeClr>
            </a:solidFill>
            <a:prstDash val="solid"/>
            <a:round/>
          </a:ln>
          <a:effectLst/>
        </p:spPr>
        <p:txBody>
          <a:bodyPr rtlCol="0" anchor="ctr"/>
          <a:lstStyle/>
          <a:p>
            <a:pPr algn="ctr"/>
            <a:endParaRPr lang="en-US"/>
          </a:p>
        </p:txBody>
      </p:sp>
      <p:sp>
        <p:nvSpPr>
          <p:cNvPr id="13" name="Freeform 20">
            <a:extLst>
              <a:ext uri="{FF2B5EF4-FFF2-40B4-BE49-F238E27FC236}">
                <a16:creationId xmlns:a16="http://schemas.microsoft.com/office/drawing/2014/main" id="{402E71FA-1218-4825-BED0-9E0D39E8FC23}"/>
              </a:ext>
            </a:extLst>
          </p:cNvPr>
          <p:cNvSpPr>
            <a:spLocks noEditPoints="1"/>
          </p:cNvSpPr>
          <p:nvPr userDrawn="1"/>
        </p:nvSpPr>
        <p:spPr bwMode="auto">
          <a:xfrm>
            <a:off x="4899644" y="548334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4" name="Group 13">
            <a:extLst>
              <a:ext uri="{FF2B5EF4-FFF2-40B4-BE49-F238E27FC236}">
                <a16:creationId xmlns:a16="http://schemas.microsoft.com/office/drawing/2014/main" id="{EC629D0D-C1D6-4150-AA55-98351C6ADDF1}"/>
              </a:ext>
            </a:extLst>
          </p:cNvPr>
          <p:cNvGrpSpPr/>
          <p:nvPr userDrawn="1"/>
        </p:nvGrpSpPr>
        <p:grpSpPr>
          <a:xfrm rot="12560201">
            <a:off x="1690512" y="742820"/>
            <a:ext cx="5517360" cy="5493062"/>
            <a:chOff x="871228" y="742820"/>
            <a:chExt cx="5517360" cy="5493062"/>
          </a:xfrm>
        </p:grpSpPr>
        <p:sp>
          <p:nvSpPr>
            <p:cNvPr id="15" name="Arc 14">
              <a:extLst>
                <a:ext uri="{FF2B5EF4-FFF2-40B4-BE49-F238E27FC236}">
                  <a16:creationId xmlns:a16="http://schemas.microsoft.com/office/drawing/2014/main" id="{601DCF1A-F829-4CAC-B43B-9FFC11FDDEE3}"/>
                </a:ext>
              </a:extLst>
            </p:cNvPr>
            <p:cNvSpPr/>
            <p:nvPr/>
          </p:nvSpPr>
          <p:spPr>
            <a:xfrm rot="4501105">
              <a:off x="883377" y="730671"/>
              <a:ext cx="5493062" cy="5517360"/>
            </a:xfrm>
            <a:prstGeom prst="arc">
              <a:avLst>
                <a:gd name="adj1" fmla="val 16200000"/>
                <a:gd name="adj2" fmla="val 18821388"/>
              </a:avLst>
            </a:prstGeom>
            <a:noFill/>
            <a:ln w="31750" cap="rnd" cmpd="sng" algn="ctr">
              <a:solidFill>
                <a:schemeClr val="bg1">
                  <a:alpha val="60000"/>
                </a:schemeClr>
              </a:solidFill>
              <a:prstDash val="solid"/>
              <a:round/>
            </a:ln>
            <a:effectLst/>
          </p:spPr>
          <p:txBody>
            <a:bodyPr rtlCol="0" anchor="ctr"/>
            <a:lstStyle/>
            <a:p>
              <a:pPr algn="ctr"/>
              <a:endParaRPr lang="en-US"/>
            </a:p>
          </p:txBody>
        </p:sp>
        <p:sp>
          <p:nvSpPr>
            <p:cNvPr id="16" name="Arc 15">
              <a:extLst>
                <a:ext uri="{FF2B5EF4-FFF2-40B4-BE49-F238E27FC236}">
                  <a16:creationId xmlns:a16="http://schemas.microsoft.com/office/drawing/2014/main" id="{5009E8AB-FB75-40D1-A8A7-82C4D1F1CA16}"/>
                </a:ext>
              </a:extLst>
            </p:cNvPr>
            <p:cNvSpPr/>
            <p:nvPr/>
          </p:nvSpPr>
          <p:spPr>
            <a:xfrm rot="4501105">
              <a:off x="1068951" y="917065"/>
              <a:ext cx="5121914" cy="5144570"/>
            </a:xfrm>
            <a:prstGeom prst="arc">
              <a:avLst>
                <a:gd name="adj1" fmla="val 16200000"/>
                <a:gd name="adj2" fmla="val 18841288"/>
              </a:avLst>
            </a:prstGeom>
            <a:noFill/>
            <a:ln w="31750" cap="rnd" cmpd="sng" algn="ctr">
              <a:solidFill>
                <a:schemeClr val="accent6"/>
              </a:solidFill>
              <a:prstDash val="solid"/>
              <a:round/>
            </a:ln>
            <a:effectLst/>
          </p:spPr>
          <p:txBody>
            <a:bodyPr rtlCol="0" anchor="ctr"/>
            <a:lstStyle/>
            <a:p>
              <a:pPr algn="ctr"/>
              <a:endParaRPr lang="en-US"/>
            </a:p>
          </p:txBody>
        </p:sp>
      </p:grpSp>
      <p:sp>
        <p:nvSpPr>
          <p:cNvPr id="17" name="Freeform 20">
            <a:extLst>
              <a:ext uri="{FF2B5EF4-FFF2-40B4-BE49-F238E27FC236}">
                <a16:creationId xmlns:a16="http://schemas.microsoft.com/office/drawing/2014/main" id="{A5E6EDAA-5D34-44F0-AB0C-B31BCB33DB28}"/>
              </a:ext>
            </a:extLst>
          </p:cNvPr>
          <p:cNvSpPr>
            <a:spLocks noEditPoints="1"/>
          </p:cNvSpPr>
          <p:nvPr userDrawn="1"/>
        </p:nvSpPr>
        <p:spPr bwMode="auto">
          <a:xfrm>
            <a:off x="723932" y="4363836"/>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Arc 17">
            <a:extLst>
              <a:ext uri="{FF2B5EF4-FFF2-40B4-BE49-F238E27FC236}">
                <a16:creationId xmlns:a16="http://schemas.microsoft.com/office/drawing/2014/main" id="{2D39B7CA-858C-4466-B8E7-4C314250C9CC}"/>
              </a:ext>
            </a:extLst>
          </p:cNvPr>
          <p:cNvSpPr/>
          <p:nvPr userDrawn="1"/>
        </p:nvSpPr>
        <p:spPr>
          <a:xfrm rot="4501105">
            <a:off x="1792653" y="821060"/>
            <a:ext cx="5313078" cy="5336580"/>
          </a:xfrm>
          <a:prstGeom prst="arc">
            <a:avLst>
              <a:gd name="adj1" fmla="val 11274281"/>
              <a:gd name="adj2" fmla="val 12637929"/>
            </a:avLst>
          </a:prstGeom>
          <a:noFill/>
          <a:ln w="31750" cap="rnd" cmpd="sng" algn="ctr">
            <a:solidFill>
              <a:schemeClr val="bg1">
                <a:alpha val="30000"/>
              </a:schemeClr>
            </a:solidFill>
            <a:prstDash val="solid"/>
            <a:round/>
          </a:ln>
          <a:effectLst/>
        </p:spPr>
        <p:txBody>
          <a:bodyPr rtlCol="0" anchor="ctr"/>
          <a:lstStyle/>
          <a:p>
            <a:pPr algn="ctr"/>
            <a:endParaRPr lang="en-US"/>
          </a:p>
        </p:txBody>
      </p:sp>
      <p:sp>
        <p:nvSpPr>
          <p:cNvPr id="19" name="Arc 18">
            <a:extLst>
              <a:ext uri="{FF2B5EF4-FFF2-40B4-BE49-F238E27FC236}">
                <a16:creationId xmlns:a16="http://schemas.microsoft.com/office/drawing/2014/main" id="{F2A77B9C-863B-4901-BF99-855151A25021}"/>
              </a:ext>
            </a:extLst>
          </p:cNvPr>
          <p:cNvSpPr/>
          <p:nvPr userDrawn="1"/>
        </p:nvSpPr>
        <p:spPr>
          <a:xfrm rot="4501105">
            <a:off x="1792653" y="821060"/>
            <a:ext cx="5313078" cy="5336580"/>
          </a:xfrm>
          <a:prstGeom prst="arc">
            <a:avLst>
              <a:gd name="adj1" fmla="val 13068412"/>
              <a:gd name="adj2" fmla="val 13506946"/>
            </a:avLst>
          </a:prstGeom>
          <a:noFill/>
          <a:ln w="31750" cap="rnd" cmpd="sng" algn="ctr">
            <a:solidFill>
              <a:schemeClr val="bg1">
                <a:alpha val="60000"/>
              </a:schemeClr>
            </a:solidFill>
            <a:prstDash val="solid"/>
            <a:round/>
          </a:ln>
          <a:effectLst/>
        </p:spPr>
        <p:txBody>
          <a:bodyPr rtlCol="0" anchor="ctr"/>
          <a:lstStyle/>
          <a:p>
            <a:pPr algn="ctr"/>
            <a:endParaRPr lang="en-US"/>
          </a:p>
        </p:txBody>
      </p:sp>
      <p:sp>
        <p:nvSpPr>
          <p:cNvPr id="20" name="Arc 19">
            <a:extLst>
              <a:ext uri="{FF2B5EF4-FFF2-40B4-BE49-F238E27FC236}">
                <a16:creationId xmlns:a16="http://schemas.microsoft.com/office/drawing/2014/main" id="{41A81BDD-F77F-4312-B5C1-1CCB4625EF37}"/>
              </a:ext>
            </a:extLst>
          </p:cNvPr>
          <p:cNvSpPr/>
          <p:nvPr userDrawn="1"/>
        </p:nvSpPr>
        <p:spPr>
          <a:xfrm rot="4501105">
            <a:off x="1792653" y="821060"/>
            <a:ext cx="5313078" cy="5336580"/>
          </a:xfrm>
          <a:prstGeom prst="arc">
            <a:avLst>
              <a:gd name="adj1" fmla="val 1313639"/>
              <a:gd name="adj2" fmla="val 3522796"/>
            </a:avLst>
          </a:prstGeom>
          <a:noFill/>
          <a:ln w="31750" cap="rnd" cmpd="sng" algn="ctr">
            <a:solidFill>
              <a:schemeClr val="bg1">
                <a:alpha val="30000"/>
              </a:schemeClr>
            </a:solidFill>
            <a:prstDash val="solid"/>
            <a:round/>
          </a:ln>
          <a:effectLst/>
        </p:spPr>
        <p:txBody>
          <a:bodyPr rtlCol="0" anchor="ctr"/>
          <a:lstStyle/>
          <a:p>
            <a:pPr algn="ctr"/>
            <a:endParaRPr lang="en-US"/>
          </a:p>
        </p:txBody>
      </p:sp>
      <p:sp>
        <p:nvSpPr>
          <p:cNvPr id="21" name="Arc 20">
            <a:extLst>
              <a:ext uri="{FF2B5EF4-FFF2-40B4-BE49-F238E27FC236}">
                <a16:creationId xmlns:a16="http://schemas.microsoft.com/office/drawing/2014/main" id="{3D9C0041-A978-4F8B-9C09-4A598983E9C0}"/>
              </a:ext>
            </a:extLst>
          </p:cNvPr>
          <p:cNvSpPr/>
          <p:nvPr userDrawn="1"/>
        </p:nvSpPr>
        <p:spPr>
          <a:xfrm rot="4501105">
            <a:off x="1792653" y="821060"/>
            <a:ext cx="5313078" cy="5336580"/>
          </a:xfrm>
          <a:prstGeom prst="arc">
            <a:avLst>
              <a:gd name="adj1" fmla="val 4009573"/>
              <a:gd name="adj2" fmla="val 4329994"/>
            </a:avLst>
          </a:prstGeom>
          <a:noFill/>
          <a:ln w="31750" cap="rnd" cmpd="sng" algn="ctr">
            <a:solidFill>
              <a:schemeClr val="accent6"/>
            </a:solidFill>
            <a:prstDash val="solid"/>
            <a:round/>
          </a:ln>
          <a:effectLst/>
        </p:spPr>
        <p:txBody>
          <a:bodyPr rtlCol="0" anchor="ctr"/>
          <a:lstStyle/>
          <a:p>
            <a:pPr algn="ctr"/>
            <a:endParaRPr lang="en-US"/>
          </a:p>
        </p:txBody>
      </p:sp>
      <p:sp>
        <p:nvSpPr>
          <p:cNvPr id="22" name="Freeform 19">
            <a:extLst>
              <a:ext uri="{FF2B5EF4-FFF2-40B4-BE49-F238E27FC236}">
                <a16:creationId xmlns:a16="http://schemas.microsoft.com/office/drawing/2014/main" id="{DD4E8678-D7DA-4C36-9358-99F8A522EDB2}"/>
              </a:ext>
            </a:extLst>
          </p:cNvPr>
          <p:cNvSpPr>
            <a:spLocks noEditPoints="1"/>
          </p:cNvSpPr>
          <p:nvPr userDrawn="1"/>
        </p:nvSpPr>
        <p:spPr bwMode="auto">
          <a:xfrm rot="1616168">
            <a:off x="3321239" y="796725"/>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Line 28">
            <a:extLst>
              <a:ext uri="{FF2B5EF4-FFF2-40B4-BE49-F238E27FC236}">
                <a16:creationId xmlns:a16="http://schemas.microsoft.com/office/drawing/2014/main" id="{50FBC3A2-3D61-4E42-B194-E346B8A6B06D}"/>
              </a:ext>
            </a:extLst>
          </p:cNvPr>
          <p:cNvSpPr>
            <a:spLocks noChangeShapeType="1"/>
          </p:cNvSpPr>
          <p:nvPr userDrawn="1"/>
        </p:nvSpPr>
        <p:spPr bwMode="auto">
          <a:xfrm rot="20666794" flipH="1">
            <a:off x="4735100" y="5649986"/>
            <a:ext cx="77373" cy="599008"/>
          </a:xfrm>
          <a:prstGeom prst="line">
            <a:avLst/>
          </a:prstGeom>
          <a:noFill/>
          <a:ln w="3175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24" name="Line 28">
            <a:extLst>
              <a:ext uri="{FF2B5EF4-FFF2-40B4-BE49-F238E27FC236}">
                <a16:creationId xmlns:a16="http://schemas.microsoft.com/office/drawing/2014/main" id="{B5C77730-45DE-4BD8-AD81-08F8A161B91E}"/>
              </a:ext>
            </a:extLst>
          </p:cNvPr>
          <p:cNvSpPr>
            <a:spLocks noChangeShapeType="1"/>
          </p:cNvSpPr>
          <p:nvPr userDrawn="1"/>
        </p:nvSpPr>
        <p:spPr bwMode="auto">
          <a:xfrm rot="20666794">
            <a:off x="1722170" y="3080949"/>
            <a:ext cx="657660" cy="277776"/>
          </a:xfrm>
          <a:prstGeom prst="line">
            <a:avLst/>
          </a:prstGeom>
          <a:noFill/>
          <a:ln w="3175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25" name="Line 28">
            <a:extLst>
              <a:ext uri="{FF2B5EF4-FFF2-40B4-BE49-F238E27FC236}">
                <a16:creationId xmlns:a16="http://schemas.microsoft.com/office/drawing/2014/main" id="{069B9FD2-6DC5-43E4-92AF-3FEDD82801D0}"/>
              </a:ext>
            </a:extLst>
          </p:cNvPr>
          <p:cNvSpPr>
            <a:spLocks noChangeShapeType="1"/>
          </p:cNvSpPr>
          <p:nvPr userDrawn="1"/>
        </p:nvSpPr>
        <p:spPr bwMode="auto">
          <a:xfrm rot="20666794" flipH="1">
            <a:off x="6052555" y="1936112"/>
            <a:ext cx="645889" cy="255657"/>
          </a:xfrm>
          <a:prstGeom prst="line">
            <a:avLst/>
          </a:prstGeom>
          <a:noFill/>
          <a:ln w="3175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26" name="Freeform 21">
            <a:extLst>
              <a:ext uri="{FF2B5EF4-FFF2-40B4-BE49-F238E27FC236}">
                <a16:creationId xmlns:a16="http://schemas.microsoft.com/office/drawing/2014/main" id="{F2E7BD7F-BD91-48BF-AE20-6C2A098933FC}"/>
              </a:ext>
            </a:extLst>
          </p:cNvPr>
          <p:cNvSpPr>
            <a:spLocks noEditPoints="1"/>
          </p:cNvSpPr>
          <p:nvPr userDrawn="1"/>
        </p:nvSpPr>
        <p:spPr bwMode="auto">
          <a:xfrm rot="14594122">
            <a:off x="10145255" y="4191949"/>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ED9E70F5-0BE3-4A6F-B66C-CE21927AEC4A}"/>
              </a:ext>
            </a:extLst>
          </p:cNvPr>
          <p:cNvSpPr>
            <a:spLocks noEditPoints="1"/>
          </p:cNvSpPr>
          <p:nvPr userDrawn="1"/>
        </p:nvSpPr>
        <p:spPr bwMode="auto">
          <a:xfrm>
            <a:off x="8089253" y="635707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id="{434912DA-3EA2-4C4F-B69D-B6585AF7EC89}"/>
              </a:ext>
            </a:extLst>
          </p:cNvPr>
          <p:cNvSpPr>
            <a:spLocks noEditPoints="1"/>
          </p:cNvSpPr>
          <p:nvPr userDrawn="1"/>
        </p:nvSpPr>
        <p:spPr bwMode="auto">
          <a:xfrm rot="8730596">
            <a:off x="11145498" y="2518650"/>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52952CA4-5E20-4716-A0E8-F739DD54789F}"/>
              </a:ext>
            </a:extLst>
          </p:cNvPr>
          <p:cNvSpPr>
            <a:spLocks noEditPoints="1"/>
          </p:cNvSpPr>
          <p:nvPr userDrawn="1"/>
        </p:nvSpPr>
        <p:spPr bwMode="auto">
          <a:xfrm rot="14877821">
            <a:off x="468135" y="609405"/>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20">
            <a:extLst>
              <a:ext uri="{FF2B5EF4-FFF2-40B4-BE49-F238E27FC236}">
                <a16:creationId xmlns:a16="http://schemas.microsoft.com/office/drawing/2014/main" id="{D8CC072B-4A8C-41AF-9B5C-09B1BD4F0DBC}"/>
              </a:ext>
            </a:extLst>
          </p:cNvPr>
          <p:cNvSpPr>
            <a:spLocks noEditPoints="1"/>
          </p:cNvSpPr>
          <p:nvPr userDrawn="1"/>
        </p:nvSpPr>
        <p:spPr bwMode="auto">
          <a:xfrm>
            <a:off x="8707986" y="160083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Picture Placeholder 32">
            <a:extLst>
              <a:ext uri="{FF2B5EF4-FFF2-40B4-BE49-F238E27FC236}">
                <a16:creationId xmlns:a16="http://schemas.microsoft.com/office/drawing/2014/main" id="{17A1F92F-634A-4BBC-88F8-CA8A7C81777F}"/>
              </a:ext>
            </a:extLst>
          </p:cNvPr>
          <p:cNvSpPr>
            <a:spLocks noGrp="1"/>
          </p:cNvSpPr>
          <p:nvPr>
            <p:ph type="pic" sz="quarter" idx="10"/>
          </p:nvPr>
        </p:nvSpPr>
        <p:spPr>
          <a:xfrm>
            <a:off x="2633159" y="1659839"/>
            <a:ext cx="3657917" cy="3656219"/>
          </a:xfrm>
          <a:prstGeom prst="ellipse">
            <a:avLst/>
          </a:prstGeom>
        </p:spPr>
        <p:txBody>
          <a:bodyPr/>
          <a:lstStyle/>
          <a:p>
            <a:endParaRPr lang="en-US"/>
          </a:p>
        </p:txBody>
      </p:sp>
    </p:spTree>
    <p:extLst>
      <p:ext uri="{BB962C8B-B14F-4D97-AF65-F5344CB8AC3E}">
        <p14:creationId xmlns:p14="http://schemas.microsoft.com/office/powerpoint/2010/main" val="58340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acilitator dreams photo">
    <p:bg>
      <p:bgPr>
        <a:gradFill>
          <a:gsLst>
            <a:gs pos="0">
              <a:schemeClr val="accent5"/>
            </a:gs>
            <a:gs pos="76000">
              <a:schemeClr val="accent5">
                <a:lumMod val="75000"/>
              </a:schemeClr>
            </a:gs>
          </a:gsLst>
          <a:lin ang="2700000" scaled="1"/>
        </a:gra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8DA663E-00DE-4B36-A0CE-A02F8BE686B9}"/>
              </a:ext>
            </a:extLst>
          </p:cNvPr>
          <p:cNvPicPr>
            <a:picLocks noChangeAspect="1"/>
          </p:cNvPicPr>
          <p:nvPr userDrawn="1"/>
        </p:nvPicPr>
        <p:blipFill>
          <a:blip r:embed="rId2"/>
          <a:stretch>
            <a:fillRect/>
          </a:stretch>
        </p:blipFill>
        <p:spPr>
          <a:xfrm>
            <a:off x="1524000" y="0"/>
            <a:ext cx="9509760" cy="6858000"/>
          </a:xfrm>
          <a:prstGeom prst="rect">
            <a:avLst/>
          </a:prstGeom>
        </p:spPr>
      </p:pic>
      <p:sp>
        <p:nvSpPr>
          <p:cNvPr id="35" name="Freeform 19">
            <a:extLst>
              <a:ext uri="{FF2B5EF4-FFF2-40B4-BE49-F238E27FC236}">
                <a16:creationId xmlns:a16="http://schemas.microsoft.com/office/drawing/2014/main" id="{1979D42F-2063-4D38-9FB9-C52A400717AE}"/>
              </a:ext>
            </a:extLst>
          </p:cNvPr>
          <p:cNvSpPr>
            <a:spLocks noEditPoints="1"/>
          </p:cNvSpPr>
          <p:nvPr userDrawn="1"/>
        </p:nvSpPr>
        <p:spPr bwMode="auto">
          <a:xfrm rot="1616168">
            <a:off x="2881207" y="722760"/>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6" name="Group 23">
            <a:extLst>
              <a:ext uri="{FF2B5EF4-FFF2-40B4-BE49-F238E27FC236}">
                <a16:creationId xmlns:a16="http://schemas.microsoft.com/office/drawing/2014/main" id="{6736E9A6-6634-49C3-89BD-FFDD36A24725}"/>
              </a:ext>
            </a:extLst>
          </p:cNvPr>
          <p:cNvGrpSpPr>
            <a:grpSpLocks noChangeAspect="1"/>
          </p:cNvGrpSpPr>
          <p:nvPr userDrawn="1"/>
        </p:nvGrpSpPr>
        <p:grpSpPr bwMode="auto">
          <a:xfrm>
            <a:off x="1698123" y="3078379"/>
            <a:ext cx="1021119" cy="1598479"/>
            <a:chOff x="3731" y="1990"/>
            <a:chExt cx="214" cy="335"/>
          </a:xfrm>
        </p:grpSpPr>
        <p:sp>
          <p:nvSpPr>
            <p:cNvPr id="37" name="Freeform 24">
              <a:extLst>
                <a:ext uri="{FF2B5EF4-FFF2-40B4-BE49-F238E27FC236}">
                  <a16:creationId xmlns:a16="http://schemas.microsoft.com/office/drawing/2014/main" id="{856EC607-84FF-4D3F-A959-AE5616E7DFA2}"/>
                </a:ext>
              </a:extLst>
            </p:cNvPr>
            <p:cNvSpPr>
              <a:spLocks/>
            </p:cNvSpPr>
            <p:nvPr/>
          </p:nvSpPr>
          <p:spPr bwMode="auto">
            <a:xfrm>
              <a:off x="3772" y="1992"/>
              <a:ext cx="173" cy="295"/>
            </a:xfrm>
            <a:custGeom>
              <a:avLst/>
              <a:gdLst>
                <a:gd name="T0" fmla="*/ 71 w 71"/>
                <a:gd name="T1" fmla="*/ 122 h 122"/>
                <a:gd name="T2" fmla="*/ 0 w 71"/>
                <a:gd name="T3" fmla="*/ 0 h 122"/>
              </a:gdLst>
              <a:ahLst/>
              <a:cxnLst>
                <a:cxn ang="0">
                  <a:pos x="T0" y="T1"/>
                </a:cxn>
                <a:cxn ang="0">
                  <a:pos x="T2" y="T3"/>
                </a:cxn>
              </a:cxnLst>
              <a:rect l="0" t="0" r="r" b="b"/>
              <a:pathLst>
                <a:path w="71" h="122">
                  <a:moveTo>
                    <a:pt x="71" y="122"/>
                  </a:moveTo>
                  <a:cubicBezTo>
                    <a:pt x="29" y="98"/>
                    <a:pt x="0" y="52"/>
                    <a:pt x="0" y="0"/>
                  </a:cubicBezTo>
                </a:path>
              </a:pathLst>
            </a:custGeom>
            <a:ln w="50800" cap="rnd">
              <a:solidFill>
                <a:schemeClr val="accent6"/>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38" name="Freeform 25">
              <a:extLst>
                <a:ext uri="{FF2B5EF4-FFF2-40B4-BE49-F238E27FC236}">
                  <a16:creationId xmlns:a16="http://schemas.microsoft.com/office/drawing/2014/main" id="{8EAD9DA2-CDC0-40E6-826D-ED9B17FA6812}"/>
                </a:ext>
              </a:extLst>
            </p:cNvPr>
            <p:cNvSpPr>
              <a:spLocks/>
            </p:cNvSpPr>
            <p:nvPr/>
          </p:nvSpPr>
          <p:spPr bwMode="auto">
            <a:xfrm>
              <a:off x="3731" y="1990"/>
              <a:ext cx="198" cy="335"/>
            </a:xfrm>
            <a:custGeom>
              <a:avLst/>
              <a:gdLst>
                <a:gd name="T0" fmla="*/ 81 w 81"/>
                <a:gd name="T1" fmla="*/ 138 h 138"/>
                <a:gd name="T2" fmla="*/ 0 w 81"/>
                <a:gd name="T3" fmla="*/ 0 h 138"/>
              </a:gdLst>
              <a:ahLst/>
              <a:cxnLst>
                <a:cxn ang="0">
                  <a:pos x="T0" y="T1"/>
                </a:cxn>
                <a:cxn ang="0">
                  <a:pos x="T2" y="T3"/>
                </a:cxn>
              </a:cxnLst>
              <a:rect l="0" t="0" r="r" b="b"/>
              <a:pathLst>
                <a:path w="81" h="138">
                  <a:moveTo>
                    <a:pt x="81" y="138"/>
                  </a:moveTo>
                  <a:cubicBezTo>
                    <a:pt x="33" y="111"/>
                    <a:pt x="0" y="59"/>
                    <a:pt x="0" y="0"/>
                  </a:cubicBezTo>
                </a:path>
              </a:pathLst>
            </a:cu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grpSp>
      <p:sp>
        <p:nvSpPr>
          <p:cNvPr id="39" name="Freeform 19">
            <a:extLst>
              <a:ext uri="{FF2B5EF4-FFF2-40B4-BE49-F238E27FC236}">
                <a16:creationId xmlns:a16="http://schemas.microsoft.com/office/drawing/2014/main" id="{EA676EF9-CF9A-401F-8D1B-3191533C07FB}"/>
              </a:ext>
            </a:extLst>
          </p:cNvPr>
          <p:cNvSpPr>
            <a:spLocks noEditPoints="1"/>
          </p:cNvSpPr>
          <p:nvPr userDrawn="1"/>
        </p:nvSpPr>
        <p:spPr bwMode="auto">
          <a:xfrm rot="5218301">
            <a:off x="1708823" y="5183637"/>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20">
            <a:extLst>
              <a:ext uri="{FF2B5EF4-FFF2-40B4-BE49-F238E27FC236}">
                <a16:creationId xmlns:a16="http://schemas.microsoft.com/office/drawing/2014/main" id="{E6D8D2F4-BEFF-4901-BA5D-D01D1B614D5A}"/>
              </a:ext>
            </a:extLst>
          </p:cNvPr>
          <p:cNvSpPr>
            <a:spLocks noEditPoints="1"/>
          </p:cNvSpPr>
          <p:nvPr userDrawn="1"/>
        </p:nvSpPr>
        <p:spPr bwMode="auto">
          <a:xfrm>
            <a:off x="965552" y="473938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1" name="Group 40">
            <a:extLst>
              <a:ext uri="{FF2B5EF4-FFF2-40B4-BE49-F238E27FC236}">
                <a16:creationId xmlns:a16="http://schemas.microsoft.com/office/drawing/2014/main" id="{24FB8E6F-D52C-4991-9C87-41687C48E5B3}"/>
              </a:ext>
            </a:extLst>
          </p:cNvPr>
          <p:cNvGrpSpPr/>
          <p:nvPr userDrawn="1"/>
        </p:nvGrpSpPr>
        <p:grpSpPr>
          <a:xfrm>
            <a:off x="10372484" y="5125673"/>
            <a:ext cx="1993692" cy="593034"/>
            <a:chOff x="-119920" y="850958"/>
            <a:chExt cx="1993692" cy="593034"/>
          </a:xfrm>
        </p:grpSpPr>
        <p:sp>
          <p:nvSpPr>
            <p:cNvPr id="42" name="Freeform 5">
              <a:extLst>
                <a:ext uri="{FF2B5EF4-FFF2-40B4-BE49-F238E27FC236}">
                  <a16:creationId xmlns:a16="http://schemas.microsoft.com/office/drawing/2014/main" id="{B7721A98-B709-4991-B3B7-19FA3BD2F404}"/>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43" name="Freeform 5">
              <a:extLst>
                <a:ext uri="{FF2B5EF4-FFF2-40B4-BE49-F238E27FC236}">
                  <a16:creationId xmlns:a16="http://schemas.microsoft.com/office/drawing/2014/main" id="{41133518-0044-4656-A46C-9C66C9C61653}"/>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44" name="Freeform 5">
              <a:extLst>
                <a:ext uri="{FF2B5EF4-FFF2-40B4-BE49-F238E27FC236}">
                  <a16:creationId xmlns:a16="http://schemas.microsoft.com/office/drawing/2014/main" id="{CB91665B-C8EA-4873-99FF-860C50DD10DB}"/>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6"/>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sp>
        <p:nvSpPr>
          <p:cNvPr id="45" name="Freeform 21">
            <a:extLst>
              <a:ext uri="{FF2B5EF4-FFF2-40B4-BE49-F238E27FC236}">
                <a16:creationId xmlns:a16="http://schemas.microsoft.com/office/drawing/2014/main" id="{F192873C-2623-431E-ABB1-2E15441AC47D}"/>
              </a:ext>
            </a:extLst>
          </p:cNvPr>
          <p:cNvSpPr>
            <a:spLocks noEditPoints="1"/>
          </p:cNvSpPr>
          <p:nvPr userDrawn="1"/>
        </p:nvSpPr>
        <p:spPr bwMode="auto">
          <a:xfrm rot="14877821">
            <a:off x="394949" y="2151091"/>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7" name="Group 4">
            <a:extLst>
              <a:ext uri="{FF2B5EF4-FFF2-40B4-BE49-F238E27FC236}">
                <a16:creationId xmlns:a16="http://schemas.microsoft.com/office/drawing/2014/main" id="{2933EE05-41BE-47E5-8271-81F3DCAF996D}"/>
              </a:ext>
            </a:extLst>
          </p:cNvPr>
          <p:cNvGrpSpPr>
            <a:grpSpLocks noChangeAspect="1"/>
          </p:cNvGrpSpPr>
          <p:nvPr userDrawn="1"/>
        </p:nvGrpSpPr>
        <p:grpSpPr bwMode="auto">
          <a:xfrm>
            <a:off x="6640028" y="273430"/>
            <a:ext cx="2848142" cy="1414642"/>
            <a:chOff x="3541" y="2007"/>
            <a:chExt cx="604" cy="300"/>
          </a:xfrm>
        </p:grpSpPr>
        <p:sp>
          <p:nvSpPr>
            <p:cNvPr id="48" name="Line 5">
              <a:extLst>
                <a:ext uri="{FF2B5EF4-FFF2-40B4-BE49-F238E27FC236}">
                  <a16:creationId xmlns:a16="http://schemas.microsoft.com/office/drawing/2014/main" id="{B2D52149-EA56-4C15-9BCD-D8D66CD16692}"/>
                </a:ext>
              </a:extLst>
            </p:cNvPr>
            <p:cNvSpPr>
              <a:spLocks noChangeShapeType="1"/>
            </p:cNvSpPr>
            <p:nvPr/>
          </p:nvSpPr>
          <p:spPr bwMode="auto">
            <a:xfrm flipV="1">
              <a:off x="3738" y="2053"/>
              <a:ext cx="0" cy="37"/>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6">
              <a:extLst>
                <a:ext uri="{FF2B5EF4-FFF2-40B4-BE49-F238E27FC236}">
                  <a16:creationId xmlns:a16="http://schemas.microsoft.com/office/drawing/2014/main" id="{DEDF12D3-631F-4D23-B15F-5829D83CAF57}"/>
                </a:ext>
              </a:extLst>
            </p:cNvPr>
            <p:cNvSpPr>
              <a:spLocks noChangeShapeType="1"/>
            </p:cNvSpPr>
            <p:nvPr/>
          </p:nvSpPr>
          <p:spPr bwMode="auto">
            <a:xfrm flipH="1" flipV="1">
              <a:off x="3654" y="2085"/>
              <a:ext cx="5" cy="17"/>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Line 8">
              <a:extLst>
                <a:ext uri="{FF2B5EF4-FFF2-40B4-BE49-F238E27FC236}">
                  <a16:creationId xmlns:a16="http://schemas.microsoft.com/office/drawing/2014/main" id="{A08865DC-1BA7-4578-AF1E-B892266B4847}"/>
                </a:ext>
              </a:extLst>
            </p:cNvPr>
            <p:cNvSpPr>
              <a:spLocks noChangeShapeType="1"/>
            </p:cNvSpPr>
            <p:nvPr/>
          </p:nvSpPr>
          <p:spPr bwMode="auto">
            <a:xfrm flipH="1">
              <a:off x="3959" y="2170"/>
              <a:ext cx="12" cy="12"/>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Line 9">
              <a:extLst>
                <a:ext uri="{FF2B5EF4-FFF2-40B4-BE49-F238E27FC236}">
                  <a16:creationId xmlns:a16="http://schemas.microsoft.com/office/drawing/2014/main" id="{2AD82707-F17B-47C4-B88A-C4586C4D05CD}"/>
                </a:ext>
              </a:extLst>
            </p:cNvPr>
            <p:cNvSpPr>
              <a:spLocks noChangeShapeType="1"/>
            </p:cNvSpPr>
            <p:nvPr/>
          </p:nvSpPr>
          <p:spPr bwMode="auto">
            <a:xfrm flipH="1">
              <a:off x="3820" y="2085"/>
              <a:ext cx="4" cy="17"/>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Line 11">
              <a:extLst>
                <a:ext uri="{FF2B5EF4-FFF2-40B4-BE49-F238E27FC236}">
                  <a16:creationId xmlns:a16="http://schemas.microsoft.com/office/drawing/2014/main" id="{C6186C3F-69DF-4091-9F55-AC21F5334EAE}"/>
                </a:ext>
              </a:extLst>
            </p:cNvPr>
            <p:cNvSpPr>
              <a:spLocks noChangeShapeType="1"/>
            </p:cNvSpPr>
            <p:nvPr/>
          </p:nvSpPr>
          <p:spPr bwMode="auto">
            <a:xfrm flipH="1">
              <a:off x="4009" y="2230"/>
              <a:ext cx="31" cy="17"/>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Line 12">
              <a:extLst>
                <a:ext uri="{FF2B5EF4-FFF2-40B4-BE49-F238E27FC236}">
                  <a16:creationId xmlns:a16="http://schemas.microsoft.com/office/drawing/2014/main" id="{D18D976F-F1C2-4BB5-8173-C6DBDE25328B}"/>
                </a:ext>
              </a:extLst>
            </p:cNvPr>
            <p:cNvSpPr>
              <a:spLocks noChangeShapeType="1"/>
            </p:cNvSpPr>
            <p:nvPr/>
          </p:nvSpPr>
          <p:spPr bwMode="auto">
            <a:xfrm flipH="1">
              <a:off x="3894" y="2102"/>
              <a:ext cx="19" cy="31"/>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Line 14">
              <a:extLst>
                <a:ext uri="{FF2B5EF4-FFF2-40B4-BE49-F238E27FC236}">
                  <a16:creationId xmlns:a16="http://schemas.microsoft.com/office/drawing/2014/main" id="{060C6204-ABAF-47AE-995A-C588BC1E0C0F}"/>
                </a:ext>
              </a:extLst>
            </p:cNvPr>
            <p:cNvSpPr>
              <a:spLocks noChangeShapeType="1"/>
            </p:cNvSpPr>
            <p:nvPr/>
          </p:nvSpPr>
          <p:spPr bwMode="auto">
            <a:xfrm flipV="1">
              <a:off x="3738" y="2007"/>
              <a:ext cx="0" cy="20"/>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Line 15">
              <a:extLst>
                <a:ext uri="{FF2B5EF4-FFF2-40B4-BE49-F238E27FC236}">
                  <a16:creationId xmlns:a16="http://schemas.microsoft.com/office/drawing/2014/main" id="{B1D4660D-F019-431B-8430-96035296F03E}"/>
                </a:ext>
              </a:extLst>
            </p:cNvPr>
            <p:cNvSpPr>
              <a:spLocks noChangeShapeType="1"/>
            </p:cNvSpPr>
            <p:nvPr/>
          </p:nvSpPr>
          <p:spPr bwMode="auto">
            <a:xfrm flipH="1" flipV="1">
              <a:off x="3541" y="2061"/>
              <a:ext cx="10" cy="17"/>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Line 17">
              <a:extLst>
                <a:ext uri="{FF2B5EF4-FFF2-40B4-BE49-F238E27FC236}">
                  <a16:creationId xmlns:a16="http://schemas.microsoft.com/office/drawing/2014/main" id="{46D54198-D5D5-4022-8454-B0BBAFDA3C3E}"/>
                </a:ext>
              </a:extLst>
            </p:cNvPr>
            <p:cNvSpPr>
              <a:spLocks noChangeShapeType="1"/>
            </p:cNvSpPr>
            <p:nvPr/>
          </p:nvSpPr>
          <p:spPr bwMode="auto">
            <a:xfrm flipH="1">
              <a:off x="3929" y="2061"/>
              <a:ext cx="8" cy="13"/>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19">
              <a:extLst>
                <a:ext uri="{FF2B5EF4-FFF2-40B4-BE49-F238E27FC236}">
                  <a16:creationId xmlns:a16="http://schemas.microsoft.com/office/drawing/2014/main" id="{38C4EDF9-0DD8-4BD6-9429-CE77CB7DEE8E}"/>
                </a:ext>
              </a:extLst>
            </p:cNvPr>
            <p:cNvSpPr>
              <a:spLocks noChangeShapeType="1"/>
            </p:cNvSpPr>
            <p:nvPr/>
          </p:nvSpPr>
          <p:spPr bwMode="auto">
            <a:xfrm flipH="1">
              <a:off x="4100" y="2293"/>
              <a:ext cx="45" cy="14"/>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20">
              <a:extLst>
                <a:ext uri="{FF2B5EF4-FFF2-40B4-BE49-F238E27FC236}">
                  <a16:creationId xmlns:a16="http://schemas.microsoft.com/office/drawing/2014/main" id="{62BD82E5-EADD-421B-8E95-F1A6F692E82B}"/>
                </a:ext>
              </a:extLst>
            </p:cNvPr>
            <p:cNvSpPr>
              <a:spLocks noChangeShapeType="1"/>
            </p:cNvSpPr>
            <p:nvPr/>
          </p:nvSpPr>
          <p:spPr bwMode="auto">
            <a:xfrm flipH="1">
              <a:off x="4004" y="2107"/>
              <a:ext cx="29" cy="31"/>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9" name="Freeform 19">
            <a:extLst>
              <a:ext uri="{FF2B5EF4-FFF2-40B4-BE49-F238E27FC236}">
                <a16:creationId xmlns:a16="http://schemas.microsoft.com/office/drawing/2014/main" id="{1203C7EC-224B-46EA-8871-B2E75AF66A38}"/>
              </a:ext>
            </a:extLst>
          </p:cNvPr>
          <p:cNvSpPr>
            <a:spLocks noEditPoints="1"/>
          </p:cNvSpPr>
          <p:nvPr userDrawn="1"/>
        </p:nvSpPr>
        <p:spPr bwMode="auto">
          <a:xfrm rot="5218301">
            <a:off x="11335424" y="2742901"/>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20">
            <a:extLst>
              <a:ext uri="{FF2B5EF4-FFF2-40B4-BE49-F238E27FC236}">
                <a16:creationId xmlns:a16="http://schemas.microsoft.com/office/drawing/2014/main" id="{228CECDD-6FD4-456B-9AEF-14E901FAF96B}"/>
              </a:ext>
            </a:extLst>
          </p:cNvPr>
          <p:cNvSpPr>
            <a:spLocks noEditPoints="1"/>
          </p:cNvSpPr>
          <p:nvPr userDrawn="1"/>
        </p:nvSpPr>
        <p:spPr bwMode="auto">
          <a:xfrm>
            <a:off x="10823971" y="1857460"/>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Picture Placeholder 32">
            <a:extLst>
              <a:ext uri="{FF2B5EF4-FFF2-40B4-BE49-F238E27FC236}">
                <a16:creationId xmlns:a16="http://schemas.microsoft.com/office/drawing/2014/main" id="{201D4448-F214-4659-93E2-17FC2BDE7511}"/>
              </a:ext>
            </a:extLst>
          </p:cNvPr>
          <p:cNvSpPr>
            <a:spLocks noGrp="1"/>
          </p:cNvSpPr>
          <p:nvPr>
            <p:ph type="pic" sz="quarter" idx="10"/>
          </p:nvPr>
        </p:nvSpPr>
        <p:spPr>
          <a:xfrm>
            <a:off x="6265194" y="869537"/>
            <a:ext cx="2580031" cy="2578833"/>
          </a:xfrm>
          <a:prstGeom prst="ellipse">
            <a:avLst/>
          </a:prstGeom>
          <a:ln w="22225">
            <a:noFill/>
          </a:ln>
        </p:spPr>
        <p:txBody>
          <a:bodyPr/>
          <a:lstStyle/>
          <a:p>
            <a:endParaRPr lang="en-US"/>
          </a:p>
        </p:txBody>
      </p:sp>
    </p:spTree>
    <p:extLst>
      <p:ext uri="{BB962C8B-B14F-4D97-AF65-F5344CB8AC3E}">
        <p14:creationId xmlns:p14="http://schemas.microsoft.com/office/powerpoint/2010/main" val="3457835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acilitator Gu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6D19BF-B2C1-4186-B7E9-96E150AC08C7}"/>
              </a:ext>
            </a:extLst>
          </p:cNvPr>
          <p:cNvSpPr/>
          <p:nvPr userDrawn="1"/>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 name="Title Placeholder 1">
            <a:extLst>
              <a:ext uri="{FF2B5EF4-FFF2-40B4-BE49-F238E27FC236}">
                <a16:creationId xmlns:a16="http://schemas.microsoft.com/office/drawing/2014/main" id="{0CF2CF2A-F111-41FF-9A9D-7D9074EF9445}"/>
              </a:ext>
            </a:extLst>
          </p:cNvPr>
          <p:cNvSpPr>
            <a:spLocks noGrp="1"/>
          </p:cNvSpPr>
          <p:nvPr>
            <p:ph type="title"/>
          </p:nvPr>
        </p:nvSpPr>
        <p:spPr bwMode="auto">
          <a:xfrm>
            <a:off x="496238" y="596477"/>
            <a:ext cx="9222768" cy="535635"/>
          </a:xfrm>
          <a:prstGeom prst="rect">
            <a:avLst/>
          </a:prstGeom>
        </p:spPr>
        <p:txBody>
          <a:bodyPr vert="horz" lIns="91440" tIns="45720" rIns="91440" bIns="45720" rtlCol="0" anchor="t" anchorCtr="0">
            <a:noAutofit/>
          </a:bodyPr>
          <a:lstStyle>
            <a:lvl1pPr>
              <a:spcBef>
                <a:spcPts val="1200"/>
              </a:spcBef>
              <a:defRPr>
                <a:solidFill>
                  <a:schemeClr val="accent1"/>
                </a:solidFill>
              </a:defRPr>
            </a:lvl1pPr>
          </a:lstStyle>
          <a:p>
            <a:r>
              <a:rPr lang="en-US"/>
              <a:t>Click to edit Master title style</a:t>
            </a:r>
          </a:p>
        </p:txBody>
      </p:sp>
      <p:sp>
        <p:nvSpPr>
          <p:cNvPr id="6" name="Text Placeholder 4">
            <a:extLst>
              <a:ext uri="{FF2B5EF4-FFF2-40B4-BE49-F238E27FC236}">
                <a16:creationId xmlns:a16="http://schemas.microsoft.com/office/drawing/2014/main" id="{C91AE372-C2B0-4827-8109-CE1EDF1887CE}"/>
              </a:ext>
            </a:extLst>
          </p:cNvPr>
          <p:cNvSpPr>
            <a:spLocks noGrp="1"/>
          </p:cNvSpPr>
          <p:nvPr>
            <p:ph type="body" sz="quarter" idx="10"/>
          </p:nvPr>
        </p:nvSpPr>
        <p:spPr>
          <a:xfrm>
            <a:off x="496888" y="1378857"/>
            <a:ext cx="3523569" cy="4891314"/>
          </a:xfrm>
        </p:spPr>
        <p:txBody>
          <a:bodyPr numCol="1" spcCol="457200"/>
          <a:lstStyle/>
          <a:p>
            <a:pPr lvl="0"/>
            <a:r>
              <a:rPr lang="en-US"/>
              <a:t>Click to edit Master text styles</a:t>
            </a:r>
          </a:p>
        </p:txBody>
      </p:sp>
      <p:sp>
        <p:nvSpPr>
          <p:cNvPr id="8" name="Text Placeholder 7">
            <a:extLst>
              <a:ext uri="{FF2B5EF4-FFF2-40B4-BE49-F238E27FC236}">
                <a16:creationId xmlns:a16="http://schemas.microsoft.com/office/drawing/2014/main" id="{69E35182-AD03-4C9D-9171-B75057647521}"/>
              </a:ext>
            </a:extLst>
          </p:cNvPr>
          <p:cNvSpPr>
            <a:spLocks noGrp="1"/>
          </p:cNvSpPr>
          <p:nvPr>
            <p:ph type="body" sz="quarter" idx="11"/>
          </p:nvPr>
        </p:nvSpPr>
        <p:spPr>
          <a:xfrm>
            <a:off x="4334215" y="1379538"/>
            <a:ext cx="7360897" cy="4881562"/>
          </a:xfrm>
        </p:spPr>
        <p:txBody>
          <a:bodyPr numCol="2" spcCol="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5129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496238" y="480365"/>
            <a:ext cx="9222768" cy="535635"/>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bwMode="auto">
          <a:xfrm>
            <a:off x="496114" y="2092585"/>
            <a:ext cx="11199650" cy="3640010"/>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Tree>
    <p:extLst>
      <p:ext uri="{BB962C8B-B14F-4D97-AF65-F5344CB8AC3E}">
        <p14:creationId xmlns:p14="http://schemas.microsoft.com/office/powerpoint/2010/main" val="1996021981"/>
      </p:ext>
    </p:extLst>
  </p:cSld>
  <p:clrMap bg1="lt1" tx1="dk1" bg2="lt2" tx2="dk2" accent1="accent1" accent2="accent2" accent3="accent3" accent4="accent4" accent5="accent5" accent6="accent6" hlink="hlink" folHlink="folHlink"/>
  <p:sldLayoutIdLst>
    <p:sldLayoutId id="2147483825" r:id="rId1"/>
    <p:sldLayoutId id="2147483833" r:id="rId2"/>
    <p:sldLayoutId id="2147483829" r:id="rId3"/>
    <p:sldLayoutId id="2147484031" r:id="rId4"/>
    <p:sldLayoutId id="2147483826" r:id="rId5"/>
    <p:sldLayoutId id="2147483827" r:id="rId6"/>
    <p:sldLayoutId id="2147483828" r:id="rId7"/>
    <p:sldLayoutId id="2147483837" r:id="rId8"/>
    <p:sldLayoutId id="2147484029" r:id="rId9"/>
    <p:sldLayoutId id="2147483830" r:id="rId10"/>
    <p:sldLayoutId id="2147483834" r:id="rId11"/>
    <p:sldLayoutId id="2147483648" r:id="rId12"/>
    <p:sldLayoutId id="2147483831" r:id="rId13"/>
    <p:sldLayoutId id="2147483832" r:id="rId14"/>
    <p:sldLayoutId id="2147484030"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ts val="600"/>
        </a:spcBef>
        <a:buNone/>
        <a:defRPr sz="3200" kern="100" spc="2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90000"/>
        </a:lnSpc>
        <a:spcBef>
          <a:spcPts val="1400"/>
        </a:spcBef>
        <a:spcAft>
          <a:spcPts val="200"/>
        </a:spcAft>
        <a:buFont typeface="Segoe UI" panose="020B0502040204020203" pitchFamily="34" charset="0"/>
        <a:buChar char="​"/>
        <a:defRPr sz="2400" kern="100" spc="20" baseline="0">
          <a:solidFill>
            <a:schemeClr val="tx1">
              <a:lumMod val="75000"/>
              <a:lumOff val="25000"/>
            </a:schemeClr>
          </a:solidFill>
          <a:latin typeface="+mn-lt"/>
          <a:ea typeface="+mn-ea"/>
          <a:cs typeface="+mn-cs"/>
        </a:defRPr>
      </a:lvl1pPr>
      <a:lvl2pPr marL="344488" indent="-176213" algn="l" defTabSz="914400" rtl="0" eaLnBrk="1" latinLnBrk="0" hangingPunct="1">
        <a:lnSpc>
          <a:spcPct val="90000"/>
        </a:lnSpc>
        <a:spcBef>
          <a:spcPts val="400"/>
        </a:spcBef>
        <a:spcAft>
          <a:spcPts val="200"/>
        </a:spcAft>
        <a:buFont typeface="Arial" panose="020B0604020202020204" pitchFamily="34" charset="0"/>
        <a:buChar char="•"/>
        <a:defRPr sz="2200" kern="100" spc="20" baseline="0">
          <a:solidFill>
            <a:schemeClr val="tx1">
              <a:lumMod val="75000"/>
              <a:lumOff val="25000"/>
            </a:schemeClr>
          </a:solidFill>
          <a:latin typeface="+mn-lt"/>
          <a:ea typeface="+mn-ea"/>
          <a:cs typeface="+mn-cs"/>
        </a:defRPr>
      </a:lvl2pPr>
      <a:lvl3pPr marL="512763" indent="-168275" algn="l" defTabSz="914400" rtl="0" eaLnBrk="1" latinLnBrk="0" hangingPunct="1">
        <a:lnSpc>
          <a:spcPct val="85000"/>
        </a:lnSpc>
        <a:spcBef>
          <a:spcPts val="400"/>
        </a:spcBef>
        <a:spcAft>
          <a:spcPts val="200"/>
        </a:spcAft>
        <a:buFont typeface="Calibri Light" panose="020F0302020204030204" pitchFamily="34" charset="0"/>
        <a:buChar char="‐"/>
        <a:defRPr sz="2000" kern="100" spc="20" baseline="0">
          <a:solidFill>
            <a:schemeClr val="tx1">
              <a:lumMod val="75000"/>
              <a:lumOff val="25000"/>
            </a:schemeClr>
          </a:solidFill>
          <a:latin typeface="+mn-lt"/>
          <a:ea typeface="+mn-ea"/>
          <a:cs typeface="+mn-cs"/>
        </a:defRPr>
      </a:lvl3pPr>
      <a:lvl4pPr marL="687388" indent="-174625" algn="l" defTabSz="914400" rtl="0" eaLnBrk="1" latinLnBrk="0" hangingPunct="1">
        <a:lnSpc>
          <a:spcPct val="85000"/>
        </a:lnSpc>
        <a:spcBef>
          <a:spcPts val="400"/>
        </a:spcBef>
        <a:spcAft>
          <a:spcPts val="200"/>
        </a:spcAft>
        <a:buFont typeface="Calibri Light" panose="020F0302020204030204" pitchFamily="34" charset="0"/>
        <a:buChar char="‐"/>
        <a:defRPr sz="1800" kern="100" spc="20" baseline="0">
          <a:solidFill>
            <a:schemeClr val="tx1">
              <a:lumMod val="75000"/>
              <a:lumOff val="25000"/>
            </a:schemeClr>
          </a:solidFill>
          <a:latin typeface="+mn-lt"/>
          <a:ea typeface="+mn-ea"/>
          <a:cs typeface="+mn-cs"/>
        </a:defRPr>
      </a:lvl4pPr>
      <a:lvl5pPr marL="855663" indent="-168275" algn="l" defTabSz="914400" rtl="0" eaLnBrk="1" latinLnBrk="0" hangingPunct="1">
        <a:lnSpc>
          <a:spcPct val="85000"/>
        </a:lnSpc>
        <a:spcBef>
          <a:spcPts val="400"/>
        </a:spcBef>
        <a:spcAft>
          <a:spcPts val="200"/>
        </a:spcAft>
        <a:buFont typeface="Calibri Light" panose="020F0302020204030204" pitchFamily="34" charset="0"/>
        <a:buChar char="‐"/>
        <a:defRPr sz="1600" kern="100" spc="20" baseline="0">
          <a:solidFill>
            <a:schemeClr val="tx1">
              <a:lumMod val="75000"/>
              <a:lumOff val="25000"/>
            </a:schemeClr>
          </a:solidFill>
          <a:latin typeface="+mn-lt"/>
          <a:ea typeface="+mn-ea"/>
          <a:cs typeface="+mn-cs"/>
        </a:defRPr>
      </a:lvl5pPr>
      <a:lvl6pPr marL="0" indent="0" algn="l" defTabSz="914400" rtl="0" eaLnBrk="1" latinLnBrk="0" hangingPunct="1">
        <a:lnSpc>
          <a:spcPct val="90000"/>
        </a:lnSpc>
        <a:spcBef>
          <a:spcPts val="1200"/>
        </a:spcBef>
        <a:spcAft>
          <a:spcPts val="400"/>
        </a:spcAft>
        <a:buFont typeface="Tahoma" panose="020B0604030504040204" pitchFamily="34" charset="0"/>
        <a:buChar char="​"/>
        <a:defRPr sz="2000" b="0" kern="100" spc="20" baseline="0">
          <a:solidFill>
            <a:schemeClr val="accent1"/>
          </a:solidFill>
          <a:latin typeface="Fidelity Sans" panose="020B0503030202020204" pitchFamily="34" charset="0"/>
          <a:ea typeface="+mn-ea"/>
          <a:cs typeface="+mn-cs"/>
        </a:defRPr>
      </a:lvl6pPr>
      <a:lvl7pPr marL="0" indent="0" algn="l" defTabSz="914400" rtl="0" eaLnBrk="1" latinLnBrk="0" hangingPunct="1">
        <a:lnSpc>
          <a:spcPct val="90000"/>
        </a:lnSpc>
        <a:spcBef>
          <a:spcPts val="400"/>
        </a:spcBef>
        <a:spcAft>
          <a:spcPts val="600"/>
        </a:spcAft>
        <a:buClr>
          <a:schemeClr val="tx1">
            <a:lumMod val="65000"/>
            <a:lumOff val="35000"/>
          </a:schemeClr>
        </a:buClr>
        <a:buFont typeface="Tahoma" panose="020B0604030504040204" pitchFamily="34" charset="0"/>
        <a:buChar char="​"/>
        <a:defRPr sz="1200" b="1" kern="100" cap="all" spc="20" baseline="0">
          <a:solidFill>
            <a:schemeClr val="tx1">
              <a:lumMod val="75000"/>
              <a:lumOff val="25000"/>
            </a:schemeClr>
          </a:solidFill>
          <a:latin typeface="+mn-lt"/>
          <a:ea typeface="+mn-ea"/>
          <a:cs typeface="+mn-cs"/>
        </a:defRPr>
      </a:lvl7pPr>
      <a:lvl8pPr marL="0" indent="0" algn="l" defTabSz="914400" rtl="0" eaLnBrk="1" latinLnBrk="0" hangingPunct="1">
        <a:lnSpc>
          <a:spcPct val="110000"/>
        </a:lnSpc>
        <a:spcBef>
          <a:spcPts val="400"/>
        </a:spcBef>
        <a:spcAft>
          <a:spcPts val="200"/>
        </a:spcAft>
        <a:buFont typeface="Tahoma" panose="020B0604030504040204" pitchFamily="34" charset="0"/>
        <a:buChar char="​"/>
        <a:defRPr sz="1600" kern="100" spc="20" baseline="0">
          <a:solidFill>
            <a:schemeClr val="tx1">
              <a:lumMod val="75000"/>
              <a:lumOff val="25000"/>
            </a:schemeClr>
          </a:solidFill>
          <a:latin typeface="+mn-lt"/>
          <a:ea typeface="+mn-ea"/>
          <a:cs typeface="+mn-cs"/>
        </a:defRPr>
      </a:lvl8pPr>
      <a:lvl9pPr marL="117475" indent="-117475" algn="l" defTabSz="914400" rtl="0" eaLnBrk="1" latinLnBrk="0" hangingPunct="1">
        <a:lnSpc>
          <a:spcPct val="90000"/>
        </a:lnSpc>
        <a:spcBef>
          <a:spcPts val="600"/>
        </a:spcBef>
        <a:spcAft>
          <a:spcPts val="200"/>
        </a:spcAft>
        <a:buFont typeface="Arial" panose="020B0604020202020204" pitchFamily="34" charset="0"/>
        <a:buChar char="•"/>
        <a:defRPr sz="1200" kern="100" spc="20" baseline="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72">
          <p15:clr>
            <a:srgbClr val="F26B43"/>
          </p15:clr>
        </p15:guide>
        <p15:guide id="2" pos="3840">
          <p15:clr>
            <a:srgbClr val="F26B43"/>
          </p15:clr>
        </p15:guide>
        <p15:guide id="3" pos="312">
          <p15:clr>
            <a:srgbClr val="F26B43"/>
          </p15:clr>
        </p15:guide>
        <p15:guide id="4" orient="horz" pos="648">
          <p15:clr>
            <a:srgbClr val="F26B43"/>
          </p15:clr>
        </p15:guide>
        <p15:guide id="5" pos="7368">
          <p15:clr>
            <a:srgbClr val="F26B43"/>
          </p15:clr>
        </p15:guide>
        <p15:guide id="6" orient="horz" pos="1320">
          <p15:clr>
            <a:srgbClr val="F26B43"/>
          </p15:clr>
        </p15:guide>
        <p15:guide id="7" orient="horz" pos="3624">
          <p15:clr>
            <a:srgbClr val="F26B43"/>
          </p15:clr>
        </p15:guide>
        <p15:guide id="8" orient="horz" pos="312">
          <p15:clr>
            <a:srgbClr val="F26B43"/>
          </p15:clr>
        </p15:guide>
        <p15:guide id="9" orient="horz" pos="4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33.png"/><Relationship Id="rId7" Type="http://schemas.openxmlformats.org/officeDocument/2006/relationships/slide" Target="slide17.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33.png"/><Relationship Id="rId7" Type="http://schemas.openxmlformats.org/officeDocument/2006/relationships/slide" Target="slide17.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33.png"/><Relationship Id="rId7" Type="http://schemas.openxmlformats.org/officeDocument/2006/relationships/slide" Target="slide17.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33.png"/><Relationship Id="rId7" Type="http://schemas.openxmlformats.org/officeDocument/2006/relationships/slide" Target="slide17.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17.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0.png"/><Relationship Id="rId7"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hyperlink" Target="https://www.sipc.org/"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4294967295"/>
          </p:nvPr>
        </p:nvSpPr>
        <p:spPr>
          <a:xfrm>
            <a:off x="496888" y="1378857"/>
            <a:ext cx="3523569" cy="4891314"/>
          </a:xfrm>
        </p:spPr>
        <p:txBody>
          <a:bodyPr numCol="1"/>
          <a:lstStyle/>
          <a:p>
            <a:pPr marL="0" lvl="1" indent="0">
              <a:lnSpc>
                <a:spcPct val="100000"/>
              </a:lnSpc>
              <a:spcBef>
                <a:spcPts val="800"/>
              </a:spcBef>
              <a:spcAft>
                <a:spcPts val="0"/>
              </a:spcAft>
              <a:buFont typeface="Segoe UI" panose="020B0502040204020203" pitchFamily="34" charset="0"/>
              <a:buChar char="​"/>
            </a:pPr>
            <a:r>
              <a:rPr lang="en-US" sz="1200" dirty="0"/>
              <a:t>It’s time for you to lead Module 4 of “Your Money Adventure.” This module is all about investing. This module will involve a lot of demonstration and interaction so you’ll need to be familiar with the objectives of the activities throughout this module before facilitating. You’ll also be sharing your screen quite a bit (and not just the slide deck) so you may want to prepare your own “cheat sheet” with the steps outlined on the slides or use the facilitator guide. Make sure you have a stock research page open ready to go before the start of the module. Many of the same guidelines you followed for the first few modules are true for Module 4, so you’ll see those guidelines below. </a:t>
            </a:r>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344231" cy="246221"/>
          </a:xfrm>
          <a:prstGeom prst="rect">
            <a:avLst/>
          </a:prstGeom>
          <a:noFill/>
        </p:spPr>
        <p:txBody>
          <a:bodyPr wrap="none">
            <a:spAutoFit/>
          </a:bodyPr>
          <a:lstStyle/>
          <a:p>
            <a:r>
              <a:rPr lang="en-US" sz="1000" b="1" spc="40" dirty="0">
                <a:solidFill>
                  <a:schemeClr val="accent1">
                    <a:lumMod val="50000"/>
                  </a:schemeClr>
                </a:solidFill>
              </a:rPr>
              <a:t>MODULE 04: BOOST YOUR PLAN</a:t>
            </a:r>
            <a:endParaRPr lang="en-US" sz="1000" dirty="0">
              <a:solidFill>
                <a:schemeClr val="accent1">
                  <a:lumMod val="50000"/>
                </a:schemeClr>
              </a:solidFill>
            </a:endParaRPr>
          </a:p>
        </p:txBody>
      </p:sp>
      <p:sp>
        <p:nvSpPr>
          <p:cNvPr id="10" name="Text Placeholder 7">
            <a:extLst>
              <a:ext uri="{FF2B5EF4-FFF2-40B4-BE49-F238E27FC236}">
                <a16:creationId xmlns:a16="http://schemas.microsoft.com/office/drawing/2014/main" id="{6BD2DFE5-7355-43BE-AE53-70203968ADC4}"/>
              </a:ext>
            </a:extLst>
          </p:cNvPr>
          <p:cNvSpPr txBox="1">
            <a:spLocks/>
          </p:cNvSpPr>
          <p:nvPr/>
        </p:nvSpPr>
        <p:spPr bwMode="auto">
          <a:xfrm>
            <a:off x="4334215" y="1378857"/>
            <a:ext cx="7360897" cy="4501244"/>
          </a:xfrm>
          <a:prstGeom prst="rect">
            <a:avLst/>
          </a:prstGeom>
        </p:spPr>
        <p:txBody>
          <a:bodyPr vert="horz" lIns="91440" tIns="45720" rIns="91440" bIns="45720" numCol="2" spcCol="274320" rtlCol="0">
            <a:noAutofit/>
          </a:bodyPr>
          <a:lstStyle>
            <a:lvl1pPr marL="0" indent="0" algn="l" defTabSz="914400" rtl="0" eaLnBrk="1" latinLnBrk="0" hangingPunct="1">
              <a:lnSpc>
                <a:spcPct val="90000"/>
              </a:lnSpc>
              <a:spcBef>
                <a:spcPts val="1400"/>
              </a:spcBef>
              <a:spcAft>
                <a:spcPts val="200"/>
              </a:spcAft>
              <a:buFont typeface="Segoe UI" panose="020B0502040204020203" pitchFamily="34" charset="0"/>
              <a:buChar char="​"/>
              <a:defRPr sz="2400" kern="100" spc="20" baseline="0">
                <a:solidFill>
                  <a:schemeClr val="tx1">
                    <a:lumMod val="75000"/>
                    <a:lumOff val="25000"/>
                  </a:schemeClr>
                </a:solidFill>
                <a:latin typeface="+mn-lt"/>
                <a:ea typeface="+mn-ea"/>
                <a:cs typeface="+mn-cs"/>
              </a:defRPr>
            </a:lvl1pPr>
            <a:lvl2pPr marL="344488" indent="-176213" algn="l" defTabSz="914400" rtl="0" eaLnBrk="1" latinLnBrk="0" hangingPunct="1">
              <a:lnSpc>
                <a:spcPct val="90000"/>
              </a:lnSpc>
              <a:spcBef>
                <a:spcPts val="400"/>
              </a:spcBef>
              <a:spcAft>
                <a:spcPts val="200"/>
              </a:spcAft>
              <a:buFont typeface="Arial" panose="020B0604020202020204" pitchFamily="34" charset="0"/>
              <a:buChar char="•"/>
              <a:defRPr sz="2200" kern="100" spc="20" baseline="0">
                <a:solidFill>
                  <a:schemeClr val="tx1">
                    <a:lumMod val="75000"/>
                    <a:lumOff val="25000"/>
                  </a:schemeClr>
                </a:solidFill>
                <a:latin typeface="+mn-lt"/>
                <a:ea typeface="+mn-ea"/>
                <a:cs typeface="+mn-cs"/>
              </a:defRPr>
            </a:lvl2pPr>
            <a:lvl3pPr marL="512763" indent="-168275" algn="l" defTabSz="914400" rtl="0" eaLnBrk="1" latinLnBrk="0" hangingPunct="1">
              <a:lnSpc>
                <a:spcPct val="85000"/>
              </a:lnSpc>
              <a:spcBef>
                <a:spcPts val="400"/>
              </a:spcBef>
              <a:spcAft>
                <a:spcPts val="200"/>
              </a:spcAft>
              <a:buFont typeface="Calibri Light" panose="020F0302020204030204" pitchFamily="34" charset="0"/>
              <a:buChar char="‐"/>
              <a:defRPr sz="2000" kern="100" spc="20" baseline="0">
                <a:solidFill>
                  <a:schemeClr val="tx1">
                    <a:lumMod val="75000"/>
                    <a:lumOff val="25000"/>
                  </a:schemeClr>
                </a:solidFill>
                <a:latin typeface="+mn-lt"/>
                <a:ea typeface="+mn-ea"/>
                <a:cs typeface="+mn-cs"/>
              </a:defRPr>
            </a:lvl3pPr>
            <a:lvl4pPr marL="687388" indent="-174625" algn="l" defTabSz="914400" rtl="0" eaLnBrk="1" latinLnBrk="0" hangingPunct="1">
              <a:lnSpc>
                <a:spcPct val="85000"/>
              </a:lnSpc>
              <a:spcBef>
                <a:spcPts val="400"/>
              </a:spcBef>
              <a:spcAft>
                <a:spcPts val="200"/>
              </a:spcAft>
              <a:buFont typeface="Calibri Light" panose="020F0302020204030204" pitchFamily="34" charset="0"/>
              <a:buChar char="‐"/>
              <a:defRPr sz="1800" kern="100" spc="20" baseline="0">
                <a:solidFill>
                  <a:schemeClr val="tx1">
                    <a:lumMod val="75000"/>
                    <a:lumOff val="25000"/>
                  </a:schemeClr>
                </a:solidFill>
                <a:latin typeface="+mn-lt"/>
                <a:ea typeface="+mn-ea"/>
                <a:cs typeface="+mn-cs"/>
              </a:defRPr>
            </a:lvl4pPr>
            <a:lvl5pPr marL="855663" indent="-168275" algn="l" defTabSz="914400" rtl="0" eaLnBrk="1" latinLnBrk="0" hangingPunct="1">
              <a:lnSpc>
                <a:spcPct val="85000"/>
              </a:lnSpc>
              <a:spcBef>
                <a:spcPts val="400"/>
              </a:spcBef>
              <a:spcAft>
                <a:spcPts val="200"/>
              </a:spcAft>
              <a:buFont typeface="Calibri Light" panose="020F0302020204030204" pitchFamily="34" charset="0"/>
              <a:buChar char="‐"/>
              <a:defRPr sz="1600" kern="100" spc="20" baseline="0">
                <a:solidFill>
                  <a:schemeClr val="tx1">
                    <a:lumMod val="75000"/>
                    <a:lumOff val="25000"/>
                  </a:schemeClr>
                </a:solidFill>
                <a:latin typeface="+mn-lt"/>
                <a:ea typeface="+mn-ea"/>
                <a:cs typeface="+mn-cs"/>
              </a:defRPr>
            </a:lvl5pPr>
            <a:lvl6pPr marL="0" indent="0" algn="l" defTabSz="914400" rtl="0" eaLnBrk="1" latinLnBrk="0" hangingPunct="1">
              <a:lnSpc>
                <a:spcPct val="90000"/>
              </a:lnSpc>
              <a:spcBef>
                <a:spcPts val="1200"/>
              </a:spcBef>
              <a:spcAft>
                <a:spcPts val="400"/>
              </a:spcAft>
              <a:buFont typeface="Tahoma" panose="020B0604030504040204" pitchFamily="34" charset="0"/>
              <a:buChar char="​"/>
              <a:defRPr sz="2000" b="0" kern="100" spc="20" baseline="0">
                <a:solidFill>
                  <a:schemeClr val="accent1"/>
                </a:solidFill>
                <a:latin typeface="Fidelity Sans" panose="020B0503030202020204" pitchFamily="34" charset="0"/>
                <a:ea typeface="+mn-ea"/>
                <a:cs typeface="+mn-cs"/>
              </a:defRPr>
            </a:lvl6pPr>
            <a:lvl7pPr marL="0" indent="0" algn="l" defTabSz="914400" rtl="0" eaLnBrk="1" latinLnBrk="0" hangingPunct="1">
              <a:lnSpc>
                <a:spcPct val="90000"/>
              </a:lnSpc>
              <a:spcBef>
                <a:spcPts val="400"/>
              </a:spcBef>
              <a:spcAft>
                <a:spcPts val="600"/>
              </a:spcAft>
              <a:buClr>
                <a:schemeClr val="tx1">
                  <a:lumMod val="65000"/>
                  <a:lumOff val="35000"/>
                </a:schemeClr>
              </a:buClr>
              <a:buFont typeface="Tahoma" panose="020B0604030504040204" pitchFamily="34" charset="0"/>
              <a:buChar char="​"/>
              <a:defRPr sz="1200" b="1" kern="100" cap="all" spc="20" baseline="0">
                <a:solidFill>
                  <a:schemeClr val="tx1">
                    <a:lumMod val="75000"/>
                    <a:lumOff val="25000"/>
                  </a:schemeClr>
                </a:solidFill>
                <a:latin typeface="+mn-lt"/>
                <a:ea typeface="+mn-ea"/>
                <a:cs typeface="+mn-cs"/>
              </a:defRPr>
            </a:lvl7pPr>
            <a:lvl8pPr marL="0" indent="0" algn="l" defTabSz="914400" rtl="0" eaLnBrk="1" latinLnBrk="0" hangingPunct="1">
              <a:lnSpc>
                <a:spcPct val="110000"/>
              </a:lnSpc>
              <a:spcBef>
                <a:spcPts val="400"/>
              </a:spcBef>
              <a:spcAft>
                <a:spcPts val="200"/>
              </a:spcAft>
              <a:buFont typeface="Tahoma" panose="020B0604030504040204" pitchFamily="34" charset="0"/>
              <a:buChar char="​"/>
              <a:defRPr sz="1600" kern="100" spc="20" baseline="0">
                <a:solidFill>
                  <a:schemeClr val="tx1">
                    <a:lumMod val="75000"/>
                    <a:lumOff val="25000"/>
                  </a:schemeClr>
                </a:solidFill>
                <a:latin typeface="+mn-lt"/>
                <a:ea typeface="+mn-ea"/>
                <a:cs typeface="+mn-cs"/>
              </a:defRPr>
            </a:lvl8pPr>
            <a:lvl9pPr marL="117475" indent="-117475" algn="l" defTabSz="914400" rtl="0" eaLnBrk="1" latinLnBrk="0" hangingPunct="1">
              <a:lnSpc>
                <a:spcPct val="90000"/>
              </a:lnSpc>
              <a:spcBef>
                <a:spcPts val="600"/>
              </a:spcBef>
              <a:spcAft>
                <a:spcPts val="200"/>
              </a:spcAft>
              <a:buFont typeface="Arial" panose="020B0604020202020204" pitchFamily="34" charset="0"/>
              <a:buChar char="•"/>
              <a:defRPr sz="1200" kern="100" spc="20" baseline="0">
                <a:solidFill>
                  <a:schemeClr val="tx1">
                    <a:lumMod val="75000"/>
                    <a:lumOff val="25000"/>
                  </a:schemeClr>
                </a:solidFill>
                <a:latin typeface="+mn-lt"/>
                <a:ea typeface="+mn-ea"/>
                <a:cs typeface="+mn-cs"/>
              </a:defRPr>
            </a:lvl9pPr>
          </a:lstStyle>
          <a:p>
            <a:pPr lvl="1">
              <a:lnSpc>
                <a:spcPct val="100000"/>
              </a:lnSpc>
              <a:spcBef>
                <a:spcPts val="800"/>
              </a:spcBef>
              <a:spcAft>
                <a:spcPts val="0"/>
              </a:spcAft>
            </a:pPr>
            <a:r>
              <a:rPr lang="en-US" sz="900" dirty="0"/>
              <a:t>You’ll see speaker notes on each slide that read like a script, but we encourage you to ad lib, put it in your own voice, and (*very importantly*) don’t read this word-for-word (that’s a way to lose the teens quick!). </a:t>
            </a:r>
          </a:p>
          <a:p>
            <a:pPr lvl="1">
              <a:lnSpc>
                <a:spcPct val="100000"/>
              </a:lnSpc>
              <a:spcBef>
                <a:spcPts val="800"/>
              </a:spcBef>
              <a:spcAft>
                <a:spcPts val="0"/>
              </a:spcAft>
            </a:pPr>
            <a:r>
              <a:rPr lang="en-US" sz="900" dirty="0"/>
              <a:t>Sprinkled throughout the speaker notes are bracketed Facilitator Notes that we’ve left for you. These notes offer extra context for the slide, but you should not read those aloud while facilitating. </a:t>
            </a:r>
          </a:p>
          <a:p>
            <a:pPr lvl="1">
              <a:lnSpc>
                <a:spcPct val="100000"/>
              </a:lnSpc>
              <a:spcBef>
                <a:spcPts val="800"/>
              </a:spcBef>
              <a:spcAft>
                <a:spcPts val="0"/>
              </a:spcAft>
            </a:pPr>
            <a:r>
              <a:rPr lang="en-US" sz="900" dirty="0"/>
              <a:t>We highly recommend you practice each module aloud before delivering it to the teens, especially because there are places where you need to add a personal story/example. This practice will help you connect to the message and deliver it authentically. </a:t>
            </a:r>
          </a:p>
          <a:p>
            <a:pPr lvl="1">
              <a:lnSpc>
                <a:spcPct val="100000"/>
              </a:lnSpc>
              <a:spcBef>
                <a:spcPts val="800"/>
              </a:spcBef>
              <a:spcAft>
                <a:spcPts val="0"/>
              </a:spcAft>
            </a:pPr>
            <a:r>
              <a:rPr lang="en-US" sz="900" dirty="0"/>
              <a:t>On slide 5, you’ll find timestamps for how long each section of the module should take. Keep track as you’re presenting to see if you are too far ahead or behind. If you are, make an adjustment. </a:t>
            </a:r>
          </a:p>
          <a:p>
            <a:pPr lvl="1">
              <a:lnSpc>
                <a:spcPct val="100000"/>
              </a:lnSpc>
              <a:spcBef>
                <a:spcPts val="800"/>
              </a:spcBef>
              <a:spcAft>
                <a:spcPts val="0"/>
              </a:spcAft>
            </a:pPr>
            <a:r>
              <a:rPr lang="en-US" sz="900" dirty="0"/>
              <a:t>We’ve also found that facilitators who use dual monitors have better engagements during virtual presentations. Put the deck in play mode on your second screen and share that screen. Then, have your speaker notes on your main screen where your camara is. Move the speaker notes to as close to the top of the screen as possible so you can maintain eye contact while presenting. </a:t>
            </a:r>
          </a:p>
          <a:p>
            <a:pPr lvl="1">
              <a:lnSpc>
                <a:spcPct val="100000"/>
              </a:lnSpc>
              <a:spcBef>
                <a:spcPts val="800"/>
              </a:spcBef>
              <a:spcAft>
                <a:spcPts val="0"/>
              </a:spcAft>
            </a:pPr>
            <a:r>
              <a:rPr lang="en-US" sz="900" dirty="0"/>
              <a:t>Throughout the modules, you’ll be sharing your screen, sending the teens to breakout rooms, using the poll and white board features, and managing the chat. Make sure you are comfortable with all of these interaction tools. </a:t>
            </a:r>
          </a:p>
          <a:p>
            <a:pPr lvl="1">
              <a:lnSpc>
                <a:spcPct val="100000"/>
              </a:lnSpc>
              <a:spcBef>
                <a:spcPts val="800"/>
              </a:spcBef>
              <a:spcAft>
                <a:spcPts val="0"/>
              </a:spcAft>
            </a:pPr>
            <a:r>
              <a:rPr lang="en-US" sz="900" dirty="0"/>
              <a:t>We know teens can be intimidating but think about how THEY are feeling – finance is intimidating...money is intimidating! Be empathetic to that. Take your time with these concepts and show them this stuff doesn’t have to be as inaccessible as they may think.</a:t>
            </a:r>
          </a:p>
          <a:p>
            <a:pPr lvl="1">
              <a:lnSpc>
                <a:spcPct val="100000"/>
              </a:lnSpc>
              <a:spcBef>
                <a:spcPts val="800"/>
              </a:spcBef>
              <a:spcAft>
                <a:spcPts val="0"/>
              </a:spcAft>
            </a:pPr>
            <a:r>
              <a:rPr lang="en-US" sz="900" dirty="0"/>
              <a:t>You’re not a regular facilitator, you’re a cool facilitator...WE know that, but teens don’t. They don’t think you’re cool. And that’s ok! Lean into it. Don’t be afraid to geek out a bit. Finance is your jam!</a:t>
            </a:r>
          </a:p>
          <a:p>
            <a:pPr lvl="1">
              <a:lnSpc>
                <a:spcPct val="100000"/>
              </a:lnSpc>
              <a:spcBef>
                <a:spcPts val="800"/>
              </a:spcBef>
              <a:spcAft>
                <a:spcPts val="0"/>
              </a:spcAft>
            </a:pPr>
            <a:r>
              <a:rPr lang="en-US" sz="900" dirty="0"/>
              <a:t>Start strong. You set the tone for the entire curriculum on day one – really in the first 30 seconds on day one. Especially when you have to delivery virtually, YOU will need to bring the energy to their screens through your voice, your gestures, and your engagement with the material and to the students. </a:t>
            </a:r>
          </a:p>
          <a:p>
            <a:pPr lvl="1">
              <a:lnSpc>
                <a:spcPct val="100000"/>
              </a:lnSpc>
              <a:spcBef>
                <a:spcPts val="800"/>
              </a:spcBef>
              <a:spcAft>
                <a:spcPts val="0"/>
              </a:spcAft>
            </a:pPr>
            <a:r>
              <a:rPr lang="en-US" sz="900" dirty="0"/>
              <a:t>Every audience, whether they’re adults or teen, will pay more attention to what you say if you to show passion and enthusiasm for the topic you’re presenting on. Tap into the awesome fact that you get to help young people on their road to financial success! Now THAT’S something to get excited about! Let your enthusiasm and excitement be infectious! It will carry you a long way.</a:t>
            </a:r>
          </a:p>
          <a:p>
            <a:pPr lvl="1">
              <a:lnSpc>
                <a:spcPct val="100000"/>
              </a:lnSpc>
              <a:spcBef>
                <a:spcPts val="800"/>
              </a:spcBef>
              <a:spcAft>
                <a:spcPts val="0"/>
              </a:spcAft>
            </a:pPr>
            <a:r>
              <a:rPr lang="en-US" sz="900" dirty="0"/>
              <a:t>Hide or delete the facilitator guide before facilitating the module. </a:t>
            </a:r>
          </a:p>
        </p:txBody>
      </p:sp>
    </p:spTree>
    <p:extLst>
      <p:ext uri="{BB962C8B-B14F-4D97-AF65-F5344CB8AC3E}">
        <p14:creationId xmlns:p14="http://schemas.microsoft.com/office/powerpoint/2010/main" val="102431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10"/>
          </p:nvPr>
        </p:nvSpPr>
        <p:spPr/>
        <p:txBody>
          <a:bodyPr/>
          <a:lstStyle/>
          <a:p>
            <a:pPr marL="0" lvl="1" indent="0">
              <a:spcBef>
                <a:spcPts val="800"/>
              </a:spcBef>
              <a:buNone/>
            </a:pPr>
            <a:r>
              <a:rPr lang="en-US" sz="1600" b="1">
                <a:solidFill>
                  <a:schemeClr val="accent1"/>
                </a:solidFill>
              </a:rPr>
              <a:t>Tech Considerations:</a:t>
            </a:r>
            <a:br>
              <a:rPr lang="en-US" sz="1600" b="1">
                <a:solidFill>
                  <a:schemeClr val="accent1"/>
                </a:solidFill>
              </a:rPr>
            </a:br>
            <a:r>
              <a:rPr lang="en-US" sz="1600" b="1">
                <a:solidFill>
                  <a:schemeClr val="accent1"/>
                </a:solidFill>
              </a:rPr>
              <a:t>Whiteboard</a:t>
            </a:r>
          </a:p>
          <a:p>
            <a:pPr marL="0" lvl="1" indent="0">
              <a:spcBef>
                <a:spcPts val="800"/>
              </a:spcBef>
              <a:buNone/>
            </a:pPr>
            <a:r>
              <a:rPr lang="en-US" sz="1200"/>
              <a:t>Using the Whiteboard: To use the whiteboard function in zoom you select “Share Screen” and then select the “Whiteboard” option in the pop up. Once the whiteboard opens select “Text” and you will be able to type directly onto the whiteboard.</a:t>
            </a:r>
          </a:p>
          <a:p>
            <a:pPr marL="0" lvl="1" indent="0">
              <a:spcBef>
                <a:spcPts val="800"/>
              </a:spcBef>
              <a:buNone/>
            </a:pPr>
            <a:endParaRPr lang="en-US" sz="1200"/>
          </a:p>
          <a:p>
            <a:pPr marL="0" lvl="1" indent="0">
              <a:spcBef>
                <a:spcPts val="800"/>
              </a:spcBef>
              <a:buNone/>
            </a:pPr>
            <a:endParaRPr lang="en-US" sz="1200"/>
          </a:p>
          <a:p>
            <a:pPr marL="0" lvl="1" indent="0">
              <a:spcBef>
                <a:spcPts val="800"/>
              </a:spcBef>
              <a:buNone/>
            </a:pPr>
            <a:endParaRPr lang="en-US" sz="1200"/>
          </a:p>
          <a:p>
            <a:pPr marL="0" lvl="1" indent="0">
              <a:spcBef>
                <a:spcPts val="800"/>
              </a:spcBef>
              <a:buNone/>
            </a:pPr>
            <a:br>
              <a:rPr lang="en-US" sz="1200"/>
            </a:br>
            <a:endParaRPr lang="en-US" sz="1200"/>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344231" cy="246221"/>
          </a:xfrm>
          <a:prstGeom prst="rect">
            <a:avLst/>
          </a:prstGeom>
          <a:noFill/>
        </p:spPr>
        <p:txBody>
          <a:bodyPr wrap="none">
            <a:spAutoFit/>
          </a:bodyPr>
          <a:lstStyle/>
          <a:p>
            <a:r>
              <a:rPr lang="en-US" sz="1000" b="1" spc="40" dirty="0">
                <a:solidFill>
                  <a:schemeClr val="accent1">
                    <a:lumMod val="50000"/>
                  </a:schemeClr>
                </a:solidFill>
              </a:rPr>
              <a:t>MODULE 04: BOOST YOUR PLAN</a:t>
            </a:r>
            <a:endParaRPr lang="en-US" sz="1000" dirty="0">
              <a:solidFill>
                <a:schemeClr val="accent1">
                  <a:lumMod val="50000"/>
                </a:schemeClr>
              </a:solidFill>
            </a:endParaRPr>
          </a:p>
        </p:txBody>
      </p:sp>
      <p:grpSp>
        <p:nvGrpSpPr>
          <p:cNvPr id="50" name="Group 49">
            <a:extLst>
              <a:ext uri="{FF2B5EF4-FFF2-40B4-BE49-F238E27FC236}">
                <a16:creationId xmlns:a16="http://schemas.microsoft.com/office/drawing/2014/main" id="{81D2C51E-E4CC-4063-BB3E-03704697EC08}"/>
              </a:ext>
            </a:extLst>
          </p:cNvPr>
          <p:cNvGrpSpPr/>
          <p:nvPr/>
        </p:nvGrpSpPr>
        <p:grpSpPr>
          <a:xfrm>
            <a:off x="4716935" y="1378857"/>
            <a:ext cx="6937849" cy="3353091"/>
            <a:chOff x="4716935" y="596477"/>
            <a:chExt cx="6937849" cy="3353091"/>
          </a:xfrm>
        </p:grpSpPr>
        <p:pic>
          <p:nvPicPr>
            <p:cNvPr id="42" name="Picture 41">
              <a:extLst>
                <a:ext uri="{FF2B5EF4-FFF2-40B4-BE49-F238E27FC236}">
                  <a16:creationId xmlns:a16="http://schemas.microsoft.com/office/drawing/2014/main" id="{4B63ABF1-6270-47C0-B24C-2C1125A471CE}"/>
                </a:ext>
              </a:extLst>
            </p:cNvPr>
            <p:cNvPicPr>
              <a:picLocks noChangeAspect="1"/>
            </p:cNvPicPr>
            <p:nvPr/>
          </p:nvPicPr>
          <p:blipFill>
            <a:blip r:embed="rId3"/>
            <a:stretch>
              <a:fillRect/>
            </a:stretch>
          </p:blipFill>
          <p:spPr>
            <a:xfrm>
              <a:off x="4716935" y="596477"/>
              <a:ext cx="6937849" cy="3353091"/>
            </a:xfrm>
            <a:prstGeom prst="rect">
              <a:avLst/>
            </a:prstGeom>
            <a:solidFill>
              <a:srgbClr val="1A1A1A"/>
            </a:solidFill>
            <a:effectLst>
              <a:outerShdw blurRad="63500" algn="ctr" rotWithShape="0">
                <a:prstClr val="black">
                  <a:alpha val="20000"/>
                </a:prstClr>
              </a:outerShdw>
            </a:effectLst>
          </p:spPr>
        </p:pic>
        <p:pic>
          <p:nvPicPr>
            <p:cNvPr id="32" name="Picture 31">
              <a:extLst>
                <a:ext uri="{FF2B5EF4-FFF2-40B4-BE49-F238E27FC236}">
                  <a16:creationId xmlns:a16="http://schemas.microsoft.com/office/drawing/2014/main" id="{A6924FD3-AF6C-439B-94D4-ECED3045DE57}"/>
                </a:ext>
              </a:extLst>
            </p:cNvPr>
            <p:cNvPicPr>
              <a:picLocks noChangeAspect="1"/>
            </p:cNvPicPr>
            <p:nvPr/>
          </p:nvPicPr>
          <p:blipFill>
            <a:blip r:embed="rId4"/>
            <a:stretch>
              <a:fillRect/>
            </a:stretch>
          </p:blipFill>
          <p:spPr>
            <a:xfrm>
              <a:off x="5056298" y="686136"/>
              <a:ext cx="6259123" cy="2764716"/>
            </a:xfrm>
            <a:prstGeom prst="rect">
              <a:avLst/>
            </a:prstGeom>
          </p:spPr>
        </p:pic>
        <p:sp>
          <p:nvSpPr>
            <p:cNvPr id="38" name="Rectangle 37">
              <a:extLst>
                <a:ext uri="{FF2B5EF4-FFF2-40B4-BE49-F238E27FC236}">
                  <a16:creationId xmlns:a16="http://schemas.microsoft.com/office/drawing/2014/main" id="{F72704D8-6B7F-4D2D-8E9C-08FF77F928DF}"/>
                </a:ext>
              </a:extLst>
            </p:cNvPr>
            <p:cNvSpPr/>
            <p:nvPr/>
          </p:nvSpPr>
          <p:spPr>
            <a:xfrm>
              <a:off x="8026867" y="3571788"/>
              <a:ext cx="546100" cy="343325"/>
            </a:xfrm>
            <a:prstGeom prst="rect">
              <a:avLst/>
            </a:prstGeom>
            <a:noFill/>
            <a:ln w="38100">
              <a:solidFill>
                <a:schemeClr val="accent1"/>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40" name="Rectangle 39">
              <a:extLst>
                <a:ext uri="{FF2B5EF4-FFF2-40B4-BE49-F238E27FC236}">
                  <a16:creationId xmlns:a16="http://schemas.microsoft.com/office/drawing/2014/main" id="{58BEB0A8-BEB0-4547-B0F0-1950A1B33B5C}"/>
                </a:ext>
              </a:extLst>
            </p:cNvPr>
            <p:cNvSpPr/>
            <p:nvPr/>
          </p:nvSpPr>
          <p:spPr>
            <a:xfrm>
              <a:off x="6696800" y="1221770"/>
              <a:ext cx="1424849" cy="956279"/>
            </a:xfrm>
            <a:prstGeom prst="rect">
              <a:avLst/>
            </a:prstGeom>
            <a:noFill/>
            <a:ln w="38100">
              <a:solidFill>
                <a:schemeClr val="accent1"/>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spTree>
    <p:extLst>
      <p:ext uri="{BB962C8B-B14F-4D97-AF65-F5344CB8AC3E}">
        <p14:creationId xmlns:p14="http://schemas.microsoft.com/office/powerpoint/2010/main" val="685891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dirty="0">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10"/>
          </p:nvPr>
        </p:nvSpPr>
        <p:spPr/>
        <p:txBody>
          <a:bodyPr/>
          <a:lstStyle/>
          <a:p>
            <a:pPr marL="0" lvl="1" indent="0">
              <a:spcBef>
                <a:spcPts val="800"/>
              </a:spcBef>
              <a:buNone/>
            </a:pPr>
            <a:r>
              <a:rPr lang="en-US" sz="1600" b="1" dirty="0">
                <a:solidFill>
                  <a:schemeClr val="accent1"/>
                </a:solidFill>
              </a:rPr>
              <a:t>Tech Considerations:</a:t>
            </a:r>
            <a:br>
              <a:rPr lang="en-US" sz="1600" b="1" dirty="0">
                <a:solidFill>
                  <a:schemeClr val="accent1"/>
                </a:solidFill>
              </a:rPr>
            </a:br>
            <a:r>
              <a:rPr lang="en-US" sz="1600" b="1" dirty="0">
                <a:solidFill>
                  <a:schemeClr val="accent1"/>
                </a:solidFill>
              </a:rPr>
              <a:t>Breakout Rooms </a:t>
            </a:r>
          </a:p>
          <a:p>
            <a:pPr marL="0" lvl="1" indent="0">
              <a:spcBef>
                <a:spcPts val="800"/>
              </a:spcBef>
              <a:buNone/>
            </a:pPr>
            <a:r>
              <a:rPr lang="en-US" sz="1200" dirty="0"/>
              <a:t>In order for breakout rooms to be enabled you have to be the host of the meeting. So that’s the first step, make sure you are assigned as the host or the co-host of the session.</a:t>
            </a:r>
          </a:p>
          <a:p>
            <a:pPr marL="0" lvl="1" indent="0">
              <a:spcBef>
                <a:spcPts val="800"/>
              </a:spcBef>
              <a:buNone/>
            </a:pPr>
            <a:r>
              <a:rPr lang="en-US" sz="1200" dirty="0"/>
              <a:t>Assign 4 students per room with a minimum of 3 students if necessary.</a:t>
            </a:r>
          </a:p>
          <a:p>
            <a:pPr marL="0" lvl="1" indent="0">
              <a:spcBef>
                <a:spcPts val="800"/>
              </a:spcBef>
              <a:buNone/>
            </a:pPr>
            <a:endParaRPr lang="en-US" sz="1200" dirty="0"/>
          </a:p>
          <a:p>
            <a:pPr marL="0" lvl="1" indent="0">
              <a:spcBef>
                <a:spcPts val="800"/>
              </a:spcBef>
              <a:buNone/>
            </a:pPr>
            <a:endParaRPr lang="en-US" sz="1200" dirty="0"/>
          </a:p>
          <a:p>
            <a:pPr marL="0" lvl="1" indent="0">
              <a:spcBef>
                <a:spcPts val="800"/>
              </a:spcBef>
              <a:buNone/>
            </a:pPr>
            <a:endParaRPr lang="en-US" sz="1200" dirty="0"/>
          </a:p>
          <a:p>
            <a:pPr marL="0" lvl="1" indent="0">
              <a:spcBef>
                <a:spcPts val="800"/>
              </a:spcBef>
              <a:buNone/>
            </a:pPr>
            <a:br>
              <a:rPr lang="en-US" sz="1200" dirty="0"/>
            </a:br>
            <a:endParaRPr lang="en-US" sz="1200" dirty="0"/>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344231" cy="246221"/>
          </a:xfrm>
          <a:prstGeom prst="rect">
            <a:avLst/>
          </a:prstGeom>
          <a:noFill/>
        </p:spPr>
        <p:txBody>
          <a:bodyPr wrap="none">
            <a:spAutoFit/>
          </a:bodyPr>
          <a:lstStyle/>
          <a:p>
            <a:r>
              <a:rPr lang="en-US" sz="1000" b="1" spc="40" dirty="0">
                <a:solidFill>
                  <a:schemeClr val="accent1">
                    <a:lumMod val="50000"/>
                  </a:schemeClr>
                </a:solidFill>
              </a:rPr>
              <a:t>MODULE 04: BOOST YOUR PLAN</a:t>
            </a:r>
            <a:endParaRPr lang="en-US" sz="1000" dirty="0">
              <a:solidFill>
                <a:schemeClr val="accent1">
                  <a:lumMod val="50000"/>
                </a:schemeClr>
              </a:solidFill>
            </a:endParaRPr>
          </a:p>
        </p:txBody>
      </p:sp>
      <p:pic>
        <p:nvPicPr>
          <p:cNvPr id="11" name="Picture 10" descr="Graphical user interface, application&#10;&#10;Description automatically generated">
            <a:extLst>
              <a:ext uri="{FF2B5EF4-FFF2-40B4-BE49-F238E27FC236}">
                <a16:creationId xmlns:a16="http://schemas.microsoft.com/office/drawing/2014/main" id="{6A674594-DE42-423E-BE21-DFDB4A95AA8B}"/>
              </a:ext>
            </a:extLst>
          </p:cNvPr>
          <p:cNvPicPr>
            <a:picLocks noChangeAspect="1"/>
          </p:cNvPicPr>
          <p:nvPr/>
        </p:nvPicPr>
        <p:blipFill>
          <a:blip r:embed="rId3"/>
          <a:stretch>
            <a:fillRect/>
          </a:stretch>
        </p:blipFill>
        <p:spPr>
          <a:xfrm>
            <a:off x="4344300" y="540205"/>
            <a:ext cx="7636596" cy="3195249"/>
          </a:xfrm>
          <a:prstGeom prst="rect">
            <a:avLst/>
          </a:prstGeom>
        </p:spPr>
      </p:pic>
      <p:pic>
        <p:nvPicPr>
          <p:cNvPr id="12" name="Picture 11" descr="Graphical user interface, text, application, email&#10;&#10;Description automatically generated">
            <a:extLst>
              <a:ext uri="{FF2B5EF4-FFF2-40B4-BE49-F238E27FC236}">
                <a16:creationId xmlns:a16="http://schemas.microsoft.com/office/drawing/2014/main" id="{007E4CB0-D396-4DB6-91FE-64C2783EEA08}"/>
              </a:ext>
            </a:extLst>
          </p:cNvPr>
          <p:cNvPicPr>
            <a:picLocks noChangeAspect="1"/>
          </p:cNvPicPr>
          <p:nvPr/>
        </p:nvPicPr>
        <p:blipFill>
          <a:blip r:embed="rId4"/>
          <a:stretch>
            <a:fillRect/>
          </a:stretch>
        </p:blipFill>
        <p:spPr>
          <a:xfrm>
            <a:off x="4509814" y="3791726"/>
            <a:ext cx="7217800" cy="2720486"/>
          </a:xfrm>
          <a:prstGeom prst="rect">
            <a:avLst/>
          </a:prstGeom>
        </p:spPr>
      </p:pic>
    </p:spTree>
    <p:extLst>
      <p:ext uri="{BB962C8B-B14F-4D97-AF65-F5344CB8AC3E}">
        <p14:creationId xmlns:p14="http://schemas.microsoft.com/office/powerpoint/2010/main" val="3501179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AC0E6-294C-4D79-9FFE-0653ABF4C255}"/>
              </a:ext>
            </a:extLst>
          </p:cNvPr>
          <p:cNvSpPr>
            <a:spLocks noGrp="1"/>
          </p:cNvSpPr>
          <p:nvPr>
            <p:ph type="title"/>
          </p:nvPr>
        </p:nvSpPr>
        <p:spPr/>
        <p:txBody>
          <a:bodyPr/>
          <a:lstStyle/>
          <a:p>
            <a:pPr>
              <a:spcBef>
                <a:spcPct val="0"/>
              </a:spcBef>
            </a:pPr>
            <a:r>
              <a:rPr lang="en-US">
                <a:solidFill>
                  <a:schemeClr val="accent1"/>
                </a:solidFill>
              </a:rPr>
              <a:t>Timing Breakdown</a:t>
            </a:r>
            <a:endParaRPr lang="en-US" sz="2200" b="1">
              <a:solidFill>
                <a:schemeClr val="accent1"/>
              </a:solidFill>
            </a:endParaRPr>
          </a:p>
        </p:txBody>
      </p:sp>
      <p:sp>
        <p:nvSpPr>
          <p:cNvPr id="9" name="TextBox 8">
            <a:extLst>
              <a:ext uri="{FF2B5EF4-FFF2-40B4-BE49-F238E27FC236}">
                <a16:creationId xmlns:a16="http://schemas.microsoft.com/office/drawing/2014/main" id="{7B5768BF-7A04-49AB-A209-76E05A209690}"/>
              </a:ext>
            </a:extLst>
          </p:cNvPr>
          <p:cNvSpPr txBox="1"/>
          <p:nvPr/>
        </p:nvSpPr>
        <p:spPr>
          <a:xfrm>
            <a:off x="525710" y="335742"/>
            <a:ext cx="2344231" cy="246221"/>
          </a:xfrm>
          <a:prstGeom prst="rect">
            <a:avLst/>
          </a:prstGeom>
          <a:noFill/>
        </p:spPr>
        <p:txBody>
          <a:bodyPr wrap="none">
            <a:spAutoFit/>
          </a:bodyPr>
          <a:lstStyle/>
          <a:p>
            <a:r>
              <a:rPr lang="en-US" sz="1000" b="1" spc="40" dirty="0">
                <a:solidFill>
                  <a:schemeClr val="accent1">
                    <a:lumMod val="50000"/>
                  </a:schemeClr>
                </a:solidFill>
              </a:rPr>
              <a:t>MODULE 04: BOOST YOUR PLAN</a:t>
            </a:r>
            <a:endParaRPr lang="en-US" sz="1000" dirty="0">
              <a:solidFill>
                <a:schemeClr val="accent1">
                  <a:lumMod val="50000"/>
                </a:schemeClr>
              </a:solidFill>
            </a:endParaRPr>
          </a:p>
        </p:txBody>
      </p:sp>
      <p:graphicFrame>
        <p:nvGraphicFramePr>
          <p:cNvPr id="13" name="Table 3">
            <a:extLst>
              <a:ext uri="{FF2B5EF4-FFF2-40B4-BE49-F238E27FC236}">
                <a16:creationId xmlns:a16="http://schemas.microsoft.com/office/drawing/2014/main" id="{F0B43009-BCCD-4704-9BF0-28EC7A752C84}"/>
              </a:ext>
            </a:extLst>
          </p:cNvPr>
          <p:cNvGraphicFramePr>
            <a:graphicFrameLocks noGrp="1"/>
          </p:cNvGraphicFramePr>
          <p:nvPr>
            <p:extLst>
              <p:ext uri="{D42A27DB-BD31-4B8C-83A1-F6EECF244321}">
                <p14:modId xmlns:p14="http://schemas.microsoft.com/office/powerpoint/2010/main" val="3342354486"/>
              </p:ext>
            </p:extLst>
          </p:nvPr>
        </p:nvGraphicFramePr>
        <p:xfrm>
          <a:off x="496238" y="1386974"/>
          <a:ext cx="11198226" cy="5724003"/>
        </p:xfrm>
        <a:graphic>
          <a:graphicData uri="http://schemas.openxmlformats.org/drawingml/2006/table">
            <a:tbl>
              <a:tblPr firstRow="1" bandRow="1">
                <a:tableStyleId>{69012ECD-51FC-41F1-AA8D-1B2483CD663E}</a:tableStyleId>
              </a:tblPr>
              <a:tblGrid>
                <a:gridCol w="4090510">
                  <a:extLst>
                    <a:ext uri="{9D8B030D-6E8A-4147-A177-3AD203B41FA5}">
                      <a16:colId xmlns:a16="http://schemas.microsoft.com/office/drawing/2014/main" val="788870214"/>
                    </a:ext>
                  </a:extLst>
                </a:gridCol>
                <a:gridCol w="1283965">
                  <a:extLst>
                    <a:ext uri="{9D8B030D-6E8A-4147-A177-3AD203B41FA5}">
                      <a16:colId xmlns:a16="http://schemas.microsoft.com/office/drawing/2014/main" val="2589177230"/>
                    </a:ext>
                  </a:extLst>
                </a:gridCol>
                <a:gridCol w="424070">
                  <a:extLst>
                    <a:ext uri="{9D8B030D-6E8A-4147-A177-3AD203B41FA5}">
                      <a16:colId xmlns:a16="http://schemas.microsoft.com/office/drawing/2014/main" val="2307741204"/>
                    </a:ext>
                  </a:extLst>
                </a:gridCol>
                <a:gridCol w="4081669">
                  <a:extLst>
                    <a:ext uri="{9D8B030D-6E8A-4147-A177-3AD203B41FA5}">
                      <a16:colId xmlns:a16="http://schemas.microsoft.com/office/drawing/2014/main" val="166407301"/>
                    </a:ext>
                  </a:extLst>
                </a:gridCol>
                <a:gridCol w="1318012">
                  <a:extLst>
                    <a:ext uri="{9D8B030D-6E8A-4147-A177-3AD203B41FA5}">
                      <a16:colId xmlns:a16="http://schemas.microsoft.com/office/drawing/2014/main" val="2454520668"/>
                    </a:ext>
                  </a:extLst>
                </a:gridCol>
              </a:tblGrid>
              <a:tr h="280003">
                <a:tc>
                  <a:txBody>
                    <a:bodyPr/>
                    <a:lstStyle/>
                    <a:p>
                      <a:pPr algn="just"/>
                      <a:r>
                        <a:rPr lang="en-US" sz="1100"/>
                        <a:t>Section</a:t>
                      </a:r>
                    </a:p>
                  </a:txBody>
                  <a:tcPr anchor="ctr">
                    <a:lnL w="12700" cap="flat" cmpd="sng" algn="ctr">
                      <a:noFill/>
                      <a:prstDash val="solid"/>
                      <a:round/>
                      <a:headEnd type="none" w="med" len="med"/>
                      <a:tailEnd type="none" w="med" len="med"/>
                    </a:lnL>
                  </a:tcPr>
                </a:tc>
                <a:tc>
                  <a:txBody>
                    <a:bodyPr/>
                    <a:lstStyle/>
                    <a:p>
                      <a:pPr algn="just"/>
                      <a:r>
                        <a:rPr lang="en-US" sz="1100"/>
                        <a:t>Duration</a:t>
                      </a:r>
                    </a:p>
                  </a:txBody>
                  <a:tcPr anchor="ctr">
                    <a:lnR>
                      <a:noFill/>
                    </a:lnR>
                  </a:tcPr>
                </a:tc>
                <a:tc>
                  <a:txBody>
                    <a:bodyPr/>
                    <a:lstStyle/>
                    <a:p>
                      <a:pPr algn="just"/>
                      <a:endParaRPr lang="en-US" sz="1100"/>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algn="just"/>
                      <a:r>
                        <a:rPr lang="en-US" sz="1100"/>
                        <a:t>Section</a:t>
                      </a:r>
                    </a:p>
                  </a:txBody>
                  <a:tcPr anchor="ctr">
                    <a:lnL>
                      <a:noFill/>
                    </a:lnL>
                  </a:tcPr>
                </a:tc>
                <a:tc>
                  <a:txBody>
                    <a:bodyPr/>
                    <a:lstStyle/>
                    <a:p>
                      <a:pPr algn="just"/>
                      <a:r>
                        <a:rPr lang="en-US" sz="1100"/>
                        <a:t>Duration</a:t>
                      </a:r>
                    </a:p>
                  </a:txBody>
                  <a:tcPr anchor="ctr"/>
                </a:tc>
                <a:extLst>
                  <a:ext uri="{0D108BD9-81ED-4DB2-BD59-A6C34878D82A}">
                    <a16:rowId xmlns:a16="http://schemas.microsoft.com/office/drawing/2014/main" val="799361008"/>
                  </a:ext>
                </a:extLst>
              </a:tr>
              <a:tr h="383600">
                <a:tc>
                  <a:txBody>
                    <a:bodyPr/>
                    <a:lstStyle/>
                    <a:p>
                      <a:r>
                        <a:rPr lang="en-US" sz="1200" b="0" dirty="0">
                          <a:solidFill>
                            <a:schemeClr val="tx1"/>
                          </a:solidFill>
                          <a:latin typeface="+mn-lt"/>
                        </a:rPr>
                        <a:t>Introduction: Welcome back + Recap</a:t>
                      </a:r>
                    </a:p>
                  </a:txBody>
                  <a:tcPr>
                    <a:lnL w="12700" cap="flat" cmpd="sng" algn="ctr">
                      <a:noFill/>
                      <a:prstDash val="solid"/>
                      <a:round/>
                      <a:headEnd type="none" w="med" len="med"/>
                      <a:tailEnd type="none" w="med" len="med"/>
                    </a:lnL>
                    <a:noFill/>
                  </a:tcPr>
                </a:tc>
                <a:tc>
                  <a:txBody>
                    <a:bodyPr/>
                    <a:lstStyle/>
                    <a:p>
                      <a:r>
                        <a:rPr lang="en-US" sz="1200" b="0">
                          <a:solidFill>
                            <a:schemeClr val="tx1"/>
                          </a:solidFill>
                          <a:latin typeface="+mn-lt"/>
                        </a:rPr>
                        <a:t>1m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dirty="0">
                          <a:solidFill>
                            <a:schemeClr val="tx1"/>
                          </a:solidFill>
                        </a:rPr>
                        <a:t>Risk</a:t>
                      </a:r>
                    </a:p>
                  </a:txBody>
                  <a:tcPr>
                    <a:lnL>
                      <a:noFill/>
                    </a:lnL>
                    <a:noFill/>
                  </a:tcPr>
                </a:tc>
                <a:tc>
                  <a:txBody>
                    <a:bodyPr/>
                    <a:lstStyle/>
                    <a:p>
                      <a:r>
                        <a:rPr lang="en-US" sz="1200" b="0">
                          <a:solidFill>
                            <a:schemeClr val="tx1"/>
                          </a:solidFill>
                        </a:rPr>
                        <a:t>2m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737888409"/>
                  </a:ext>
                </a:extLst>
              </a:tr>
              <a:tr h="383600">
                <a:tc>
                  <a:txBody>
                    <a:bodyPr/>
                    <a:lstStyle/>
                    <a:p>
                      <a:r>
                        <a:rPr lang="en-US" sz="1200" b="0" dirty="0">
                          <a:solidFill>
                            <a:schemeClr val="tx1"/>
                          </a:solidFill>
                          <a:latin typeface="+mn-lt"/>
                        </a:rPr>
                        <a:t>Icebreaker – Investing questions</a:t>
                      </a:r>
                    </a:p>
                  </a:txBody>
                  <a:tcPr>
                    <a:lnL w="12700" cap="flat" cmpd="sng" algn="ctr">
                      <a:noFill/>
                      <a:prstDash val="solid"/>
                      <a:round/>
                      <a:headEnd type="none" w="med" len="med"/>
                      <a:tailEnd type="none" w="med" len="med"/>
                    </a:lnL>
                    <a:noFill/>
                  </a:tcPr>
                </a:tc>
                <a:tc>
                  <a:txBody>
                    <a:bodyPr/>
                    <a:lstStyle/>
                    <a:p>
                      <a:r>
                        <a:rPr lang="en-US" sz="1200" b="0">
                          <a:solidFill>
                            <a:schemeClr val="tx1"/>
                          </a:solidFill>
                          <a:latin typeface="+mn-lt"/>
                        </a:rPr>
                        <a:t>2m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dirty="0">
                          <a:solidFill>
                            <a:schemeClr val="tx1"/>
                          </a:solidFill>
                        </a:rPr>
                        <a:t>Deeper Example: Intro + Facilitator demo</a:t>
                      </a:r>
                    </a:p>
                  </a:txBody>
                  <a:tcPr>
                    <a:lnL>
                      <a:noFill/>
                    </a:lnL>
                    <a:noFill/>
                  </a:tcPr>
                </a:tc>
                <a:tc>
                  <a:txBody>
                    <a:bodyPr/>
                    <a:lstStyle/>
                    <a:p>
                      <a:r>
                        <a:rPr lang="en-US" sz="1200" b="0">
                          <a:solidFill>
                            <a:schemeClr val="tx1"/>
                          </a:solidFill>
                        </a:rPr>
                        <a:t>10m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790081794"/>
                  </a:ext>
                </a:extLst>
              </a:tr>
              <a:tr h="383600">
                <a:tc>
                  <a:txBody>
                    <a:bodyPr/>
                    <a:lstStyle/>
                    <a:p>
                      <a:r>
                        <a:rPr lang="en-US" sz="1200" b="0" dirty="0">
                          <a:solidFill>
                            <a:schemeClr val="tx1"/>
                          </a:solidFill>
                          <a:latin typeface="+mn-lt"/>
                        </a:rPr>
                        <a:t>When you hear “investing”...</a:t>
                      </a:r>
                    </a:p>
                  </a:txBody>
                  <a:tcPr>
                    <a:lnL w="12700" cap="flat" cmpd="sng" algn="ctr">
                      <a:noFill/>
                      <a:prstDash val="solid"/>
                      <a:round/>
                      <a:headEnd type="none" w="med" len="med"/>
                      <a:tailEnd type="none" w="med" len="med"/>
                    </a:lnL>
                    <a:noFill/>
                  </a:tcPr>
                </a:tc>
                <a:tc>
                  <a:txBody>
                    <a:bodyPr/>
                    <a:lstStyle/>
                    <a:p>
                      <a:r>
                        <a:rPr lang="en-US" sz="1200" b="0">
                          <a:solidFill>
                            <a:schemeClr val="tx1"/>
                          </a:solidFill>
                          <a:latin typeface="+mn-lt"/>
                        </a:rPr>
                        <a:t>2m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dirty="0">
                          <a:solidFill>
                            <a:schemeClr val="tx1"/>
                          </a:solidFill>
                        </a:rPr>
                        <a:t>Small group stocks activity</a:t>
                      </a:r>
                    </a:p>
                  </a:txBody>
                  <a:tcPr>
                    <a:lnL>
                      <a:noFill/>
                    </a:lnL>
                    <a:noFill/>
                  </a:tcPr>
                </a:tc>
                <a:tc>
                  <a:txBody>
                    <a:bodyPr/>
                    <a:lstStyle/>
                    <a:p>
                      <a:r>
                        <a:rPr lang="en-US" sz="1200" b="0">
                          <a:solidFill>
                            <a:schemeClr val="tx1"/>
                          </a:solidFill>
                        </a:rPr>
                        <a:t>7m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06712378"/>
                  </a:ext>
                </a:extLst>
              </a:tr>
              <a:tr h="383600">
                <a:tc>
                  <a:txBody>
                    <a:bodyPr/>
                    <a:lstStyle/>
                    <a:p>
                      <a:r>
                        <a:rPr lang="en-US" sz="1200" b="0" dirty="0">
                          <a:solidFill>
                            <a:schemeClr val="tx1"/>
                          </a:solidFill>
                          <a:latin typeface="+mn-lt"/>
                        </a:rPr>
                        <a:t>Changing the perception + What is investing?</a:t>
                      </a:r>
                    </a:p>
                  </a:txBody>
                  <a:tcPr>
                    <a:lnL w="12700" cap="flat" cmpd="sng" algn="ctr">
                      <a:noFill/>
                      <a:prstDash val="solid"/>
                      <a:round/>
                      <a:headEnd type="none" w="med" len="med"/>
                      <a:tailEnd type="none" w="med" len="med"/>
                    </a:lnL>
                    <a:noFill/>
                  </a:tcPr>
                </a:tc>
                <a:tc>
                  <a:txBody>
                    <a:bodyPr/>
                    <a:lstStyle/>
                    <a:p>
                      <a:r>
                        <a:rPr lang="en-US" sz="1200" b="0">
                          <a:solidFill>
                            <a:schemeClr val="tx1"/>
                          </a:solidFill>
                          <a:latin typeface="+mn-lt"/>
                        </a:rPr>
                        <a:t>2m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dirty="0">
                          <a:solidFill>
                            <a:schemeClr val="tx1"/>
                          </a:solidFill>
                        </a:rPr>
                        <a:t>Small group debrief</a:t>
                      </a:r>
                    </a:p>
                  </a:txBody>
                  <a:tcPr>
                    <a:lnL>
                      <a:noFill/>
                    </a:lnL>
                    <a:noFill/>
                  </a:tcPr>
                </a:tc>
                <a:tc>
                  <a:txBody>
                    <a:bodyPr/>
                    <a:lstStyle/>
                    <a:p>
                      <a:r>
                        <a:rPr lang="en-US" sz="1200" b="0">
                          <a:solidFill>
                            <a:schemeClr val="tx1"/>
                          </a:solidFill>
                        </a:rPr>
                        <a:t>5m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552537243"/>
                  </a:ext>
                </a:extLst>
              </a:tr>
              <a:tr h="383600">
                <a:tc>
                  <a:txBody>
                    <a:bodyPr/>
                    <a:lstStyle/>
                    <a:p>
                      <a:r>
                        <a:rPr lang="en-US" sz="1200" b="0" dirty="0">
                          <a:solidFill>
                            <a:schemeClr val="tx1"/>
                          </a:solidFill>
                          <a:latin typeface="+mn-lt"/>
                        </a:rPr>
                        <a:t>Risk &amp; Reward: Compound interest</a:t>
                      </a:r>
                    </a:p>
                  </a:txBody>
                  <a:tcPr>
                    <a:lnL w="12700" cap="flat" cmpd="sng" algn="ctr">
                      <a:noFill/>
                      <a:prstDash val="solid"/>
                      <a:round/>
                      <a:headEnd type="none" w="med" len="med"/>
                      <a:tailEnd type="none" w="med" len="med"/>
                    </a:lnL>
                    <a:noFill/>
                  </a:tcPr>
                </a:tc>
                <a:tc>
                  <a:txBody>
                    <a:bodyPr/>
                    <a:lstStyle/>
                    <a:p>
                      <a:r>
                        <a:rPr lang="en-US" sz="1200" b="0" dirty="0">
                          <a:solidFill>
                            <a:schemeClr val="tx1"/>
                          </a:solidFill>
                          <a:latin typeface="+mn-lt"/>
                        </a:rPr>
                        <a:t>2m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dirty="0">
                          <a:solidFill>
                            <a:schemeClr val="tx1"/>
                          </a:solidFill>
                        </a:rPr>
                        <a:t>Setting Yourself Up: Good investing habits + Achievement unlocked</a:t>
                      </a:r>
                    </a:p>
                  </a:txBody>
                  <a:tcPr>
                    <a:lnL>
                      <a:noFill/>
                    </a:lnL>
                    <a:noFill/>
                  </a:tcPr>
                </a:tc>
                <a:tc>
                  <a:txBody>
                    <a:bodyPr/>
                    <a:lstStyle/>
                    <a:p>
                      <a:r>
                        <a:rPr lang="en-US" sz="1200" b="0" dirty="0">
                          <a:solidFill>
                            <a:schemeClr val="tx1"/>
                          </a:solidFill>
                        </a:rPr>
                        <a:t>2m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4234393397"/>
                  </a:ext>
                </a:extLst>
              </a:tr>
              <a:tr h="383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Group exercise: Compound interest</a:t>
                      </a:r>
                    </a:p>
                  </a:txBody>
                  <a:tcPr>
                    <a:lnL w="12700" cap="flat" cmpd="sng" algn="ctr">
                      <a:noFill/>
                      <a:prstDash val="solid"/>
                      <a:round/>
                      <a:headEnd type="none" w="med" len="med"/>
                      <a:tailEnd type="none" w="med" len="med"/>
                    </a:lnL>
                    <a:noFill/>
                  </a:tcPr>
                </a:tc>
                <a:tc>
                  <a:txBody>
                    <a:bodyPr/>
                    <a:lstStyle/>
                    <a:p>
                      <a:r>
                        <a:rPr lang="en-US" sz="1200" b="0" dirty="0">
                          <a:solidFill>
                            <a:schemeClr val="tx1"/>
                          </a:solidFill>
                          <a:latin typeface="+mn-lt"/>
                        </a:rPr>
                        <a:t>2m</a:t>
                      </a:r>
                    </a:p>
                  </a:txBody>
                  <a:tcPr>
                    <a:lnR>
                      <a:noFill/>
                    </a:lnR>
                    <a:noFill/>
                  </a:tcPr>
                </a:tc>
                <a:tc>
                  <a:txBody>
                    <a:bodyPr/>
                    <a:lstStyle/>
                    <a:p>
                      <a:pPr marL="0" algn="l" defTabSz="914400" rtl="0" eaLnBrk="1" latinLnBrk="0" hangingPunct="1"/>
                      <a:endParaRPr lang="en-US" sz="1100" kern="1200" dirty="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a:solidFill>
                            <a:schemeClr val="tx1"/>
                          </a:solidFill>
                        </a:rPr>
                        <a:t>Close: Knowledge check</a:t>
                      </a:r>
                    </a:p>
                  </a:txBody>
                  <a:tcPr>
                    <a:lnL>
                      <a:noFill/>
                    </a:lnL>
                    <a:noFill/>
                  </a:tcPr>
                </a:tc>
                <a:tc>
                  <a:txBody>
                    <a:bodyPr/>
                    <a:lstStyle/>
                    <a:p>
                      <a:r>
                        <a:rPr lang="en-US" sz="1200" b="0" dirty="0">
                          <a:solidFill>
                            <a:schemeClr val="tx1"/>
                          </a:solidFill>
                        </a:rPr>
                        <a:t>3m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3258768317"/>
                  </a:ext>
                </a:extLst>
              </a:tr>
              <a:tr h="383600">
                <a:tc>
                  <a:txBody>
                    <a:bodyPr/>
                    <a:lstStyle/>
                    <a:p>
                      <a:r>
                        <a:rPr lang="en-US" sz="1200" b="0">
                          <a:solidFill>
                            <a:schemeClr val="tx1"/>
                          </a:solidFill>
                          <a:latin typeface="+mn-lt"/>
                        </a:rPr>
                        <a:t>Investing about risk + Market volatility</a:t>
                      </a:r>
                    </a:p>
                  </a:txBody>
                  <a:tcPr>
                    <a:lnL w="12700" cap="flat" cmpd="sng" algn="ctr">
                      <a:noFill/>
                      <a:prstDash val="solid"/>
                      <a:round/>
                      <a:headEnd type="none" w="med" len="med"/>
                      <a:tailEnd type="none" w="med" len="med"/>
                    </a:lnL>
                    <a:noFill/>
                  </a:tcPr>
                </a:tc>
                <a:tc>
                  <a:txBody>
                    <a:bodyPr/>
                    <a:lstStyle/>
                    <a:p>
                      <a:r>
                        <a:rPr lang="en-US" sz="1200" b="0" dirty="0">
                          <a:solidFill>
                            <a:schemeClr val="tx1"/>
                          </a:solidFill>
                          <a:latin typeface="+mn-lt"/>
                        </a:rPr>
                        <a:t>3m</a:t>
                      </a:r>
                    </a:p>
                  </a:txBody>
                  <a:tcPr>
                    <a:lnR>
                      <a:noFill/>
                    </a:lnR>
                    <a:noFill/>
                  </a:tcPr>
                </a:tc>
                <a:tc>
                  <a:txBody>
                    <a:bodyPr/>
                    <a:lstStyle/>
                    <a:p>
                      <a:pPr marL="0" algn="l" defTabSz="914400" rtl="0" eaLnBrk="1" latinLnBrk="0" hangingPunct="1"/>
                      <a:endParaRPr lang="en-US" sz="1100" kern="1200" dirty="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rPr>
                        <a:t>Explore more + Capstone teaser</a:t>
                      </a:r>
                    </a:p>
                  </a:txBody>
                  <a:tcPr>
                    <a:lnL>
                      <a:noFill/>
                    </a:lnL>
                    <a:noFill/>
                  </a:tcPr>
                </a:tc>
                <a:tc>
                  <a:txBody>
                    <a:bodyPr/>
                    <a:lstStyle/>
                    <a:p>
                      <a:r>
                        <a:rPr lang="en-US" sz="1200" b="0" dirty="0">
                          <a:solidFill>
                            <a:schemeClr val="tx1"/>
                          </a:solidFill>
                        </a:rPr>
                        <a:t>1m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900111321"/>
                  </a:ext>
                </a:extLst>
              </a:tr>
              <a:tr h="383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Investing Intro + Group activity</a:t>
                      </a:r>
                    </a:p>
                  </a:txBody>
                  <a:tcPr>
                    <a:lnL w="12700" cap="flat" cmpd="sng" algn="ctr">
                      <a:noFill/>
                      <a:prstDash val="solid"/>
                      <a:round/>
                      <a:headEnd type="none" w="med" len="med"/>
                      <a:tailEnd type="none" w="med" len="med"/>
                    </a:lnL>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7m</a:t>
                      </a:r>
                    </a:p>
                  </a:txBody>
                  <a:tcPr>
                    <a:lnR>
                      <a:noFill/>
                    </a:lnR>
                    <a:noFill/>
                  </a:tcPr>
                </a:tc>
                <a:tc>
                  <a:txBody>
                    <a:bodyPr/>
                    <a:lstStyle/>
                    <a:p>
                      <a:pPr marL="0" algn="l" defTabSz="914400" rtl="0" eaLnBrk="1" latinLnBrk="0" hangingPunct="1"/>
                      <a:endParaRPr lang="en-US" sz="1100" kern="1200" dirty="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a:p>
                  </a:txBody>
                  <a:tcPr>
                    <a:lnL>
                      <a:noFill/>
                    </a:lnL>
                    <a:noFill/>
                  </a:tcPr>
                </a:tc>
                <a:tc>
                  <a:txBody>
                    <a:bodyPr/>
                    <a:lstStyle/>
                    <a:p>
                      <a:endParaRPr lang="en-US" dirty="0"/>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2466477779"/>
                  </a:ext>
                </a:extLst>
              </a:tr>
              <a:tr h="383600">
                <a:tc>
                  <a:txBody>
                    <a:bodyPr/>
                    <a:lstStyle/>
                    <a:p>
                      <a:endParaRPr lang="en-US" sz="1100"/>
                    </a:p>
                  </a:txBody>
                  <a:tcPr>
                    <a:lnL w="12700" cap="flat" cmpd="sng" algn="ctr">
                      <a:noFill/>
                      <a:prstDash val="solid"/>
                      <a:round/>
                      <a:headEnd type="none" w="med" len="med"/>
                      <a:tailEnd type="none" w="med" len="med"/>
                    </a:lnL>
                    <a:lnB w="6350" cap="flat" cmpd="sng" algn="ctr">
                      <a:noFill/>
                      <a:prstDash val="solid"/>
                      <a:miter lim="800000"/>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p>
                  </a:txBody>
                  <a:tcPr>
                    <a:lnR>
                      <a:noFill/>
                    </a:lnR>
                    <a:lnB w="6350" cap="flat" cmpd="sng" algn="ctr">
                      <a:noFill/>
                      <a:prstDash val="solid"/>
                      <a:miter lim="800000"/>
                    </a:lnB>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dirty="0"/>
                    </a:p>
                  </a:txBody>
                  <a:tcPr>
                    <a:lnL>
                      <a:noFill/>
                    </a:lnL>
                    <a:lnB w="6350" cap="flat" cmpd="sng" algn="ctr">
                      <a:noFill/>
                      <a:prstDash val="solid"/>
                      <a:miter lim="800000"/>
                    </a:lnB>
                    <a:noFill/>
                  </a:tcPr>
                </a:tc>
                <a:tc>
                  <a:txBody>
                    <a:bodyPr/>
                    <a:lstStyle/>
                    <a:p>
                      <a:endParaRPr lang="en-US" sz="1100"/>
                    </a:p>
                  </a:txBody>
                  <a:tcPr>
                    <a:lnR w="12700" cap="flat" cmpd="sng" algn="ctr">
                      <a:noFill/>
                      <a:prstDash val="solid"/>
                      <a:round/>
                      <a:headEnd type="none" w="med" len="med"/>
                      <a:tailEnd type="none" w="med" len="med"/>
                    </a:lnR>
                    <a:lnB w="6350" cap="flat" cmpd="sng" algn="ctr">
                      <a:noFill/>
                      <a:prstDash val="solid"/>
                      <a:miter lim="800000"/>
                    </a:lnB>
                    <a:noFill/>
                  </a:tcPr>
                </a:tc>
                <a:extLst>
                  <a:ext uri="{0D108BD9-81ED-4DB2-BD59-A6C34878D82A}">
                    <a16:rowId xmlns:a16="http://schemas.microsoft.com/office/drawing/2014/main" val="2228607279"/>
                  </a:ext>
                </a:extLst>
              </a:tr>
              <a:tr h="383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53563030"/>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426026281"/>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963695300"/>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8923142"/>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dirty="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815386958"/>
                  </a:ext>
                </a:extLst>
              </a:tr>
            </a:tbl>
          </a:graphicData>
        </a:graphic>
      </p:graphicFrame>
    </p:spTree>
    <p:extLst>
      <p:ext uri="{BB962C8B-B14F-4D97-AF65-F5344CB8AC3E}">
        <p14:creationId xmlns:p14="http://schemas.microsoft.com/office/powerpoint/2010/main" val="421410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5679EE"/>
            </a:gs>
            <a:gs pos="76000">
              <a:srgbClr val="3757C1"/>
            </a:gs>
          </a:gsLst>
          <a:lin ang="27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29684D-101F-4F9D-A526-10D4600D543F}"/>
              </a:ext>
            </a:extLst>
          </p:cNvPr>
          <p:cNvPicPr>
            <a:picLocks noChangeAspect="1"/>
          </p:cNvPicPr>
          <p:nvPr/>
        </p:nvPicPr>
        <p:blipFill>
          <a:blip r:embed="rId3"/>
          <a:stretch>
            <a:fillRect/>
          </a:stretch>
        </p:blipFill>
        <p:spPr>
          <a:xfrm>
            <a:off x="0" y="1"/>
            <a:ext cx="12192000" cy="6857999"/>
          </a:xfrm>
          <a:prstGeom prst="rect">
            <a:avLst/>
          </a:prstGeom>
        </p:spPr>
      </p:pic>
      <p:sp>
        <p:nvSpPr>
          <p:cNvPr id="448" name="Rectangle 447">
            <a:extLst>
              <a:ext uri="{FF2B5EF4-FFF2-40B4-BE49-F238E27FC236}">
                <a16:creationId xmlns:a16="http://schemas.microsoft.com/office/drawing/2014/main" id="{4E2153B2-C64A-BB45-A19D-B5E7392E9E78}"/>
              </a:ext>
            </a:extLst>
          </p:cNvPr>
          <p:cNvSpPr/>
          <p:nvPr/>
        </p:nvSpPr>
        <p:spPr>
          <a:xfrm>
            <a:off x="6978963" y="1306057"/>
            <a:ext cx="2294577"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49" name="TextBox 448">
            <a:extLst>
              <a:ext uri="{FF2B5EF4-FFF2-40B4-BE49-F238E27FC236}">
                <a16:creationId xmlns:a16="http://schemas.microsoft.com/office/drawing/2014/main" id="{BB03822A-C448-864F-A088-59FD450CF1E2}"/>
              </a:ext>
            </a:extLst>
          </p:cNvPr>
          <p:cNvSpPr txBox="1"/>
          <p:nvPr/>
        </p:nvSpPr>
        <p:spPr>
          <a:xfrm>
            <a:off x="7102397" y="1319762"/>
            <a:ext cx="4323959" cy="1631216"/>
          </a:xfrm>
          <a:prstGeom prst="rect">
            <a:avLst/>
          </a:prstGeom>
          <a:noFill/>
        </p:spPr>
        <p:txBody>
          <a:bodyPr wrap="square" lIns="0" tIns="0" rIns="0" bIns="0" rtlCol="0">
            <a:spAutoFit/>
          </a:bodyPr>
          <a:lstStyle/>
          <a:p>
            <a:pPr algn="l">
              <a:spcAft>
                <a:spcPts val="1200"/>
              </a:spcAft>
            </a:pPr>
            <a:r>
              <a:rPr lang="en-US" sz="3200" b="1">
                <a:solidFill>
                  <a:srgbClr val="2C4AAA"/>
                </a:solidFill>
              </a:rPr>
              <a:t>Welcome!</a:t>
            </a:r>
          </a:p>
          <a:p>
            <a:pPr>
              <a:spcAft>
                <a:spcPts val="1200"/>
              </a:spcAft>
            </a:pPr>
            <a:r>
              <a:rPr lang="en-US" sz="3200" kern="100">
                <a:solidFill>
                  <a:schemeClr val="bg1"/>
                </a:solidFill>
                <a:latin typeface="+mj-lt"/>
              </a:rPr>
              <a:t>   I’m excited </a:t>
            </a:r>
            <a:br>
              <a:rPr lang="en-US" sz="3200" kern="100">
                <a:solidFill>
                  <a:schemeClr val="bg1"/>
                </a:solidFill>
                <a:latin typeface="+mj-lt"/>
              </a:rPr>
            </a:br>
            <a:r>
              <a:rPr lang="en-US" sz="3200" kern="100">
                <a:solidFill>
                  <a:schemeClr val="bg1"/>
                </a:solidFill>
                <a:latin typeface="+mj-lt"/>
              </a:rPr>
              <a:t>   you’re here!   </a:t>
            </a:r>
          </a:p>
        </p:txBody>
      </p:sp>
      <p:sp>
        <p:nvSpPr>
          <p:cNvPr id="35" name="Rectangle 34">
            <a:extLst>
              <a:ext uri="{FF2B5EF4-FFF2-40B4-BE49-F238E27FC236}">
                <a16:creationId xmlns:a16="http://schemas.microsoft.com/office/drawing/2014/main" id="{53E837AA-363A-475A-A64E-A6C2D16E25DB}"/>
              </a:ext>
            </a:extLst>
          </p:cNvPr>
          <p:cNvSpPr/>
          <p:nvPr/>
        </p:nvSpPr>
        <p:spPr>
          <a:xfrm>
            <a:off x="7260038" y="3389175"/>
            <a:ext cx="3599575" cy="2092881"/>
          </a:xfrm>
          <a:prstGeom prst="rect">
            <a:avLst/>
          </a:prstGeom>
        </p:spPr>
        <p:txBody>
          <a:bodyPr wrap="none">
            <a:spAutoFit/>
          </a:bodyPr>
          <a:lstStyle/>
          <a:p>
            <a:pPr marL="465138" indent="-465138">
              <a:spcBef>
                <a:spcPts val="1800"/>
              </a:spcBef>
            </a:pPr>
            <a:r>
              <a:rPr lang="en-US" sz="2000" kern="100">
                <a:solidFill>
                  <a:schemeClr val="bg1"/>
                </a:solidFill>
                <a:latin typeface="Fidelity Sans" panose="020B0503030202020204" pitchFamily="34" charset="0"/>
              </a:rPr>
              <a:t>01   Camera on if you can</a:t>
            </a:r>
          </a:p>
          <a:p>
            <a:pPr marL="465138" indent="-465138">
              <a:spcBef>
                <a:spcPts val="1800"/>
              </a:spcBef>
            </a:pPr>
            <a:r>
              <a:rPr lang="en-US" sz="2000" kern="100">
                <a:solidFill>
                  <a:schemeClr val="bg1"/>
                </a:solidFill>
                <a:latin typeface="Fidelity Sans" panose="020B0503030202020204" pitchFamily="34" charset="0"/>
              </a:rPr>
              <a:t>02   Mic on mute until </a:t>
            </a:r>
            <a:br>
              <a:rPr lang="en-US" sz="2000" kern="100">
                <a:solidFill>
                  <a:schemeClr val="bg1"/>
                </a:solidFill>
                <a:latin typeface="Fidelity Sans" panose="020B0503030202020204" pitchFamily="34" charset="0"/>
              </a:rPr>
            </a:br>
            <a:r>
              <a:rPr lang="en-US" sz="2000" kern="100">
                <a:solidFill>
                  <a:schemeClr val="bg1"/>
                </a:solidFill>
                <a:latin typeface="Fidelity Sans" panose="020B0503030202020204" pitchFamily="34" charset="0"/>
              </a:rPr>
              <a:t>you're ready to share</a:t>
            </a:r>
          </a:p>
          <a:p>
            <a:pPr marL="465138" indent="-465138">
              <a:spcBef>
                <a:spcPts val="1800"/>
              </a:spcBef>
            </a:pPr>
            <a:r>
              <a:rPr lang="en-US" sz="2000" kern="100">
                <a:solidFill>
                  <a:schemeClr val="bg1"/>
                </a:solidFill>
                <a:latin typeface="Fidelity Sans" panose="020B0503030202020204" pitchFamily="34" charset="0"/>
              </a:rPr>
              <a:t>03   Grab a pen and paper </a:t>
            </a:r>
            <a:br>
              <a:rPr lang="en-US" sz="2000" kern="100">
                <a:solidFill>
                  <a:schemeClr val="bg1"/>
                </a:solidFill>
                <a:latin typeface="Fidelity Sans" panose="020B0503030202020204" pitchFamily="34" charset="0"/>
              </a:rPr>
            </a:br>
            <a:r>
              <a:rPr lang="en-US" sz="2000" kern="100">
                <a:solidFill>
                  <a:schemeClr val="bg1"/>
                </a:solidFill>
                <a:latin typeface="Fidelity Sans" panose="020B0503030202020204" pitchFamily="34" charset="0"/>
              </a:rPr>
              <a:t>or open a new document</a:t>
            </a:r>
          </a:p>
        </p:txBody>
      </p:sp>
      <p:grpSp>
        <p:nvGrpSpPr>
          <p:cNvPr id="9" name="Group 8">
            <a:extLst>
              <a:ext uri="{FF2B5EF4-FFF2-40B4-BE49-F238E27FC236}">
                <a16:creationId xmlns:a16="http://schemas.microsoft.com/office/drawing/2014/main" id="{2AAAC0CD-0C9C-4C63-AAEA-AAE4B01F2FE8}"/>
              </a:ext>
            </a:extLst>
          </p:cNvPr>
          <p:cNvGrpSpPr/>
          <p:nvPr/>
        </p:nvGrpSpPr>
        <p:grpSpPr>
          <a:xfrm>
            <a:off x="-119920" y="850958"/>
            <a:ext cx="1993692" cy="593034"/>
            <a:chOff x="-119920" y="850958"/>
            <a:chExt cx="1993692" cy="593034"/>
          </a:xfrm>
        </p:grpSpPr>
        <p:sp>
          <p:nvSpPr>
            <p:cNvPr id="18" name="Freeform 5">
              <a:extLst>
                <a:ext uri="{FF2B5EF4-FFF2-40B4-BE49-F238E27FC236}">
                  <a16:creationId xmlns:a16="http://schemas.microsoft.com/office/drawing/2014/main" id="{9A4594F8-DDBE-4899-B450-6FD0CFCD9317}"/>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0C9A1A1D-8EF5-46ED-BF7D-9CA4F6F6CEF4}"/>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20" name="Freeform 5">
              <a:extLst>
                <a:ext uri="{FF2B5EF4-FFF2-40B4-BE49-F238E27FC236}">
                  <a16:creationId xmlns:a16="http://schemas.microsoft.com/office/drawing/2014/main" id="{52DB0ADB-46A6-4104-94EF-279D9B3E7369}"/>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3"/>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sp>
        <p:nvSpPr>
          <p:cNvPr id="22" name="Freeform 20">
            <a:extLst>
              <a:ext uri="{FF2B5EF4-FFF2-40B4-BE49-F238E27FC236}">
                <a16:creationId xmlns:a16="http://schemas.microsoft.com/office/drawing/2014/main" id="{8999AB42-C938-4A7B-997B-DFB5746314EC}"/>
              </a:ext>
            </a:extLst>
          </p:cNvPr>
          <p:cNvSpPr>
            <a:spLocks noEditPoints="1"/>
          </p:cNvSpPr>
          <p:nvPr/>
        </p:nvSpPr>
        <p:spPr bwMode="auto">
          <a:xfrm>
            <a:off x="5571157" y="1183979"/>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2">
            <a:extLst>
              <a:ext uri="{FF2B5EF4-FFF2-40B4-BE49-F238E27FC236}">
                <a16:creationId xmlns:a16="http://schemas.microsoft.com/office/drawing/2014/main" id="{86176250-471E-4017-9207-3140C991D01E}"/>
              </a:ext>
            </a:extLst>
          </p:cNvPr>
          <p:cNvSpPr>
            <a:spLocks noEditPoints="1"/>
          </p:cNvSpPr>
          <p:nvPr/>
        </p:nvSpPr>
        <p:spPr bwMode="auto">
          <a:xfrm rot="780693">
            <a:off x="6586604" y="5566462"/>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1">
            <a:extLst>
              <a:ext uri="{FF2B5EF4-FFF2-40B4-BE49-F238E27FC236}">
                <a16:creationId xmlns:a16="http://schemas.microsoft.com/office/drawing/2014/main" id="{A66DCA01-BA90-49DC-A13C-480E06912098}"/>
              </a:ext>
            </a:extLst>
          </p:cNvPr>
          <p:cNvSpPr>
            <a:spLocks noEditPoints="1"/>
          </p:cNvSpPr>
          <p:nvPr/>
        </p:nvSpPr>
        <p:spPr bwMode="auto">
          <a:xfrm rot="20932842">
            <a:off x="4853339" y="77320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1">
            <a:extLst>
              <a:ext uri="{FF2B5EF4-FFF2-40B4-BE49-F238E27FC236}">
                <a16:creationId xmlns:a16="http://schemas.microsoft.com/office/drawing/2014/main" id="{122DDAC9-128F-4A4D-B14E-C145A8D89B18}"/>
              </a:ext>
            </a:extLst>
          </p:cNvPr>
          <p:cNvSpPr>
            <a:spLocks noEditPoints="1"/>
          </p:cNvSpPr>
          <p:nvPr/>
        </p:nvSpPr>
        <p:spPr bwMode="auto">
          <a:xfrm rot="1317634">
            <a:off x="11316047" y="639459"/>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6" name="Group 25">
            <a:extLst>
              <a:ext uri="{FF2B5EF4-FFF2-40B4-BE49-F238E27FC236}">
                <a16:creationId xmlns:a16="http://schemas.microsoft.com/office/drawing/2014/main" id="{4D1F546E-3C7B-4BBF-82DA-7F136509B77A}"/>
              </a:ext>
            </a:extLst>
          </p:cNvPr>
          <p:cNvGrpSpPr>
            <a:grpSpLocks noChangeAspect="1"/>
          </p:cNvGrpSpPr>
          <p:nvPr/>
        </p:nvGrpSpPr>
        <p:grpSpPr bwMode="auto">
          <a:xfrm>
            <a:off x="10951552" y="5635042"/>
            <a:ext cx="1236663" cy="1236663"/>
            <a:chOff x="3453" y="1773"/>
            <a:chExt cx="779" cy="779"/>
          </a:xfrm>
        </p:grpSpPr>
        <p:sp>
          <p:nvSpPr>
            <p:cNvPr id="27" name="Line 26">
              <a:extLst>
                <a:ext uri="{FF2B5EF4-FFF2-40B4-BE49-F238E27FC236}">
                  <a16:creationId xmlns:a16="http://schemas.microsoft.com/office/drawing/2014/main" id="{C36097B6-FD72-4E74-9EC6-264CFD058E1F}"/>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7">
              <a:extLst>
                <a:ext uri="{FF2B5EF4-FFF2-40B4-BE49-F238E27FC236}">
                  <a16:creationId xmlns:a16="http://schemas.microsoft.com/office/drawing/2014/main" id="{000AF5A8-FCC5-460C-9562-7A2090D3A052}"/>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8">
              <a:extLst>
                <a:ext uri="{FF2B5EF4-FFF2-40B4-BE49-F238E27FC236}">
                  <a16:creationId xmlns:a16="http://schemas.microsoft.com/office/drawing/2014/main" id="{4903A1B9-A9AB-407C-A42E-E37F5C499698}"/>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29">
              <a:extLst>
                <a:ext uri="{FF2B5EF4-FFF2-40B4-BE49-F238E27FC236}">
                  <a16:creationId xmlns:a16="http://schemas.microsoft.com/office/drawing/2014/main" id="{DBE97042-7B6C-4212-A32B-21D9BF394AC5}"/>
                </a:ext>
              </a:extLst>
            </p:cNvPr>
            <p:cNvSpPr>
              <a:spLocks noChangeShapeType="1"/>
            </p:cNvSpPr>
            <p:nvPr/>
          </p:nvSpPr>
          <p:spPr bwMode="auto">
            <a:xfrm flipV="1">
              <a:off x="3778" y="2098"/>
              <a:ext cx="454" cy="45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30">
              <a:extLst>
                <a:ext uri="{FF2B5EF4-FFF2-40B4-BE49-F238E27FC236}">
                  <a16:creationId xmlns:a16="http://schemas.microsoft.com/office/drawing/2014/main" id="{54300041-0588-4351-AC95-573955539896}"/>
                </a:ext>
              </a:extLst>
            </p:cNvPr>
            <p:cNvSpPr>
              <a:spLocks noChangeShapeType="1"/>
            </p:cNvSpPr>
            <p:nvPr/>
          </p:nvSpPr>
          <p:spPr bwMode="auto">
            <a:xfrm flipH="1">
              <a:off x="3615" y="1935"/>
              <a:ext cx="617" cy="617"/>
            </a:xfrm>
            <a:prstGeom prst="line">
              <a:avLst/>
            </a:prstGeom>
            <a:noFill/>
            <a:ln w="381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31">
              <a:extLst>
                <a:ext uri="{FF2B5EF4-FFF2-40B4-BE49-F238E27FC236}">
                  <a16:creationId xmlns:a16="http://schemas.microsoft.com/office/drawing/2014/main" id="{859977C3-C200-4035-BF41-3B07F803FC22}"/>
                </a:ext>
              </a:extLst>
            </p:cNvPr>
            <p:cNvSpPr>
              <a:spLocks noChangeShapeType="1"/>
            </p:cNvSpPr>
            <p:nvPr/>
          </p:nvSpPr>
          <p:spPr bwMode="auto">
            <a:xfrm flipV="1">
              <a:off x="3943" y="2260"/>
              <a:ext cx="289" cy="29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34">
              <a:extLst>
                <a:ext uri="{FF2B5EF4-FFF2-40B4-BE49-F238E27FC236}">
                  <a16:creationId xmlns:a16="http://schemas.microsoft.com/office/drawing/2014/main" id="{FB10DEB2-2457-47D4-9B08-B57CB3FF5054}"/>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35">
              <a:extLst>
                <a:ext uri="{FF2B5EF4-FFF2-40B4-BE49-F238E27FC236}">
                  <a16:creationId xmlns:a16="http://schemas.microsoft.com/office/drawing/2014/main" id="{FD8D0681-5163-46DD-AF66-707F4D62307A}"/>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38">
              <a:extLst>
                <a:ext uri="{FF2B5EF4-FFF2-40B4-BE49-F238E27FC236}">
                  <a16:creationId xmlns:a16="http://schemas.microsoft.com/office/drawing/2014/main" id="{B085B051-A973-4EF1-8B45-D4660C0BDAF3}"/>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2" name="Freeform 42">
            <a:extLst>
              <a:ext uri="{FF2B5EF4-FFF2-40B4-BE49-F238E27FC236}">
                <a16:creationId xmlns:a16="http://schemas.microsoft.com/office/drawing/2014/main" id="{05AB4976-C67F-4FFD-8DF0-43B244BFE1A6}"/>
              </a:ext>
            </a:extLst>
          </p:cNvPr>
          <p:cNvSpPr>
            <a:spLocks noEditPoints="1"/>
          </p:cNvSpPr>
          <p:nvPr/>
        </p:nvSpPr>
        <p:spPr bwMode="auto">
          <a:xfrm rot="5400000">
            <a:off x="926255" y="2612333"/>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9">
            <a:extLst>
              <a:ext uri="{FF2B5EF4-FFF2-40B4-BE49-F238E27FC236}">
                <a16:creationId xmlns:a16="http://schemas.microsoft.com/office/drawing/2014/main" id="{3BC9F608-2AA8-4D6E-86D0-C1E63A67F6EC}"/>
              </a:ext>
            </a:extLst>
          </p:cNvPr>
          <p:cNvSpPr>
            <a:spLocks noEditPoints="1"/>
          </p:cNvSpPr>
          <p:nvPr/>
        </p:nvSpPr>
        <p:spPr bwMode="auto">
          <a:xfrm rot="19913815">
            <a:off x="10348404" y="425385"/>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934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erson wearing a garment&#10;&#10;Description automatically generated with medium confidence">
            <a:extLst>
              <a:ext uri="{FF2B5EF4-FFF2-40B4-BE49-F238E27FC236}">
                <a16:creationId xmlns:a16="http://schemas.microsoft.com/office/drawing/2014/main" id="{04F15433-A7D2-4049-A7C4-23B3FF3A4C54}"/>
              </a:ext>
            </a:extLst>
          </p:cNvPr>
          <p:cNvPicPr>
            <a:picLocks noChangeAspect="1"/>
          </p:cNvPicPr>
          <p:nvPr/>
        </p:nvPicPr>
        <p:blipFill rotWithShape="1">
          <a:blip r:embed="rId3"/>
          <a:srcRect l="4901" t="10648" r="85414" b="81485"/>
          <a:stretch/>
        </p:blipFill>
        <p:spPr>
          <a:xfrm>
            <a:off x="2989228" y="925421"/>
            <a:ext cx="1495685" cy="683374"/>
          </a:xfrm>
          <a:prstGeom prst="rect">
            <a:avLst/>
          </a:prstGeom>
        </p:spPr>
      </p:pic>
      <p:sp>
        <p:nvSpPr>
          <p:cNvPr id="18" name="TextBox 17">
            <a:extLst>
              <a:ext uri="{FF2B5EF4-FFF2-40B4-BE49-F238E27FC236}">
                <a16:creationId xmlns:a16="http://schemas.microsoft.com/office/drawing/2014/main" id="{0EBEF1FB-720C-43FE-B2FD-36286B63D88C}"/>
              </a:ext>
            </a:extLst>
          </p:cNvPr>
          <p:cNvSpPr txBox="1"/>
          <p:nvPr/>
        </p:nvSpPr>
        <p:spPr>
          <a:xfrm>
            <a:off x="597218" y="4642623"/>
            <a:ext cx="4647881" cy="769441"/>
          </a:xfrm>
          <a:prstGeom prst="rect">
            <a:avLst/>
          </a:prstGeom>
          <a:noFill/>
        </p:spPr>
        <p:txBody>
          <a:bodyPr wrap="square" lIns="0" tIns="0" rIns="0" bIns="0" rtlCol="0">
            <a:spAutoFit/>
          </a:bodyPr>
          <a:lstStyle/>
          <a:p>
            <a:pPr algn="l">
              <a:spcAft>
                <a:spcPts val="1200"/>
              </a:spcAft>
            </a:pPr>
            <a:r>
              <a:rPr lang="en-US" sz="2000" kern="100">
                <a:solidFill>
                  <a:schemeClr val="bg1"/>
                </a:solidFill>
                <a:latin typeface="Fidelity Sans" panose="020B0503030202020204" pitchFamily="34" charset="0"/>
              </a:rPr>
              <a:t>Speaker Name  |  Speaker Title</a:t>
            </a:r>
          </a:p>
          <a:p>
            <a:pPr algn="l">
              <a:spcAft>
                <a:spcPts val="1200"/>
              </a:spcAft>
            </a:pPr>
            <a:r>
              <a:rPr lang="en-US" sz="2000" kern="100">
                <a:solidFill>
                  <a:schemeClr val="bg1"/>
                </a:solidFill>
                <a:latin typeface="Fidelity Sans" panose="020B0503030202020204" pitchFamily="34" charset="0"/>
              </a:rPr>
              <a:t>Date</a:t>
            </a:r>
          </a:p>
        </p:txBody>
      </p:sp>
      <p:sp>
        <p:nvSpPr>
          <p:cNvPr id="19" name="Rectangle 18">
            <a:extLst>
              <a:ext uri="{FF2B5EF4-FFF2-40B4-BE49-F238E27FC236}">
                <a16:creationId xmlns:a16="http://schemas.microsoft.com/office/drawing/2014/main" id="{35B3BFE9-8606-4ED1-95D7-E541E90C4856}"/>
              </a:ext>
            </a:extLst>
          </p:cNvPr>
          <p:cNvSpPr/>
          <p:nvPr/>
        </p:nvSpPr>
        <p:spPr>
          <a:xfrm>
            <a:off x="463863" y="3194456"/>
            <a:ext cx="3826197"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20" name="TextBox 19">
            <a:extLst>
              <a:ext uri="{FF2B5EF4-FFF2-40B4-BE49-F238E27FC236}">
                <a16:creationId xmlns:a16="http://schemas.microsoft.com/office/drawing/2014/main" id="{18E0701D-71CD-4DE2-9B2D-0689D2E6DD81}"/>
              </a:ext>
            </a:extLst>
          </p:cNvPr>
          <p:cNvSpPr txBox="1"/>
          <p:nvPr/>
        </p:nvSpPr>
        <p:spPr>
          <a:xfrm>
            <a:off x="597219" y="1851942"/>
            <a:ext cx="5397181" cy="1883593"/>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bg1"/>
                </a:solidFill>
                <a:latin typeface="Fidelity Sans" panose="020B0503030202020204" pitchFamily="34" charset="0"/>
              </a:rPr>
              <a:t>Your Money Adventure</a:t>
            </a:r>
          </a:p>
          <a:p>
            <a:pPr>
              <a:lnSpc>
                <a:spcPct val="110000"/>
              </a:lnSpc>
              <a:spcAft>
                <a:spcPts val="1200"/>
              </a:spcAft>
            </a:pPr>
            <a:r>
              <a:rPr lang="en-US" sz="3200" kern="100" dirty="0">
                <a:solidFill>
                  <a:schemeClr val="bg1"/>
                </a:solidFill>
                <a:latin typeface="Fidelity Sans" panose="020B0503030202020204" pitchFamily="34" charset="0"/>
              </a:rPr>
              <a:t> </a:t>
            </a:r>
          </a:p>
          <a:p>
            <a:r>
              <a:rPr lang="en-US" sz="3200" b="1" kern="100" dirty="0">
                <a:solidFill>
                  <a:schemeClr val="accent1">
                    <a:lumMod val="75000"/>
                  </a:schemeClr>
                </a:solidFill>
                <a:latin typeface="Fidelity Sans" panose="020B0503030202020204" pitchFamily="34" charset="0"/>
              </a:rPr>
              <a:t>04 Boost your plan</a:t>
            </a:r>
          </a:p>
        </p:txBody>
      </p:sp>
      <p:pic>
        <p:nvPicPr>
          <p:cNvPr id="3" name="Picture 2" descr="A person wearing a hat&#10;&#10;Description automatically generated with medium confidence">
            <a:extLst>
              <a:ext uri="{FF2B5EF4-FFF2-40B4-BE49-F238E27FC236}">
                <a16:creationId xmlns:a16="http://schemas.microsoft.com/office/drawing/2014/main" id="{448928B0-4673-4195-8703-5BF4BF9FB45B}"/>
              </a:ext>
            </a:extLst>
          </p:cNvPr>
          <p:cNvPicPr>
            <a:picLocks noChangeAspect="1"/>
          </p:cNvPicPr>
          <p:nvPr/>
        </p:nvPicPr>
        <p:blipFill rotWithShape="1">
          <a:blip r:embed="rId4"/>
          <a:srcRect l="43021" r="1910" b="1675"/>
          <a:stretch/>
        </p:blipFill>
        <p:spPr>
          <a:xfrm>
            <a:off x="5245099" y="-118904"/>
            <a:ext cx="6946901" cy="6976904"/>
          </a:xfrm>
          <a:prstGeom prst="rect">
            <a:avLst/>
          </a:prstGeom>
        </p:spPr>
      </p:pic>
      <p:sp>
        <p:nvSpPr>
          <p:cNvPr id="2" name="TextBox 1">
            <a:extLst>
              <a:ext uri="{FF2B5EF4-FFF2-40B4-BE49-F238E27FC236}">
                <a16:creationId xmlns:a16="http://schemas.microsoft.com/office/drawing/2014/main" id="{17111E11-D475-432E-BD13-3BE25AA0DA93}"/>
              </a:ext>
            </a:extLst>
          </p:cNvPr>
          <p:cNvSpPr txBox="1"/>
          <p:nvPr/>
        </p:nvSpPr>
        <p:spPr>
          <a:xfrm>
            <a:off x="579440" y="1138162"/>
            <a:ext cx="2808782" cy="307777"/>
          </a:xfrm>
          <a:prstGeom prst="rect">
            <a:avLst/>
          </a:prstGeom>
          <a:noFill/>
        </p:spPr>
        <p:txBody>
          <a:bodyPr wrap="square" rtlCol="0" anchor="ctr">
            <a:spAutoFit/>
          </a:bodyPr>
          <a:lstStyle/>
          <a:p>
            <a:r>
              <a:rPr lang="en-US" sz="1400" b="1" dirty="0">
                <a:solidFill>
                  <a:srgbClr val="0B453F"/>
                </a:solidFill>
              </a:rPr>
              <a:t>Education Content Created By </a:t>
            </a:r>
          </a:p>
        </p:txBody>
      </p:sp>
    </p:spTree>
    <p:extLst>
      <p:ext uri="{BB962C8B-B14F-4D97-AF65-F5344CB8AC3E}">
        <p14:creationId xmlns:p14="http://schemas.microsoft.com/office/powerpoint/2010/main" val="2706205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1ED5C-938E-4290-B807-3E1CC70E3D79}"/>
              </a:ext>
            </a:extLst>
          </p:cNvPr>
          <p:cNvPicPr>
            <a:picLocks noChangeAspect="1"/>
          </p:cNvPicPr>
          <p:nvPr/>
        </p:nvPicPr>
        <p:blipFill>
          <a:blip r:embed="rId3"/>
          <a:stretch>
            <a:fillRect/>
          </a:stretch>
        </p:blipFill>
        <p:spPr>
          <a:xfrm>
            <a:off x="0" y="0"/>
            <a:ext cx="12192000" cy="6857999"/>
          </a:xfrm>
          <a:prstGeom prst="rect">
            <a:avLst/>
          </a:prstGeom>
        </p:spPr>
      </p:pic>
      <p:sp>
        <p:nvSpPr>
          <p:cNvPr id="46" name="Rectangle 45">
            <a:extLst>
              <a:ext uri="{FF2B5EF4-FFF2-40B4-BE49-F238E27FC236}">
                <a16:creationId xmlns:a16="http://schemas.microsoft.com/office/drawing/2014/main" id="{4655BEE8-31F1-4207-B150-1CC5224B94AE}"/>
              </a:ext>
            </a:extLst>
          </p:cNvPr>
          <p:cNvSpPr/>
          <p:nvPr/>
        </p:nvSpPr>
        <p:spPr>
          <a:xfrm>
            <a:off x="9634566"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7" name="Rectangle 46">
            <a:extLst>
              <a:ext uri="{FF2B5EF4-FFF2-40B4-BE49-F238E27FC236}">
                <a16:creationId xmlns:a16="http://schemas.microsoft.com/office/drawing/2014/main" id="{F5B512CE-A1E2-4B88-BA7C-4AC5289EFDDF}"/>
              </a:ext>
            </a:extLst>
          </p:cNvPr>
          <p:cNvSpPr/>
          <p:nvPr/>
        </p:nvSpPr>
        <p:spPr>
          <a:xfrm>
            <a:off x="7371044" y="3656821"/>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3" name="Rectangle 42">
            <a:extLst>
              <a:ext uri="{FF2B5EF4-FFF2-40B4-BE49-F238E27FC236}">
                <a16:creationId xmlns:a16="http://schemas.microsoft.com/office/drawing/2014/main" id="{388A92AD-2BC0-45C2-A271-C4BC07D2F5B4}"/>
              </a:ext>
            </a:extLst>
          </p:cNvPr>
          <p:cNvSpPr/>
          <p:nvPr/>
        </p:nvSpPr>
        <p:spPr>
          <a:xfrm>
            <a:off x="509941" y="2035935"/>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TextBox 47">
            <a:extLst>
              <a:ext uri="{FF2B5EF4-FFF2-40B4-BE49-F238E27FC236}">
                <a16:creationId xmlns:a16="http://schemas.microsoft.com/office/drawing/2014/main" id="{9F3ABFA7-1C20-4A37-8F91-522D73B6C44E}"/>
              </a:ext>
            </a:extLst>
          </p:cNvPr>
          <p:cNvSpPr txBox="1"/>
          <p:nvPr/>
        </p:nvSpPr>
        <p:spPr>
          <a:xfrm>
            <a:off x="5155789" y="2213843"/>
            <a:ext cx="2022145" cy="1672253"/>
          </a:xfrm>
          <a:prstGeom prst="rect">
            <a:avLst/>
          </a:prstGeom>
          <a:noFill/>
        </p:spPr>
        <p:txBody>
          <a:bodyPr wrap="square" lIns="0" rtlCol="0" anchor="t" anchorCtr="0">
            <a:spAutoFit/>
          </a:bodyPr>
          <a:lstStyle/>
          <a:p>
            <a:pPr>
              <a:spcBef>
                <a:spcPts val="800"/>
              </a:spcBef>
            </a:pPr>
            <a:r>
              <a:rPr lang="en-US" sz="2800">
                <a:solidFill>
                  <a:schemeClr val="bg1"/>
                </a:solidFill>
              </a:rPr>
              <a:t>Build your roadmap</a:t>
            </a:r>
          </a:p>
          <a:p>
            <a:pPr>
              <a:spcBef>
                <a:spcPts val="800"/>
              </a:spcBef>
            </a:pPr>
            <a:r>
              <a:rPr lang="en-US" sz="2000">
                <a:solidFill>
                  <a:schemeClr val="accent1">
                    <a:lumMod val="50000"/>
                  </a:schemeClr>
                </a:solidFill>
              </a:rPr>
              <a:t>Strategy for spending smart</a:t>
            </a:r>
          </a:p>
        </p:txBody>
      </p:sp>
      <p:sp>
        <p:nvSpPr>
          <p:cNvPr id="4" name="TextBox 3">
            <a:extLst>
              <a:ext uri="{FF2B5EF4-FFF2-40B4-BE49-F238E27FC236}">
                <a16:creationId xmlns:a16="http://schemas.microsoft.com/office/drawing/2014/main" id="{E3C29D4E-331C-4DFC-A20D-A7CA136D3450}"/>
              </a:ext>
            </a:extLst>
          </p:cNvPr>
          <p:cNvSpPr txBox="1"/>
          <p:nvPr/>
        </p:nvSpPr>
        <p:spPr>
          <a:xfrm>
            <a:off x="561818" y="1989929"/>
            <a:ext cx="550792" cy="584775"/>
          </a:xfrm>
          <a:prstGeom prst="rect">
            <a:avLst/>
          </a:prstGeom>
          <a:noFill/>
        </p:spPr>
        <p:txBody>
          <a:bodyPr wrap="none" lIns="0" rtlCol="0" anchor="ctr">
            <a:spAutoFit/>
          </a:bodyPr>
          <a:lstStyle/>
          <a:p>
            <a:r>
              <a:rPr lang="en-US" sz="3200" b="1">
                <a:solidFill>
                  <a:schemeClr val="accent1"/>
                </a:solidFill>
              </a:rPr>
              <a:t>01</a:t>
            </a:r>
          </a:p>
        </p:txBody>
      </p:sp>
      <p:sp>
        <p:nvSpPr>
          <p:cNvPr id="31" name="TextBox 30">
            <a:extLst>
              <a:ext uri="{FF2B5EF4-FFF2-40B4-BE49-F238E27FC236}">
                <a16:creationId xmlns:a16="http://schemas.microsoft.com/office/drawing/2014/main" id="{828F1276-EF8E-4226-B190-66695458D896}"/>
              </a:ext>
            </a:extLst>
          </p:cNvPr>
          <p:cNvSpPr txBox="1"/>
          <p:nvPr/>
        </p:nvSpPr>
        <p:spPr>
          <a:xfrm>
            <a:off x="7414199" y="3621879"/>
            <a:ext cx="550792" cy="584775"/>
          </a:xfrm>
          <a:prstGeom prst="rect">
            <a:avLst/>
          </a:prstGeom>
          <a:noFill/>
        </p:spPr>
        <p:txBody>
          <a:bodyPr wrap="none" lIns="0" rtlCol="0" anchor="ctr">
            <a:spAutoFit/>
          </a:bodyPr>
          <a:lstStyle/>
          <a:p>
            <a:r>
              <a:rPr lang="en-US" sz="3200" b="1">
                <a:solidFill>
                  <a:schemeClr val="accent1"/>
                </a:solidFill>
              </a:rPr>
              <a:t>04</a:t>
            </a:r>
          </a:p>
        </p:txBody>
      </p:sp>
      <p:sp>
        <p:nvSpPr>
          <p:cNvPr id="33" name="TextBox 32">
            <a:extLst>
              <a:ext uri="{FF2B5EF4-FFF2-40B4-BE49-F238E27FC236}">
                <a16:creationId xmlns:a16="http://schemas.microsoft.com/office/drawing/2014/main" id="{72ECD67D-C418-4C76-ACC9-B0CDB548098D}"/>
              </a:ext>
            </a:extLst>
          </p:cNvPr>
          <p:cNvSpPr txBox="1"/>
          <p:nvPr/>
        </p:nvSpPr>
        <p:spPr>
          <a:xfrm>
            <a:off x="9689117" y="1570895"/>
            <a:ext cx="550792" cy="584775"/>
          </a:xfrm>
          <a:prstGeom prst="rect">
            <a:avLst/>
          </a:prstGeom>
          <a:noFill/>
        </p:spPr>
        <p:txBody>
          <a:bodyPr wrap="none" lIns="0" rtlCol="0" anchor="ctr">
            <a:spAutoFit/>
          </a:bodyPr>
          <a:lstStyle/>
          <a:p>
            <a:r>
              <a:rPr lang="en-US" sz="3200" b="1">
                <a:solidFill>
                  <a:schemeClr val="accent1"/>
                </a:solidFill>
              </a:rPr>
              <a:t>05</a:t>
            </a:r>
          </a:p>
        </p:txBody>
      </p:sp>
      <p:sp>
        <p:nvSpPr>
          <p:cNvPr id="26" name="TextBox 25">
            <a:extLst>
              <a:ext uri="{FF2B5EF4-FFF2-40B4-BE49-F238E27FC236}">
                <a16:creationId xmlns:a16="http://schemas.microsoft.com/office/drawing/2014/main" id="{B4DFE52A-F5BF-453C-9CF6-4C6EDF1A00D5}"/>
              </a:ext>
            </a:extLst>
          </p:cNvPr>
          <p:cNvSpPr txBox="1"/>
          <p:nvPr/>
        </p:nvSpPr>
        <p:spPr>
          <a:xfrm>
            <a:off x="561818" y="2759943"/>
            <a:ext cx="2022145" cy="2154436"/>
          </a:xfrm>
          <a:prstGeom prst="rect">
            <a:avLst/>
          </a:prstGeom>
          <a:noFill/>
        </p:spPr>
        <p:txBody>
          <a:bodyPr wrap="square" lIns="0" rtlCol="0" anchor="t" anchorCtr="0">
            <a:spAutoFit/>
          </a:bodyPr>
          <a:lstStyle/>
          <a:p>
            <a:pPr>
              <a:spcBef>
                <a:spcPts val="800"/>
              </a:spcBef>
            </a:pPr>
            <a:r>
              <a:rPr lang="en-US" sz="2800">
                <a:solidFill>
                  <a:schemeClr val="bg1"/>
                </a:solidFill>
              </a:rPr>
              <a:t>Let the adventure begin</a:t>
            </a:r>
          </a:p>
          <a:p>
            <a:pPr>
              <a:spcBef>
                <a:spcPts val="800"/>
              </a:spcBef>
            </a:pPr>
            <a:r>
              <a:rPr lang="en-US" sz="2000">
                <a:solidFill>
                  <a:schemeClr val="accent1">
                    <a:lumMod val="50000"/>
                  </a:schemeClr>
                </a:solidFill>
              </a:rPr>
              <a:t>Short-term / long-term goals</a:t>
            </a:r>
          </a:p>
        </p:txBody>
      </p:sp>
      <p:sp>
        <p:nvSpPr>
          <p:cNvPr id="28" name="TextBox 27">
            <a:extLst>
              <a:ext uri="{FF2B5EF4-FFF2-40B4-BE49-F238E27FC236}">
                <a16:creationId xmlns:a16="http://schemas.microsoft.com/office/drawing/2014/main" id="{E896F796-3C79-4E78-AC45-D1DB06C8B67E}"/>
              </a:ext>
            </a:extLst>
          </p:cNvPr>
          <p:cNvSpPr txBox="1"/>
          <p:nvPr/>
        </p:nvSpPr>
        <p:spPr>
          <a:xfrm>
            <a:off x="2859737" y="4062410"/>
            <a:ext cx="2296052" cy="1672253"/>
          </a:xfrm>
          <a:prstGeom prst="rect">
            <a:avLst/>
          </a:prstGeom>
          <a:noFill/>
        </p:spPr>
        <p:txBody>
          <a:bodyPr wrap="square" lIns="0" rtlCol="0" anchor="t" anchorCtr="0">
            <a:spAutoFit/>
          </a:bodyPr>
          <a:lstStyle/>
          <a:p>
            <a:pPr>
              <a:spcBef>
                <a:spcPts val="800"/>
              </a:spcBef>
            </a:pPr>
            <a:r>
              <a:rPr lang="en-US" sz="2800">
                <a:solidFill>
                  <a:schemeClr val="bg1"/>
                </a:solidFill>
              </a:rPr>
              <a:t>Lay of </a:t>
            </a:r>
            <a:br>
              <a:rPr lang="en-US" sz="2800">
                <a:solidFill>
                  <a:schemeClr val="bg1"/>
                </a:solidFill>
              </a:rPr>
            </a:br>
            <a:r>
              <a:rPr lang="en-US" sz="2800">
                <a:solidFill>
                  <a:schemeClr val="bg1"/>
                </a:solidFill>
              </a:rPr>
              <a:t>the land</a:t>
            </a:r>
          </a:p>
          <a:p>
            <a:pPr>
              <a:spcBef>
                <a:spcPts val="800"/>
              </a:spcBef>
            </a:pPr>
            <a:r>
              <a:rPr lang="en-US" sz="2000">
                <a:solidFill>
                  <a:schemeClr val="accent1">
                    <a:lumMod val="50000"/>
                  </a:schemeClr>
                </a:solidFill>
              </a:rPr>
              <a:t>Savvy saving habits</a:t>
            </a:r>
          </a:p>
        </p:txBody>
      </p:sp>
      <p:sp>
        <p:nvSpPr>
          <p:cNvPr id="32" name="TextBox 31">
            <a:extLst>
              <a:ext uri="{FF2B5EF4-FFF2-40B4-BE49-F238E27FC236}">
                <a16:creationId xmlns:a16="http://schemas.microsoft.com/office/drawing/2014/main" id="{D67FABA3-91EB-4702-9260-A29A9C89AAA9}"/>
              </a:ext>
            </a:extLst>
          </p:cNvPr>
          <p:cNvSpPr txBox="1"/>
          <p:nvPr/>
        </p:nvSpPr>
        <p:spPr>
          <a:xfrm>
            <a:off x="7414199" y="4264893"/>
            <a:ext cx="2037287" cy="1672253"/>
          </a:xfrm>
          <a:prstGeom prst="rect">
            <a:avLst/>
          </a:prstGeom>
          <a:noFill/>
        </p:spPr>
        <p:txBody>
          <a:bodyPr wrap="square" lIns="0" rtlCol="0" anchor="t" anchorCtr="0">
            <a:spAutoFit/>
          </a:bodyPr>
          <a:lstStyle/>
          <a:p>
            <a:pPr>
              <a:spcBef>
                <a:spcPts val="800"/>
              </a:spcBef>
            </a:pPr>
            <a:r>
              <a:rPr lang="en-US" sz="2800">
                <a:solidFill>
                  <a:schemeClr val="bg1"/>
                </a:solidFill>
              </a:rPr>
              <a:t>Boost </a:t>
            </a:r>
            <a:br>
              <a:rPr lang="en-US" sz="2800">
                <a:solidFill>
                  <a:schemeClr val="bg1"/>
                </a:solidFill>
              </a:rPr>
            </a:br>
            <a:r>
              <a:rPr lang="en-US" sz="2800">
                <a:solidFill>
                  <a:schemeClr val="bg1"/>
                </a:solidFill>
              </a:rPr>
              <a:t>your plan</a:t>
            </a:r>
          </a:p>
          <a:p>
            <a:pPr>
              <a:spcBef>
                <a:spcPts val="800"/>
              </a:spcBef>
            </a:pPr>
            <a:r>
              <a:rPr lang="en-US" sz="2000">
                <a:solidFill>
                  <a:schemeClr val="accent1">
                    <a:lumMod val="50000"/>
                  </a:schemeClr>
                </a:solidFill>
              </a:rPr>
              <a:t>Jump into investing</a:t>
            </a:r>
          </a:p>
        </p:txBody>
      </p:sp>
      <p:sp>
        <p:nvSpPr>
          <p:cNvPr id="34" name="TextBox 33">
            <a:extLst>
              <a:ext uri="{FF2B5EF4-FFF2-40B4-BE49-F238E27FC236}">
                <a16:creationId xmlns:a16="http://schemas.microsoft.com/office/drawing/2014/main" id="{806CB499-2962-41C7-91A7-5CCC61338409}"/>
              </a:ext>
            </a:extLst>
          </p:cNvPr>
          <p:cNvSpPr txBox="1"/>
          <p:nvPr/>
        </p:nvSpPr>
        <p:spPr>
          <a:xfrm>
            <a:off x="9689118" y="2213909"/>
            <a:ext cx="2022144" cy="1672253"/>
          </a:xfrm>
          <a:prstGeom prst="rect">
            <a:avLst/>
          </a:prstGeom>
          <a:noFill/>
        </p:spPr>
        <p:txBody>
          <a:bodyPr wrap="square" lIns="0" rtlCol="0" anchor="t" anchorCtr="0">
            <a:spAutoFit/>
          </a:bodyPr>
          <a:lstStyle/>
          <a:p>
            <a:pPr>
              <a:spcBef>
                <a:spcPts val="800"/>
              </a:spcBef>
            </a:pPr>
            <a:r>
              <a:rPr lang="en-US" sz="2800">
                <a:solidFill>
                  <a:schemeClr val="bg1"/>
                </a:solidFill>
              </a:rPr>
              <a:t>Adventure awaits</a:t>
            </a:r>
          </a:p>
          <a:p>
            <a:pPr>
              <a:spcBef>
                <a:spcPts val="800"/>
              </a:spcBef>
            </a:pPr>
            <a:r>
              <a:rPr lang="en-US" sz="2000">
                <a:solidFill>
                  <a:schemeClr val="accent1">
                    <a:lumMod val="50000"/>
                  </a:schemeClr>
                </a:solidFill>
              </a:rPr>
              <a:t>Financial know-how in action</a:t>
            </a:r>
          </a:p>
        </p:txBody>
      </p:sp>
      <p:sp>
        <p:nvSpPr>
          <p:cNvPr id="14" name="Freeform 5">
            <a:extLst>
              <a:ext uri="{FF2B5EF4-FFF2-40B4-BE49-F238E27FC236}">
                <a16:creationId xmlns:a16="http://schemas.microsoft.com/office/drawing/2014/main" id="{B7245555-E9BC-47CB-A584-7D2DD1F5618B}"/>
              </a:ext>
            </a:extLst>
          </p:cNvPr>
          <p:cNvSpPr>
            <a:spLocks noEditPoints="1"/>
          </p:cNvSpPr>
          <p:nvPr/>
        </p:nvSpPr>
        <p:spPr bwMode="auto">
          <a:xfrm>
            <a:off x="599918" y="1368227"/>
            <a:ext cx="225083" cy="292415"/>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0 h 64"/>
              <a:gd name="T12" fmla="*/ 9 w 49"/>
              <a:gd name="T13" fmla="*/ 25 h 64"/>
              <a:gd name="T14" fmla="*/ 25 w 49"/>
              <a:gd name="T15" fmla="*/ 9 h 64"/>
              <a:gd name="T16" fmla="*/ 41 w 49"/>
              <a:gd name="T17" fmla="*/ 25 h 64"/>
              <a:gd name="T18" fmla="*/ 25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8"/>
                  <a:pt x="25" y="64"/>
                  <a:pt x="25" y="64"/>
                </a:cubicBezTo>
                <a:cubicBezTo>
                  <a:pt x="25" y="64"/>
                  <a:pt x="49" y="38"/>
                  <a:pt x="49" y="25"/>
                </a:cubicBezTo>
                <a:cubicBezTo>
                  <a:pt x="49" y="11"/>
                  <a:pt x="38" y="0"/>
                  <a:pt x="25" y="0"/>
                </a:cubicBezTo>
                <a:close/>
                <a:moveTo>
                  <a:pt x="25" y="40"/>
                </a:moveTo>
                <a:cubicBezTo>
                  <a:pt x="16" y="40"/>
                  <a:pt x="9" y="33"/>
                  <a:pt x="9" y="25"/>
                </a:cubicBezTo>
                <a:cubicBezTo>
                  <a:pt x="9" y="16"/>
                  <a:pt x="16" y="9"/>
                  <a:pt x="25" y="9"/>
                </a:cubicBezTo>
                <a:cubicBezTo>
                  <a:pt x="34" y="9"/>
                  <a:pt x="41" y="16"/>
                  <a:pt x="41" y="25"/>
                </a:cubicBezTo>
                <a:cubicBezTo>
                  <a:pt x="41" y="33"/>
                  <a:pt x="34" y="40"/>
                  <a:pt x="25"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645B836A-9776-4A07-8FCA-F5D05ECA138C}"/>
              </a:ext>
            </a:extLst>
          </p:cNvPr>
          <p:cNvSpPr>
            <a:spLocks noEditPoints="1"/>
          </p:cNvSpPr>
          <p:nvPr/>
        </p:nvSpPr>
        <p:spPr bwMode="auto">
          <a:xfrm>
            <a:off x="7392801" y="2980358"/>
            <a:ext cx="223159" cy="294339"/>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8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8"/>
                  <a:pt x="24" y="8"/>
                </a:cubicBezTo>
                <a:cubicBezTo>
                  <a:pt x="33" y="8"/>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4B329484-ACA2-48CD-B81A-2571D0A91644}"/>
              </a:ext>
            </a:extLst>
          </p:cNvPr>
          <p:cNvSpPr>
            <a:spLocks noEditPoints="1"/>
          </p:cNvSpPr>
          <p:nvPr/>
        </p:nvSpPr>
        <p:spPr bwMode="auto">
          <a:xfrm>
            <a:off x="9676333" y="1000784"/>
            <a:ext cx="223159" cy="294339"/>
          </a:xfrm>
          <a:custGeom>
            <a:avLst/>
            <a:gdLst>
              <a:gd name="T0" fmla="*/ 24 w 49"/>
              <a:gd name="T1" fmla="*/ 0 h 64"/>
              <a:gd name="T2" fmla="*/ 0 w 49"/>
              <a:gd name="T3" fmla="*/ 25 h 64"/>
              <a:gd name="T4" fmla="*/ 24 w 49"/>
              <a:gd name="T5" fmla="*/ 64 h 64"/>
              <a:gd name="T6" fmla="*/ 49 w 49"/>
              <a:gd name="T7" fmla="*/ 25 h 64"/>
              <a:gd name="T8" fmla="*/ 24 w 49"/>
              <a:gd name="T9" fmla="*/ 0 h 64"/>
              <a:gd name="T10" fmla="*/ 24 w 49"/>
              <a:gd name="T11" fmla="*/ 41 h 64"/>
              <a:gd name="T12" fmla="*/ 8 w 49"/>
              <a:gd name="T13" fmla="*/ 25 h 64"/>
              <a:gd name="T14" fmla="*/ 24 w 49"/>
              <a:gd name="T15" fmla="*/ 9 h 64"/>
              <a:gd name="T16" fmla="*/ 40 w 49"/>
              <a:gd name="T17" fmla="*/ 25 h 64"/>
              <a:gd name="T18" fmla="*/ 24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5"/>
                </a:cubicBezTo>
                <a:cubicBezTo>
                  <a:pt x="0" y="39"/>
                  <a:pt x="24" y="64"/>
                  <a:pt x="24" y="64"/>
                </a:cubicBezTo>
                <a:cubicBezTo>
                  <a:pt x="24" y="64"/>
                  <a:pt x="49" y="39"/>
                  <a:pt x="49" y="25"/>
                </a:cubicBezTo>
                <a:cubicBezTo>
                  <a:pt x="49" y="11"/>
                  <a:pt x="38" y="0"/>
                  <a:pt x="24" y="0"/>
                </a:cubicBezTo>
                <a:close/>
                <a:moveTo>
                  <a:pt x="24" y="41"/>
                </a:moveTo>
                <a:cubicBezTo>
                  <a:pt x="15" y="41"/>
                  <a:pt x="8" y="34"/>
                  <a:pt x="8" y="25"/>
                </a:cubicBezTo>
                <a:cubicBezTo>
                  <a:pt x="8" y="16"/>
                  <a:pt x="15" y="9"/>
                  <a:pt x="24" y="9"/>
                </a:cubicBezTo>
                <a:cubicBezTo>
                  <a:pt x="33" y="9"/>
                  <a:pt x="40" y="16"/>
                  <a:pt x="40" y="25"/>
                </a:cubicBezTo>
                <a:cubicBezTo>
                  <a:pt x="40" y="34"/>
                  <a:pt x="33" y="41"/>
                  <a:pt x="24"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817DC970-3D86-440A-81AF-08806D26FF71}"/>
              </a:ext>
            </a:extLst>
          </p:cNvPr>
          <p:cNvSpPr>
            <a:spLocks/>
          </p:cNvSpPr>
          <p:nvPr/>
        </p:nvSpPr>
        <p:spPr bwMode="auto">
          <a:xfrm>
            <a:off x="832696" y="1450950"/>
            <a:ext cx="2129629" cy="1919937"/>
          </a:xfrm>
          <a:custGeom>
            <a:avLst/>
            <a:gdLst>
              <a:gd name="T0" fmla="*/ 0 w 466"/>
              <a:gd name="T1" fmla="*/ 47 h 419"/>
              <a:gd name="T2" fmla="*/ 125 w 466"/>
              <a:gd name="T3" fmla="*/ 47 h 419"/>
              <a:gd name="T4" fmla="*/ 237 w 466"/>
              <a:gd name="T5" fmla="*/ 14 h 419"/>
              <a:gd name="T6" fmla="*/ 244 w 466"/>
              <a:gd name="T7" fmla="*/ 96 h 419"/>
              <a:gd name="T8" fmla="*/ 321 w 466"/>
              <a:gd name="T9" fmla="*/ 49 h 419"/>
              <a:gd name="T10" fmla="*/ 313 w 466"/>
              <a:gd name="T11" fmla="*/ 174 h 419"/>
              <a:gd name="T12" fmla="*/ 358 w 466"/>
              <a:gd name="T13" fmla="*/ 184 h 419"/>
              <a:gd name="T14" fmla="*/ 403 w 466"/>
              <a:gd name="T15" fmla="*/ 188 h 419"/>
              <a:gd name="T16" fmla="*/ 440 w 466"/>
              <a:gd name="T17" fmla="*/ 237 h 419"/>
              <a:gd name="T18" fmla="*/ 425 w 466"/>
              <a:gd name="T19" fmla="*/ 366 h 419"/>
              <a:gd name="T20" fmla="*/ 466 w 466"/>
              <a:gd name="T21"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419">
                <a:moveTo>
                  <a:pt x="0" y="47"/>
                </a:moveTo>
                <a:cubicBezTo>
                  <a:pt x="0" y="47"/>
                  <a:pt x="105" y="69"/>
                  <a:pt x="125" y="47"/>
                </a:cubicBezTo>
                <a:cubicBezTo>
                  <a:pt x="146" y="25"/>
                  <a:pt x="219" y="0"/>
                  <a:pt x="237" y="14"/>
                </a:cubicBezTo>
                <a:cubicBezTo>
                  <a:pt x="256" y="29"/>
                  <a:pt x="205" y="94"/>
                  <a:pt x="244" y="96"/>
                </a:cubicBezTo>
                <a:cubicBezTo>
                  <a:pt x="282" y="98"/>
                  <a:pt x="293" y="39"/>
                  <a:pt x="321" y="49"/>
                </a:cubicBezTo>
                <a:cubicBezTo>
                  <a:pt x="350" y="59"/>
                  <a:pt x="297" y="161"/>
                  <a:pt x="313" y="174"/>
                </a:cubicBezTo>
                <a:cubicBezTo>
                  <a:pt x="329" y="186"/>
                  <a:pt x="352" y="172"/>
                  <a:pt x="358" y="184"/>
                </a:cubicBezTo>
                <a:cubicBezTo>
                  <a:pt x="364" y="196"/>
                  <a:pt x="385" y="208"/>
                  <a:pt x="403" y="188"/>
                </a:cubicBezTo>
                <a:cubicBezTo>
                  <a:pt x="421" y="168"/>
                  <a:pt x="449" y="204"/>
                  <a:pt x="440" y="237"/>
                </a:cubicBezTo>
                <a:cubicBezTo>
                  <a:pt x="423" y="296"/>
                  <a:pt x="419" y="345"/>
                  <a:pt x="425" y="366"/>
                </a:cubicBezTo>
                <a:cubicBezTo>
                  <a:pt x="432" y="386"/>
                  <a:pt x="446" y="394"/>
                  <a:pt x="466" y="41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a:extLst>
              <a:ext uri="{FF2B5EF4-FFF2-40B4-BE49-F238E27FC236}">
                <a16:creationId xmlns:a16="http://schemas.microsoft.com/office/drawing/2014/main" id="{7A39F1ED-B94C-41CE-90D2-5C4F288D2892}"/>
              </a:ext>
            </a:extLst>
          </p:cNvPr>
          <p:cNvSpPr>
            <a:spLocks/>
          </p:cNvSpPr>
          <p:nvPr/>
        </p:nvSpPr>
        <p:spPr bwMode="auto">
          <a:xfrm>
            <a:off x="5342047" y="1245105"/>
            <a:ext cx="2044983" cy="1694854"/>
          </a:xfrm>
          <a:custGeom>
            <a:avLst/>
            <a:gdLst>
              <a:gd name="T0" fmla="*/ 0 w 448"/>
              <a:gd name="T1" fmla="*/ 12 h 370"/>
              <a:gd name="T2" fmla="*/ 78 w 448"/>
              <a:gd name="T3" fmla="*/ 4 h 370"/>
              <a:gd name="T4" fmla="*/ 115 w 448"/>
              <a:gd name="T5" fmla="*/ 20 h 370"/>
              <a:gd name="T6" fmla="*/ 188 w 448"/>
              <a:gd name="T7" fmla="*/ 41 h 370"/>
              <a:gd name="T8" fmla="*/ 223 w 448"/>
              <a:gd name="T9" fmla="*/ 92 h 370"/>
              <a:gd name="T10" fmla="*/ 340 w 448"/>
              <a:gd name="T11" fmla="*/ 102 h 370"/>
              <a:gd name="T12" fmla="*/ 403 w 448"/>
              <a:gd name="T13" fmla="*/ 172 h 370"/>
              <a:gd name="T14" fmla="*/ 374 w 448"/>
              <a:gd name="T15" fmla="*/ 286 h 370"/>
              <a:gd name="T16" fmla="*/ 436 w 448"/>
              <a:gd name="T17" fmla="*/ 331 h 370"/>
              <a:gd name="T18" fmla="*/ 448 w 448"/>
              <a:gd name="T19" fmla="*/ 37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370">
                <a:moveTo>
                  <a:pt x="0" y="12"/>
                </a:moveTo>
                <a:cubicBezTo>
                  <a:pt x="0" y="12"/>
                  <a:pt x="54" y="0"/>
                  <a:pt x="78" y="4"/>
                </a:cubicBezTo>
                <a:cubicBezTo>
                  <a:pt x="103" y="8"/>
                  <a:pt x="104" y="5"/>
                  <a:pt x="115" y="20"/>
                </a:cubicBezTo>
                <a:cubicBezTo>
                  <a:pt x="141" y="59"/>
                  <a:pt x="164" y="25"/>
                  <a:pt x="188" y="41"/>
                </a:cubicBezTo>
                <a:cubicBezTo>
                  <a:pt x="213" y="57"/>
                  <a:pt x="180" y="92"/>
                  <a:pt x="223" y="92"/>
                </a:cubicBezTo>
                <a:cubicBezTo>
                  <a:pt x="266" y="92"/>
                  <a:pt x="321" y="47"/>
                  <a:pt x="340" y="102"/>
                </a:cubicBezTo>
                <a:cubicBezTo>
                  <a:pt x="346" y="122"/>
                  <a:pt x="394" y="144"/>
                  <a:pt x="403" y="172"/>
                </a:cubicBezTo>
                <a:cubicBezTo>
                  <a:pt x="420" y="222"/>
                  <a:pt x="346" y="258"/>
                  <a:pt x="374" y="286"/>
                </a:cubicBezTo>
                <a:cubicBezTo>
                  <a:pt x="403" y="315"/>
                  <a:pt x="428" y="294"/>
                  <a:pt x="436" y="331"/>
                </a:cubicBezTo>
                <a:cubicBezTo>
                  <a:pt x="444" y="368"/>
                  <a:pt x="448" y="370"/>
                  <a:pt x="448" y="370"/>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12">
            <a:extLst>
              <a:ext uri="{FF2B5EF4-FFF2-40B4-BE49-F238E27FC236}">
                <a16:creationId xmlns:a16="http://schemas.microsoft.com/office/drawing/2014/main" id="{22EA83A4-7806-4DFD-BC32-FDC32CCA06F4}"/>
              </a:ext>
            </a:extLst>
          </p:cNvPr>
          <p:cNvSpPr>
            <a:spLocks/>
          </p:cNvSpPr>
          <p:nvPr/>
        </p:nvSpPr>
        <p:spPr bwMode="auto">
          <a:xfrm>
            <a:off x="7629426" y="1093126"/>
            <a:ext cx="2037288" cy="2145020"/>
          </a:xfrm>
          <a:custGeom>
            <a:avLst/>
            <a:gdLst>
              <a:gd name="T0" fmla="*/ 0 w 446"/>
              <a:gd name="T1" fmla="*/ 468 h 468"/>
              <a:gd name="T2" fmla="*/ 39 w 446"/>
              <a:gd name="T3" fmla="*/ 440 h 468"/>
              <a:gd name="T4" fmla="*/ 55 w 446"/>
              <a:gd name="T5" fmla="*/ 346 h 468"/>
              <a:gd name="T6" fmla="*/ 120 w 446"/>
              <a:gd name="T7" fmla="*/ 354 h 468"/>
              <a:gd name="T8" fmla="*/ 202 w 446"/>
              <a:gd name="T9" fmla="*/ 387 h 468"/>
              <a:gd name="T10" fmla="*/ 235 w 446"/>
              <a:gd name="T11" fmla="*/ 321 h 468"/>
              <a:gd name="T12" fmla="*/ 241 w 446"/>
              <a:gd name="T13" fmla="*/ 252 h 468"/>
              <a:gd name="T14" fmla="*/ 227 w 446"/>
              <a:gd name="T15" fmla="*/ 88 h 468"/>
              <a:gd name="T16" fmla="*/ 274 w 446"/>
              <a:gd name="T17" fmla="*/ 84 h 468"/>
              <a:gd name="T18" fmla="*/ 317 w 446"/>
              <a:gd name="T19" fmla="*/ 123 h 468"/>
              <a:gd name="T20" fmla="*/ 358 w 446"/>
              <a:gd name="T21" fmla="*/ 105 h 468"/>
              <a:gd name="T22" fmla="*/ 358 w 446"/>
              <a:gd name="T23" fmla="*/ 70 h 468"/>
              <a:gd name="T24" fmla="*/ 386 w 446"/>
              <a:gd name="T25" fmla="*/ 43 h 468"/>
              <a:gd name="T26" fmla="*/ 446 w 446"/>
              <a:gd name="T27" fmla="*/ 49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6" h="468">
                <a:moveTo>
                  <a:pt x="0" y="468"/>
                </a:moveTo>
                <a:cubicBezTo>
                  <a:pt x="0" y="468"/>
                  <a:pt x="37" y="468"/>
                  <a:pt x="39" y="440"/>
                </a:cubicBezTo>
                <a:cubicBezTo>
                  <a:pt x="41" y="411"/>
                  <a:pt x="41" y="362"/>
                  <a:pt x="55" y="346"/>
                </a:cubicBezTo>
                <a:cubicBezTo>
                  <a:pt x="70" y="329"/>
                  <a:pt x="116" y="327"/>
                  <a:pt x="120" y="354"/>
                </a:cubicBezTo>
                <a:cubicBezTo>
                  <a:pt x="124" y="380"/>
                  <a:pt x="180" y="399"/>
                  <a:pt x="202" y="387"/>
                </a:cubicBezTo>
                <a:cubicBezTo>
                  <a:pt x="225" y="374"/>
                  <a:pt x="229" y="342"/>
                  <a:pt x="235" y="321"/>
                </a:cubicBezTo>
                <a:cubicBezTo>
                  <a:pt x="241" y="301"/>
                  <a:pt x="251" y="284"/>
                  <a:pt x="241" y="252"/>
                </a:cubicBezTo>
                <a:cubicBezTo>
                  <a:pt x="231" y="219"/>
                  <a:pt x="219" y="104"/>
                  <a:pt x="227" y="88"/>
                </a:cubicBezTo>
                <a:cubicBezTo>
                  <a:pt x="235" y="72"/>
                  <a:pt x="258" y="60"/>
                  <a:pt x="274" y="84"/>
                </a:cubicBezTo>
                <a:cubicBezTo>
                  <a:pt x="290" y="109"/>
                  <a:pt x="288" y="121"/>
                  <a:pt x="317" y="123"/>
                </a:cubicBezTo>
                <a:cubicBezTo>
                  <a:pt x="345" y="125"/>
                  <a:pt x="362" y="129"/>
                  <a:pt x="358" y="105"/>
                </a:cubicBezTo>
                <a:cubicBezTo>
                  <a:pt x="354" y="80"/>
                  <a:pt x="337" y="70"/>
                  <a:pt x="358" y="70"/>
                </a:cubicBezTo>
                <a:cubicBezTo>
                  <a:pt x="378" y="70"/>
                  <a:pt x="386" y="43"/>
                  <a:pt x="386" y="43"/>
                </a:cubicBezTo>
                <a:cubicBezTo>
                  <a:pt x="403" y="0"/>
                  <a:pt x="417" y="51"/>
                  <a:pt x="446" y="4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3">
            <a:extLst>
              <a:ext uri="{FF2B5EF4-FFF2-40B4-BE49-F238E27FC236}">
                <a16:creationId xmlns:a16="http://schemas.microsoft.com/office/drawing/2014/main" id="{A3D12228-691C-4B49-97CC-A438D4E9F9B2}"/>
              </a:ext>
            </a:extLst>
          </p:cNvPr>
          <p:cNvSpPr>
            <a:spLocks/>
          </p:cNvSpPr>
          <p:nvPr/>
        </p:nvSpPr>
        <p:spPr bwMode="auto">
          <a:xfrm>
            <a:off x="3121999" y="1272803"/>
            <a:ext cx="1968031" cy="2473221"/>
          </a:xfrm>
          <a:custGeom>
            <a:avLst/>
            <a:gdLst>
              <a:gd name="T0" fmla="*/ 0 w 431"/>
              <a:gd name="T1" fmla="*/ 557 h 557"/>
              <a:gd name="T2" fmla="*/ 53 w 431"/>
              <a:gd name="T3" fmla="*/ 477 h 557"/>
              <a:gd name="T4" fmla="*/ 53 w 431"/>
              <a:gd name="T5" fmla="*/ 476 h 557"/>
              <a:gd name="T6" fmla="*/ 76 w 431"/>
              <a:gd name="T7" fmla="*/ 419 h 557"/>
              <a:gd name="T8" fmla="*/ 94 w 431"/>
              <a:gd name="T9" fmla="*/ 399 h 557"/>
              <a:gd name="T10" fmla="*/ 143 w 431"/>
              <a:gd name="T11" fmla="*/ 381 h 557"/>
              <a:gd name="T12" fmla="*/ 190 w 431"/>
              <a:gd name="T13" fmla="*/ 373 h 557"/>
              <a:gd name="T14" fmla="*/ 233 w 431"/>
              <a:gd name="T15" fmla="*/ 379 h 557"/>
              <a:gd name="T16" fmla="*/ 282 w 431"/>
              <a:gd name="T17" fmla="*/ 313 h 557"/>
              <a:gd name="T18" fmla="*/ 327 w 431"/>
              <a:gd name="T19" fmla="*/ 348 h 557"/>
              <a:gd name="T20" fmla="*/ 378 w 431"/>
              <a:gd name="T21" fmla="*/ 303 h 557"/>
              <a:gd name="T22" fmla="*/ 376 w 431"/>
              <a:gd name="T23" fmla="*/ 244 h 557"/>
              <a:gd name="T24" fmla="*/ 383 w 431"/>
              <a:gd name="T25" fmla="*/ 181 h 557"/>
              <a:gd name="T26" fmla="*/ 370 w 431"/>
              <a:gd name="T27" fmla="*/ 34 h 557"/>
              <a:gd name="T28" fmla="*/ 431 w 431"/>
              <a:gd name="T29" fmla="*/ 27 h 557"/>
              <a:gd name="connsiteX0" fmla="*/ 0 w 10000"/>
              <a:gd name="connsiteY0" fmla="*/ 9689 h 9689"/>
              <a:gd name="connsiteX1" fmla="*/ 1230 w 10000"/>
              <a:gd name="connsiteY1" fmla="*/ 8253 h 9689"/>
              <a:gd name="connsiteX2" fmla="*/ 1230 w 10000"/>
              <a:gd name="connsiteY2" fmla="*/ 8235 h 9689"/>
              <a:gd name="connsiteX3" fmla="*/ 1763 w 10000"/>
              <a:gd name="connsiteY3" fmla="*/ 7211 h 9689"/>
              <a:gd name="connsiteX4" fmla="*/ 2181 w 10000"/>
              <a:gd name="connsiteY4" fmla="*/ 6852 h 9689"/>
              <a:gd name="connsiteX5" fmla="*/ 3318 w 10000"/>
              <a:gd name="connsiteY5" fmla="*/ 6529 h 9689"/>
              <a:gd name="connsiteX6" fmla="*/ 4408 w 10000"/>
              <a:gd name="connsiteY6" fmla="*/ 6386 h 9689"/>
              <a:gd name="connsiteX7" fmla="*/ 5406 w 10000"/>
              <a:gd name="connsiteY7" fmla="*/ 6493 h 9689"/>
              <a:gd name="connsiteX8" fmla="*/ 6543 w 10000"/>
              <a:gd name="connsiteY8" fmla="*/ 5308 h 9689"/>
              <a:gd name="connsiteX9" fmla="*/ 7587 w 10000"/>
              <a:gd name="connsiteY9" fmla="*/ 5937 h 9689"/>
              <a:gd name="connsiteX10" fmla="*/ 7841 w 10000"/>
              <a:gd name="connsiteY10" fmla="*/ 4741 h 9689"/>
              <a:gd name="connsiteX11" fmla="*/ 8724 w 10000"/>
              <a:gd name="connsiteY11" fmla="*/ 4070 h 9689"/>
              <a:gd name="connsiteX12" fmla="*/ 8886 w 10000"/>
              <a:gd name="connsiteY12" fmla="*/ 2939 h 9689"/>
              <a:gd name="connsiteX13" fmla="*/ 8585 w 10000"/>
              <a:gd name="connsiteY13" fmla="*/ 299 h 9689"/>
              <a:gd name="connsiteX14" fmla="*/ 10000 w 10000"/>
              <a:gd name="connsiteY14" fmla="*/ 174 h 9689"/>
              <a:gd name="connsiteX0" fmla="*/ 0 w 10000"/>
              <a:gd name="connsiteY0" fmla="*/ 9999 h 9999"/>
              <a:gd name="connsiteX1" fmla="*/ 1230 w 10000"/>
              <a:gd name="connsiteY1" fmla="*/ 8517 h 9999"/>
              <a:gd name="connsiteX2" fmla="*/ 1230 w 10000"/>
              <a:gd name="connsiteY2" fmla="*/ 8498 h 9999"/>
              <a:gd name="connsiteX3" fmla="*/ 1763 w 10000"/>
              <a:gd name="connsiteY3" fmla="*/ 7441 h 9999"/>
              <a:gd name="connsiteX4" fmla="*/ 2181 w 10000"/>
              <a:gd name="connsiteY4" fmla="*/ 7071 h 9999"/>
              <a:gd name="connsiteX5" fmla="*/ 3318 w 10000"/>
              <a:gd name="connsiteY5" fmla="*/ 6738 h 9999"/>
              <a:gd name="connsiteX6" fmla="*/ 4408 w 10000"/>
              <a:gd name="connsiteY6" fmla="*/ 6590 h 9999"/>
              <a:gd name="connsiteX7" fmla="*/ 5406 w 10000"/>
              <a:gd name="connsiteY7" fmla="*/ 6700 h 9999"/>
              <a:gd name="connsiteX8" fmla="*/ 6543 w 10000"/>
              <a:gd name="connsiteY8" fmla="*/ 5477 h 9999"/>
              <a:gd name="connsiteX9" fmla="*/ 7587 w 10000"/>
              <a:gd name="connsiteY9" fmla="*/ 6127 h 9999"/>
              <a:gd name="connsiteX10" fmla="*/ 7841 w 10000"/>
              <a:gd name="connsiteY10" fmla="*/ 4892 h 9999"/>
              <a:gd name="connsiteX11" fmla="*/ 7524 w 10000"/>
              <a:gd name="connsiteY11" fmla="*/ 3645 h 9999"/>
              <a:gd name="connsiteX12" fmla="*/ 8886 w 10000"/>
              <a:gd name="connsiteY12" fmla="*/ 3032 h 9999"/>
              <a:gd name="connsiteX13" fmla="*/ 8585 w 10000"/>
              <a:gd name="connsiteY13" fmla="*/ 308 h 9999"/>
              <a:gd name="connsiteX14" fmla="*/ 10000 w 10000"/>
              <a:gd name="connsiteY14" fmla="*/ 179 h 9999"/>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524 w 10000"/>
              <a:gd name="connsiteY11" fmla="*/ 3645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103 w 10000"/>
              <a:gd name="connsiteY9" fmla="*/ 4634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10000"/>
                </a:moveTo>
                <a:cubicBezTo>
                  <a:pt x="1462" y="10000"/>
                  <a:pt x="1323" y="8963"/>
                  <a:pt x="1230" y="8518"/>
                </a:cubicBezTo>
                <a:lnTo>
                  <a:pt x="1230" y="8499"/>
                </a:lnTo>
                <a:cubicBezTo>
                  <a:pt x="1160" y="8110"/>
                  <a:pt x="1369" y="7703"/>
                  <a:pt x="1763" y="7442"/>
                </a:cubicBezTo>
                <a:cubicBezTo>
                  <a:pt x="1879" y="7369"/>
                  <a:pt x="2019" y="7239"/>
                  <a:pt x="2181" y="7072"/>
                </a:cubicBezTo>
                <a:cubicBezTo>
                  <a:pt x="2761" y="6480"/>
                  <a:pt x="2761" y="6591"/>
                  <a:pt x="3318" y="6739"/>
                </a:cubicBezTo>
                <a:cubicBezTo>
                  <a:pt x="3898" y="6887"/>
                  <a:pt x="4176" y="6664"/>
                  <a:pt x="4408" y="6591"/>
                </a:cubicBezTo>
                <a:cubicBezTo>
                  <a:pt x="4640" y="6517"/>
                  <a:pt x="5147" y="7066"/>
                  <a:pt x="5406" y="6701"/>
                </a:cubicBezTo>
                <a:cubicBezTo>
                  <a:pt x="5665" y="6336"/>
                  <a:pt x="5730" y="4253"/>
                  <a:pt x="5962" y="4400"/>
                </a:cubicBezTo>
                <a:cubicBezTo>
                  <a:pt x="6504" y="4383"/>
                  <a:pt x="6399" y="4583"/>
                  <a:pt x="7103" y="4634"/>
                </a:cubicBezTo>
                <a:cubicBezTo>
                  <a:pt x="7846" y="4732"/>
                  <a:pt x="7422" y="4496"/>
                  <a:pt x="7561" y="3383"/>
                </a:cubicBezTo>
                <a:cubicBezTo>
                  <a:pt x="7608" y="3050"/>
                  <a:pt x="6592" y="2002"/>
                  <a:pt x="6662" y="1650"/>
                </a:cubicBezTo>
                <a:cubicBezTo>
                  <a:pt x="6708" y="1371"/>
                  <a:pt x="7288" y="1561"/>
                  <a:pt x="7608" y="1337"/>
                </a:cubicBezTo>
                <a:cubicBezTo>
                  <a:pt x="7929" y="1113"/>
                  <a:pt x="8121" y="715"/>
                  <a:pt x="8585" y="308"/>
                </a:cubicBezTo>
                <a:cubicBezTo>
                  <a:pt x="9281" y="-322"/>
                  <a:pt x="9350" y="216"/>
                  <a:pt x="10000" y="17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7">
            <a:extLst>
              <a:ext uri="{FF2B5EF4-FFF2-40B4-BE49-F238E27FC236}">
                <a16:creationId xmlns:a16="http://schemas.microsoft.com/office/drawing/2014/main" id="{FB7C68EC-8EC5-4550-8DCE-D3F6034B829B}"/>
              </a:ext>
            </a:extLst>
          </p:cNvPr>
          <p:cNvSpPr>
            <a:spLocks/>
          </p:cNvSpPr>
          <p:nvPr/>
        </p:nvSpPr>
        <p:spPr bwMode="auto">
          <a:xfrm>
            <a:off x="10002642" y="707481"/>
            <a:ext cx="2280798" cy="697547"/>
          </a:xfrm>
          <a:custGeom>
            <a:avLst/>
            <a:gdLst>
              <a:gd name="T0" fmla="*/ 0 w 207"/>
              <a:gd name="T1" fmla="*/ 47 h 61"/>
              <a:gd name="T2" fmla="*/ 19 w 207"/>
              <a:gd name="T3" fmla="*/ 37 h 61"/>
              <a:gd name="T4" fmla="*/ 43 w 207"/>
              <a:gd name="T5" fmla="*/ 59 h 61"/>
              <a:gd name="T6" fmla="*/ 79 w 207"/>
              <a:gd name="T7" fmla="*/ 7 h 61"/>
              <a:gd name="T8" fmla="*/ 153 w 207"/>
              <a:gd name="T9" fmla="*/ 42 h 61"/>
              <a:gd name="T10" fmla="*/ 152 w 207"/>
              <a:gd name="T11" fmla="*/ 24 h 61"/>
              <a:gd name="T12" fmla="*/ 151 w 207"/>
              <a:gd name="T13" fmla="*/ 12 h 61"/>
              <a:gd name="T14" fmla="*/ 173 w 207"/>
              <a:gd name="T15" fmla="*/ 29 h 61"/>
              <a:gd name="T16" fmla="*/ 185 w 207"/>
              <a:gd name="T17" fmla="*/ 18 h 61"/>
              <a:gd name="T18" fmla="*/ 207 w 207"/>
              <a:gd name="T19" fmla="*/ 1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61">
                <a:moveTo>
                  <a:pt x="0" y="47"/>
                </a:moveTo>
                <a:cubicBezTo>
                  <a:pt x="0" y="47"/>
                  <a:pt x="6" y="32"/>
                  <a:pt x="19" y="37"/>
                </a:cubicBezTo>
                <a:cubicBezTo>
                  <a:pt x="31" y="41"/>
                  <a:pt x="36" y="61"/>
                  <a:pt x="43" y="59"/>
                </a:cubicBezTo>
                <a:cubicBezTo>
                  <a:pt x="49" y="57"/>
                  <a:pt x="65" y="0"/>
                  <a:pt x="79" y="7"/>
                </a:cubicBezTo>
                <a:cubicBezTo>
                  <a:pt x="92" y="13"/>
                  <a:pt x="150" y="54"/>
                  <a:pt x="153" y="42"/>
                </a:cubicBezTo>
                <a:cubicBezTo>
                  <a:pt x="155" y="29"/>
                  <a:pt x="156" y="28"/>
                  <a:pt x="152" y="24"/>
                </a:cubicBezTo>
                <a:cubicBezTo>
                  <a:pt x="148" y="19"/>
                  <a:pt x="141" y="8"/>
                  <a:pt x="151" y="12"/>
                </a:cubicBezTo>
                <a:cubicBezTo>
                  <a:pt x="160" y="15"/>
                  <a:pt x="169" y="18"/>
                  <a:pt x="173" y="29"/>
                </a:cubicBezTo>
                <a:cubicBezTo>
                  <a:pt x="177" y="40"/>
                  <a:pt x="185" y="23"/>
                  <a:pt x="185" y="18"/>
                </a:cubicBezTo>
                <a:cubicBezTo>
                  <a:pt x="185" y="13"/>
                  <a:pt x="207" y="11"/>
                  <a:pt x="207" y="11"/>
                </a:cubicBezTo>
              </a:path>
            </a:pathLst>
          </a:custGeom>
          <a:noFill/>
          <a:ln w="34925" cap="rnd">
            <a:gradFill flip="none" rotWithShape="1">
              <a:gsLst>
                <a:gs pos="28000">
                  <a:schemeClr val="accent1">
                    <a:lumMod val="50000"/>
                  </a:schemeClr>
                </a:gs>
                <a:gs pos="100000">
                  <a:schemeClr val="accent1">
                    <a:lumMod val="50000"/>
                  </a:schemeClr>
                </a:gs>
              </a:gsLst>
              <a:lin ang="0" scaled="1"/>
              <a:tileRect/>
            </a:gra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0" name="Picture 49" descr="A screenshot of a video game&#10;&#10;Description automatically generated with low confidence">
            <a:extLst>
              <a:ext uri="{FF2B5EF4-FFF2-40B4-BE49-F238E27FC236}">
                <a16:creationId xmlns:a16="http://schemas.microsoft.com/office/drawing/2014/main" id="{56C091DA-B269-417A-B8A1-CD836F2E1770}"/>
              </a:ext>
            </a:extLst>
          </p:cNvPr>
          <p:cNvPicPr>
            <a:picLocks noChangeAspect="1"/>
          </p:cNvPicPr>
          <p:nvPr/>
        </p:nvPicPr>
        <p:blipFill rotWithShape="1">
          <a:blip r:embed="rId4"/>
          <a:srcRect l="13095" t="47831" r="75357" b="25714"/>
          <a:stretch/>
        </p:blipFill>
        <p:spPr>
          <a:xfrm>
            <a:off x="158443" y="1183976"/>
            <a:ext cx="1326102" cy="1708893"/>
          </a:xfrm>
          <a:prstGeom prst="rect">
            <a:avLst/>
          </a:prstGeom>
        </p:spPr>
      </p:pic>
      <p:pic>
        <p:nvPicPr>
          <p:cNvPr id="55" name="Picture 54">
            <a:extLst>
              <a:ext uri="{FF2B5EF4-FFF2-40B4-BE49-F238E27FC236}">
                <a16:creationId xmlns:a16="http://schemas.microsoft.com/office/drawing/2014/main" id="{D517F015-2675-4D3B-B972-207132E6DEC8}"/>
              </a:ext>
            </a:extLst>
          </p:cNvPr>
          <p:cNvPicPr>
            <a:picLocks noChangeAspect="1"/>
          </p:cNvPicPr>
          <p:nvPr/>
        </p:nvPicPr>
        <p:blipFill>
          <a:blip r:embed="rId5"/>
          <a:stretch>
            <a:fillRect/>
          </a:stretch>
        </p:blipFill>
        <p:spPr>
          <a:xfrm>
            <a:off x="2485979" y="2682606"/>
            <a:ext cx="1386340" cy="1310027"/>
          </a:xfrm>
          <a:prstGeom prst="rect">
            <a:avLst/>
          </a:prstGeom>
        </p:spPr>
      </p:pic>
      <p:pic>
        <p:nvPicPr>
          <p:cNvPr id="27" name="Picture 26" descr="A screenshot of a video game&#10;&#10;Description automatically generated with medium confidence">
            <a:extLst>
              <a:ext uri="{FF2B5EF4-FFF2-40B4-BE49-F238E27FC236}">
                <a16:creationId xmlns:a16="http://schemas.microsoft.com/office/drawing/2014/main" id="{1FBE56A6-BEA2-47F2-8FB3-79010EEBC405}"/>
              </a:ext>
            </a:extLst>
          </p:cNvPr>
          <p:cNvPicPr>
            <a:picLocks noChangeAspect="1"/>
          </p:cNvPicPr>
          <p:nvPr/>
        </p:nvPicPr>
        <p:blipFill>
          <a:blip r:embed="rId6"/>
          <a:stretch>
            <a:fillRect/>
          </a:stretch>
        </p:blipFill>
        <p:spPr>
          <a:xfrm>
            <a:off x="5081812" y="891969"/>
            <a:ext cx="1077878" cy="1352247"/>
          </a:xfrm>
          <a:prstGeom prst="rect">
            <a:avLst/>
          </a:prstGeom>
        </p:spPr>
      </p:pic>
    </p:spTree>
    <p:extLst>
      <p:ext uri="{BB962C8B-B14F-4D97-AF65-F5344CB8AC3E}">
        <p14:creationId xmlns:p14="http://schemas.microsoft.com/office/powerpoint/2010/main" val="375881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9">
            <a:extLst>
              <a:ext uri="{FF2B5EF4-FFF2-40B4-BE49-F238E27FC236}">
                <a16:creationId xmlns:a16="http://schemas.microsoft.com/office/drawing/2014/main" id="{88E0B9F2-C967-4931-9A6D-185F2B4D2116}"/>
              </a:ext>
            </a:extLst>
          </p:cNvPr>
          <p:cNvSpPr>
            <a:spLocks noEditPoints="1"/>
          </p:cNvSpPr>
          <p:nvPr/>
        </p:nvSpPr>
        <p:spPr bwMode="auto">
          <a:xfrm rot="1672198">
            <a:off x="873125" y="681512"/>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21">
            <a:extLst>
              <a:ext uri="{FF2B5EF4-FFF2-40B4-BE49-F238E27FC236}">
                <a16:creationId xmlns:a16="http://schemas.microsoft.com/office/drawing/2014/main" id="{C15A67F8-BB21-4EEC-B6CF-3966C0E99681}"/>
              </a:ext>
            </a:extLst>
          </p:cNvPr>
          <p:cNvSpPr>
            <a:spLocks noEditPoints="1"/>
          </p:cNvSpPr>
          <p:nvPr/>
        </p:nvSpPr>
        <p:spPr bwMode="auto">
          <a:xfrm rot="20932842">
            <a:off x="1585392" y="1237454"/>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19">
            <a:extLst>
              <a:ext uri="{FF2B5EF4-FFF2-40B4-BE49-F238E27FC236}">
                <a16:creationId xmlns:a16="http://schemas.microsoft.com/office/drawing/2014/main" id="{FDE53A13-36C9-4ED0-B0A5-0E9607A34A49}"/>
              </a:ext>
            </a:extLst>
          </p:cNvPr>
          <p:cNvSpPr>
            <a:spLocks noEditPoints="1"/>
          </p:cNvSpPr>
          <p:nvPr/>
        </p:nvSpPr>
        <p:spPr bwMode="auto">
          <a:xfrm rot="19913815">
            <a:off x="3536082" y="560676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8" name="Group 7">
            <a:extLst>
              <a:ext uri="{FF2B5EF4-FFF2-40B4-BE49-F238E27FC236}">
                <a16:creationId xmlns:a16="http://schemas.microsoft.com/office/drawing/2014/main" id="{A9D8950C-E208-4164-840E-21A832B31AF9}"/>
              </a:ext>
            </a:extLst>
          </p:cNvPr>
          <p:cNvGrpSpPr/>
          <p:nvPr/>
        </p:nvGrpSpPr>
        <p:grpSpPr>
          <a:xfrm>
            <a:off x="-1" y="5764405"/>
            <a:ext cx="2740026" cy="791104"/>
            <a:chOff x="4648199" y="4343400"/>
            <a:chExt cx="3657601" cy="791104"/>
          </a:xfrm>
        </p:grpSpPr>
        <p:cxnSp>
          <p:nvCxnSpPr>
            <p:cNvPr id="9" name="Straight Connector 8">
              <a:extLst>
                <a:ext uri="{FF2B5EF4-FFF2-40B4-BE49-F238E27FC236}">
                  <a16:creationId xmlns:a16="http://schemas.microsoft.com/office/drawing/2014/main" id="{77E5A4F9-210A-4934-B3F4-81AC898060F0}"/>
                </a:ext>
              </a:extLst>
            </p:cNvPr>
            <p:cNvCxnSpPr/>
            <p:nvPr/>
          </p:nvCxnSpPr>
          <p:spPr bwMode="gray">
            <a:xfrm>
              <a:off x="4648200" y="4343400"/>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75F1F93-86F8-46E4-820C-D5910D4136C9}"/>
                </a:ext>
              </a:extLst>
            </p:cNvPr>
            <p:cNvCxnSpPr/>
            <p:nvPr/>
          </p:nvCxnSpPr>
          <p:spPr bwMode="gray">
            <a:xfrm>
              <a:off x="4648200" y="4607101"/>
              <a:ext cx="3657600" cy="0"/>
            </a:xfrm>
            <a:prstGeom prst="line">
              <a:avLst/>
            </a:prstGeom>
            <a:ln w="50800" cap="rnd">
              <a:solidFill>
                <a:schemeClr val="accent4"/>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992EB5D-30BF-4FFC-98F1-B8FA87CF442A}"/>
                </a:ext>
              </a:extLst>
            </p:cNvPr>
            <p:cNvCxnSpPr/>
            <p:nvPr/>
          </p:nvCxnSpPr>
          <p:spPr bwMode="gray">
            <a:xfrm>
              <a:off x="4648200" y="4870802"/>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851A6F7-ADA6-4689-9938-BCF0B3060462}"/>
                </a:ext>
              </a:extLst>
            </p:cNvPr>
            <p:cNvCxnSpPr/>
            <p:nvPr/>
          </p:nvCxnSpPr>
          <p:spPr bwMode="gray">
            <a:xfrm>
              <a:off x="4648199" y="5134504"/>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3" name="Freeform 20">
            <a:extLst>
              <a:ext uri="{FF2B5EF4-FFF2-40B4-BE49-F238E27FC236}">
                <a16:creationId xmlns:a16="http://schemas.microsoft.com/office/drawing/2014/main" id="{FE7A9B5C-4A0B-4AED-8F44-86587C677A22}"/>
              </a:ext>
            </a:extLst>
          </p:cNvPr>
          <p:cNvSpPr>
            <a:spLocks noEditPoints="1"/>
          </p:cNvSpPr>
          <p:nvPr/>
        </p:nvSpPr>
        <p:spPr bwMode="auto">
          <a:xfrm>
            <a:off x="468963" y="4978651"/>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22">
            <a:extLst>
              <a:ext uri="{FF2B5EF4-FFF2-40B4-BE49-F238E27FC236}">
                <a16:creationId xmlns:a16="http://schemas.microsoft.com/office/drawing/2014/main" id="{FC662FFA-3EF1-43AE-BF32-EE064BD3780C}"/>
              </a:ext>
            </a:extLst>
          </p:cNvPr>
          <p:cNvSpPr>
            <a:spLocks noEditPoints="1"/>
          </p:cNvSpPr>
          <p:nvPr/>
        </p:nvSpPr>
        <p:spPr bwMode="auto">
          <a:xfrm rot="780693">
            <a:off x="2335206" y="4240177"/>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14">
            <a:extLst>
              <a:ext uri="{FF2B5EF4-FFF2-40B4-BE49-F238E27FC236}">
                <a16:creationId xmlns:a16="http://schemas.microsoft.com/office/drawing/2014/main" id="{61E9CD96-2D58-4E12-8E04-F22994E66743}"/>
              </a:ext>
            </a:extLst>
          </p:cNvPr>
          <p:cNvSpPr/>
          <p:nvPr/>
        </p:nvSpPr>
        <p:spPr>
          <a:xfrm>
            <a:off x="457201" y="2392466"/>
            <a:ext cx="2013856"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17" name="Rectangle 16">
            <a:extLst>
              <a:ext uri="{FF2B5EF4-FFF2-40B4-BE49-F238E27FC236}">
                <a16:creationId xmlns:a16="http://schemas.microsoft.com/office/drawing/2014/main" id="{8E8E968D-18FB-42AB-A01A-84AE8BF56BBD}"/>
              </a:ext>
            </a:extLst>
          </p:cNvPr>
          <p:cNvSpPr/>
          <p:nvPr/>
        </p:nvSpPr>
        <p:spPr>
          <a:xfrm>
            <a:off x="749302" y="2886321"/>
            <a:ext cx="2318088"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16" name="TextBox 15">
            <a:extLst>
              <a:ext uri="{FF2B5EF4-FFF2-40B4-BE49-F238E27FC236}">
                <a16:creationId xmlns:a16="http://schemas.microsoft.com/office/drawing/2014/main" id="{50BAEA32-3416-4A53-B814-9D113BF7FF04}"/>
              </a:ext>
            </a:extLst>
          </p:cNvPr>
          <p:cNvSpPr txBox="1"/>
          <p:nvPr/>
        </p:nvSpPr>
        <p:spPr>
          <a:xfrm>
            <a:off x="592456" y="2405986"/>
            <a:ext cx="2293898" cy="984885"/>
          </a:xfrm>
          <a:prstGeom prst="rect">
            <a:avLst/>
          </a:prstGeom>
          <a:noFill/>
        </p:spPr>
        <p:txBody>
          <a:bodyPr wrap="none" lIns="0" tIns="0" rIns="0" bIns="0" rtlCol="0">
            <a:spAutoFit/>
          </a:bodyPr>
          <a:lstStyle/>
          <a:p>
            <a:pPr algn="l"/>
            <a:r>
              <a:rPr lang="en-US" sz="3200" b="1" kern="100" dirty="0">
                <a:solidFill>
                  <a:schemeClr val="accent5">
                    <a:lumMod val="75000"/>
                  </a:schemeClr>
                </a:solidFill>
                <a:latin typeface="Fidelity Sans" panose="020B0503030202020204" pitchFamily="34" charset="0"/>
              </a:rPr>
              <a:t>Investing</a:t>
            </a:r>
          </a:p>
          <a:p>
            <a:pPr algn="l"/>
            <a:r>
              <a:rPr lang="en-US" sz="3200" b="1" kern="100" dirty="0">
                <a:solidFill>
                  <a:schemeClr val="accent5">
                    <a:lumMod val="75000"/>
                  </a:schemeClr>
                </a:solidFill>
                <a:latin typeface="Fidelity Sans" panose="020B0503030202020204" pitchFamily="34" charset="0"/>
              </a:rPr>
              <a:t>   Questions</a:t>
            </a:r>
          </a:p>
        </p:txBody>
      </p:sp>
      <p:sp>
        <p:nvSpPr>
          <p:cNvPr id="19" name="TextBox 18">
            <a:extLst>
              <a:ext uri="{FF2B5EF4-FFF2-40B4-BE49-F238E27FC236}">
                <a16:creationId xmlns:a16="http://schemas.microsoft.com/office/drawing/2014/main" id="{6AAB0EE9-4B15-4788-BDF7-3943D1E3C451}"/>
              </a:ext>
            </a:extLst>
          </p:cNvPr>
          <p:cNvSpPr txBox="1"/>
          <p:nvPr/>
        </p:nvSpPr>
        <p:spPr>
          <a:xfrm>
            <a:off x="6096000" y="457200"/>
            <a:ext cx="5065338" cy="5943597"/>
          </a:xfrm>
          <a:prstGeom prst="rect">
            <a:avLst/>
          </a:prstGeom>
          <a:noFill/>
        </p:spPr>
        <p:txBody>
          <a:bodyPr wrap="square" rtlCol="0" anchor="ctr">
            <a:noAutofit/>
          </a:bodyPr>
          <a:lstStyle/>
          <a:p>
            <a:pPr>
              <a:spcBef>
                <a:spcPts val="1000"/>
              </a:spcBef>
            </a:pPr>
            <a:r>
              <a:rPr lang="en-US" b="1" dirty="0">
                <a:solidFill>
                  <a:schemeClr val="bg1"/>
                </a:solidFill>
              </a:rPr>
              <a:t>Experience</a:t>
            </a:r>
          </a:p>
          <a:p>
            <a:pPr>
              <a:spcBef>
                <a:spcPts val="1000"/>
              </a:spcBef>
            </a:pPr>
            <a:r>
              <a:rPr lang="en-US" sz="1600" dirty="0">
                <a:solidFill>
                  <a:schemeClr val="bg1"/>
                </a:solidFill>
              </a:rPr>
              <a:t>Investing</a:t>
            </a:r>
          </a:p>
          <a:p>
            <a:pPr>
              <a:spcBef>
                <a:spcPts val="1000"/>
              </a:spcBef>
            </a:pPr>
            <a:r>
              <a:rPr lang="en-US" sz="1600" dirty="0">
                <a:solidFill>
                  <a:schemeClr val="bg1"/>
                </a:solidFill>
              </a:rPr>
              <a:t>Buying Real Estate</a:t>
            </a:r>
          </a:p>
          <a:p>
            <a:pPr>
              <a:spcBef>
                <a:spcPts val="1000"/>
              </a:spcBef>
            </a:pPr>
            <a:r>
              <a:rPr lang="en-US" sz="1600" dirty="0">
                <a:solidFill>
                  <a:schemeClr val="bg1"/>
                </a:solidFill>
              </a:rPr>
              <a:t>Why Prices Change</a:t>
            </a:r>
          </a:p>
          <a:p>
            <a:pPr>
              <a:spcBef>
                <a:spcPts val="1000"/>
              </a:spcBef>
            </a:pPr>
            <a:endParaRPr lang="en-US" dirty="0">
              <a:solidFill>
                <a:schemeClr val="bg1"/>
              </a:solidFill>
            </a:endParaRPr>
          </a:p>
          <a:p>
            <a:pPr>
              <a:spcBef>
                <a:spcPts val="1000"/>
              </a:spcBef>
            </a:pPr>
            <a:r>
              <a:rPr lang="en-US" b="1" dirty="0">
                <a:solidFill>
                  <a:schemeClr val="bg1"/>
                </a:solidFill>
              </a:rPr>
              <a:t>Interests</a:t>
            </a:r>
          </a:p>
          <a:p>
            <a:pPr>
              <a:spcBef>
                <a:spcPts val="1000"/>
              </a:spcBef>
            </a:pPr>
            <a:r>
              <a:rPr lang="en-US" sz="1600" dirty="0">
                <a:solidFill>
                  <a:schemeClr val="bg1"/>
                </a:solidFill>
              </a:rPr>
              <a:t>Crypto</a:t>
            </a:r>
          </a:p>
          <a:p>
            <a:pPr>
              <a:spcBef>
                <a:spcPts val="1000"/>
              </a:spcBef>
            </a:pPr>
            <a:r>
              <a:rPr lang="en-US" sz="1600" dirty="0">
                <a:solidFill>
                  <a:schemeClr val="bg1"/>
                </a:solidFill>
              </a:rPr>
              <a:t>Stocks</a:t>
            </a:r>
          </a:p>
          <a:p>
            <a:pPr>
              <a:spcBef>
                <a:spcPts val="1000"/>
              </a:spcBef>
            </a:pPr>
            <a:r>
              <a:rPr lang="en-US" sz="1600" dirty="0">
                <a:solidFill>
                  <a:schemeClr val="bg1"/>
                </a:solidFill>
              </a:rPr>
              <a:t>Stock Market</a:t>
            </a:r>
          </a:p>
          <a:p>
            <a:pPr>
              <a:spcBef>
                <a:spcPts val="1000"/>
              </a:spcBef>
            </a:pPr>
            <a:r>
              <a:rPr lang="en-US" sz="1600" dirty="0" err="1">
                <a:solidFill>
                  <a:schemeClr val="bg1"/>
                </a:solidFill>
              </a:rPr>
              <a:t>NFTs</a:t>
            </a:r>
            <a:endParaRPr lang="en-US" sz="1600" dirty="0">
              <a:solidFill>
                <a:schemeClr val="bg1"/>
              </a:solidFill>
            </a:endParaRPr>
          </a:p>
          <a:p>
            <a:pPr>
              <a:spcBef>
                <a:spcPts val="1000"/>
              </a:spcBef>
            </a:pPr>
            <a:endParaRPr lang="en-US" dirty="0">
              <a:solidFill>
                <a:schemeClr val="bg1"/>
              </a:solidFill>
            </a:endParaRPr>
          </a:p>
        </p:txBody>
      </p:sp>
    </p:spTree>
    <p:extLst>
      <p:ext uri="{BB962C8B-B14F-4D97-AF65-F5344CB8AC3E}">
        <p14:creationId xmlns:p14="http://schemas.microsoft.com/office/powerpoint/2010/main" val="161238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ircle&#10;&#10;Description automatically generated with medium confidence">
            <a:extLst>
              <a:ext uri="{FF2B5EF4-FFF2-40B4-BE49-F238E27FC236}">
                <a16:creationId xmlns:a16="http://schemas.microsoft.com/office/drawing/2014/main" id="{AB6C946C-7747-46F9-8539-D5B3672394F1}"/>
              </a:ext>
            </a:extLst>
          </p:cNvPr>
          <p:cNvPicPr>
            <a:picLocks noChangeAspect="1"/>
          </p:cNvPicPr>
          <p:nvPr/>
        </p:nvPicPr>
        <p:blipFill>
          <a:blip r:embed="rId3"/>
          <a:stretch>
            <a:fillRect/>
          </a:stretch>
        </p:blipFill>
        <p:spPr>
          <a:xfrm>
            <a:off x="0" y="0"/>
            <a:ext cx="12192000" cy="6858000"/>
          </a:xfrm>
          <a:prstGeom prst="rect">
            <a:avLst/>
          </a:prstGeom>
        </p:spPr>
      </p:pic>
      <p:pic>
        <p:nvPicPr>
          <p:cNvPr id="72" name="Picture 71" descr="A picture containing kitchenware&#10;&#10;Description automatically generated">
            <a:extLst>
              <a:ext uri="{FF2B5EF4-FFF2-40B4-BE49-F238E27FC236}">
                <a16:creationId xmlns:a16="http://schemas.microsoft.com/office/drawing/2014/main" id="{A4166115-47B4-4AC5-BB65-674F0388E446}"/>
              </a:ext>
            </a:extLst>
          </p:cNvPr>
          <p:cNvPicPr>
            <a:picLocks noChangeAspect="1"/>
          </p:cNvPicPr>
          <p:nvPr/>
        </p:nvPicPr>
        <p:blipFill>
          <a:blip r:embed="rId4"/>
          <a:stretch>
            <a:fillRect/>
          </a:stretch>
        </p:blipFill>
        <p:spPr>
          <a:xfrm>
            <a:off x="0" y="0"/>
            <a:ext cx="12192000" cy="6858000"/>
          </a:xfrm>
          <a:prstGeom prst="rect">
            <a:avLst/>
          </a:prstGeom>
        </p:spPr>
      </p:pic>
      <p:sp>
        <p:nvSpPr>
          <p:cNvPr id="26" name="Freeform 5">
            <a:extLst>
              <a:ext uri="{FF2B5EF4-FFF2-40B4-BE49-F238E27FC236}">
                <a16:creationId xmlns:a16="http://schemas.microsoft.com/office/drawing/2014/main" id="{D9D756E7-DAA9-434D-BA2F-B9AFE78C4198}"/>
              </a:ext>
            </a:extLst>
          </p:cNvPr>
          <p:cNvSpPr>
            <a:spLocks/>
          </p:cNvSpPr>
          <p:nvPr/>
        </p:nvSpPr>
        <p:spPr bwMode="auto">
          <a:xfrm rot="20763951">
            <a:off x="10442663" y="6268570"/>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5">
            <a:extLst>
              <a:ext uri="{FF2B5EF4-FFF2-40B4-BE49-F238E27FC236}">
                <a16:creationId xmlns:a16="http://schemas.microsoft.com/office/drawing/2014/main" id="{50946ED4-DAE4-460A-B7D1-32737B9A096B}"/>
              </a:ext>
            </a:extLst>
          </p:cNvPr>
          <p:cNvSpPr>
            <a:spLocks/>
          </p:cNvSpPr>
          <p:nvPr/>
        </p:nvSpPr>
        <p:spPr bwMode="auto">
          <a:xfrm rot="948979">
            <a:off x="11204663" y="590817"/>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5">
            <a:extLst>
              <a:ext uri="{FF2B5EF4-FFF2-40B4-BE49-F238E27FC236}">
                <a16:creationId xmlns:a16="http://schemas.microsoft.com/office/drawing/2014/main" id="{4D39D097-DE9C-4257-80EE-D14000787A30}"/>
              </a:ext>
            </a:extLst>
          </p:cNvPr>
          <p:cNvSpPr>
            <a:spLocks/>
          </p:cNvSpPr>
          <p:nvPr/>
        </p:nvSpPr>
        <p:spPr bwMode="auto">
          <a:xfrm rot="899554">
            <a:off x="9869349" y="3158261"/>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5">
            <a:extLst>
              <a:ext uri="{FF2B5EF4-FFF2-40B4-BE49-F238E27FC236}">
                <a16:creationId xmlns:a16="http://schemas.microsoft.com/office/drawing/2014/main" id="{900D06B2-1A92-460E-B117-6DEF9DDE1CFD}"/>
              </a:ext>
            </a:extLst>
          </p:cNvPr>
          <p:cNvSpPr>
            <a:spLocks/>
          </p:cNvSpPr>
          <p:nvPr/>
        </p:nvSpPr>
        <p:spPr bwMode="auto">
          <a:xfrm rot="20749215">
            <a:off x="1583540" y="5362696"/>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5">
            <a:extLst>
              <a:ext uri="{FF2B5EF4-FFF2-40B4-BE49-F238E27FC236}">
                <a16:creationId xmlns:a16="http://schemas.microsoft.com/office/drawing/2014/main" id="{EDA2E447-DFD8-4965-8666-7950DA84075F}"/>
              </a:ext>
            </a:extLst>
          </p:cNvPr>
          <p:cNvSpPr>
            <a:spLocks/>
          </p:cNvSpPr>
          <p:nvPr/>
        </p:nvSpPr>
        <p:spPr bwMode="auto">
          <a:xfrm rot="577458">
            <a:off x="9135639" y="884836"/>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5">
            <a:extLst>
              <a:ext uri="{FF2B5EF4-FFF2-40B4-BE49-F238E27FC236}">
                <a16:creationId xmlns:a16="http://schemas.microsoft.com/office/drawing/2014/main" id="{D05306F5-A573-4145-A144-79762CBCAC7D}"/>
              </a:ext>
            </a:extLst>
          </p:cNvPr>
          <p:cNvSpPr>
            <a:spLocks/>
          </p:cNvSpPr>
          <p:nvPr/>
        </p:nvSpPr>
        <p:spPr bwMode="auto">
          <a:xfrm rot="512402">
            <a:off x="11798764" y="5780374"/>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5">
            <a:extLst>
              <a:ext uri="{FF2B5EF4-FFF2-40B4-BE49-F238E27FC236}">
                <a16:creationId xmlns:a16="http://schemas.microsoft.com/office/drawing/2014/main" id="{A0ACAEC6-3CDB-4C9B-9D3D-FE96C4B69D7B}"/>
              </a:ext>
            </a:extLst>
          </p:cNvPr>
          <p:cNvSpPr>
            <a:spLocks/>
          </p:cNvSpPr>
          <p:nvPr/>
        </p:nvSpPr>
        <p:spPr bwMode="auto">
          <a:xfrm rot="506148">
            <a:off x="1253685" y="4273894"/>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5" name="Group 14">
            <a:extLst>
              <a:ext uri="{FF2B5EF4-FFF2-40B4-BE49-F238E27FC236}">
                <a16:creationId xmlns:a16="http://schemas.microsoft.com/office/drawing/2014/main" id="{051A1AC9-A476-40F6-AD25-6850E17ACDFE}"/>
              </a:ext>
            </a:extLst>
          </p:cNvPr>
          <p:cNvGrpSpPr/>
          <p:nvPr/>
        </p:nvGrpSpPr>
        <p:grpSpPr>
          <a:xfrm>
            <a:off x="2471979" y="-278390"/>
            <a:ext cx="7277884" cy="7277876"/>
            <a:chOff x="1933263" y="-791706"/>
            <a:chExt cx="8304516" cy="8304508"/>
          </a:xfrm>
        </p:grpSpPr>
        <p:sp>
          <p:nvSpPr>
            <p:cNvPr id="14" name="Arc 13">
              <a:extLst>
                <a:ext uri="{FF2B5EF4-FFF2-40B4-BE49-F238E27FC236}">
                  <a16:creationId xmlns:a16="http://schemas.microsoft.com/office/drawing/2014/main" id="{492328E3-CB04-463B-B3BF-877B1B92F45F}"/>
                </a:ext>
              </a:extLst>
            </p:cNvPr>
            <p:cNvSpPr/>
            <p:nvPr/>
          </p:nvSpPr>
          <p:spPr>
            <a:xfrm>
              <a:off x="2178712" y="-546257"/>
              <a:ext cx="7813617" cy="7813611"/>
            </a:xfrm>
            <a:prstGeom prst="arc">
              <a:avLst>
                <a:gd name="adj1" fmla="val 8808546"/>
                <a:gd name="adj2" fmla="val 10926322"/>
              </a:avLst>
            </a:prstGeom>
            <a:ln w="50800" cap="rnd">
              <a:solidFill>
                <a:srgbClr val="FFFF00"/>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40" name="Arc 39">
              <a:extLst>
                <a:ext uri="{FF2B5EF4-FFF2-40B4-BE49-F238E27FC236}">
                  <a16:creationId xmlns:a16="http://schemas.microsoft.com/office/drawing/2014/main" id="{DD0F61E2-7859-44C9-8FB5-8357CD1B4C5B}"/>
                </a:ext>
              </a:extLst>
            </p:cNvPr>
            <p:cNvSpPr/>
            <p:nvPr/>
          </p:nvSpPr>
          <p:spPr>
            <a:xfrm>
              <a:off x="1933263" y="-791706"/>
              <a:ext cx="8304516" cy="8304508"/>
            </a:xfrm>
            <a:prstGeom prst="arc">
              <a:avLst>
                <a:gd name="adj1" fmla="val 7632567"/>
                <a:gd name="adj2" fmla="val 10926322"/>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52" name="Arc 51">
              <a:extLst>
                <a:ext uri="{FF2B5EF4-FFF2-40B4-BE49-F238E27FC236}">
                  <a16:creationId xmlns:a16="http://schemas.microsoft.com/office/drawing/2014/main" id="{68815AD2-F121-4CE3-B619-AFEB75DF2155}"/>
                </a:ext>
              </a:extLst>
            </p:cNvPr>
            <p:cNvSpPr/>
            <p:nvPr/>
          </p:nvSpPr>
          <p:spPr>
            <a:xfrm>
              <a:off x="2178712" y="-546257"/>
              <a:ext cx="7813617" cy="7813611"/>
            </a:xfrm>
            <a:prstGeom prst="arc">
              <a:avLst>
                <a:gd name="adj1" fmla="val 8207737"/>
                <a:gd name="adj2" fmla="val 8457972"/>
              </a:avLst>
            </a:prstGeom>
            <a:ln w="50800" cap="rnd">
              <a:solidFill>
                <a:srgbClr val="FFFF00"/>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grpSp>
      <p:sp>
        <p:nvSpPr>
          <p:cNvPr id="41" name="Freeform 5">
            <a:extLst>
              <a:ext uri="{FF2B5EF4-FFF2-40B4-BE49-F238E27FC236}">
                <a16:creationId xmlns:a16="http://schemas.microsoft.com/office/drawing/2014/main" id="{AA8A6E64-F48A-48C6-BD63-6D51D3A49C41}"/>
              </a:ext>
            </a:extLst>
          </p:cNvPr>
          <p:cNvSpPr>
            <a:spLocks/>
          </p:cNvSpPr>
          <p:nvPr/>
        </p:nvSpPr>
        <p:spPr bwMode="auto">
          <a:xfrm rot="20566449">
            <a:off x="1085335" y="1191768"/>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5">
            <a:extLst>
              <a:ext uri="{FF2B5EF4-FFF2-40B4-BE49-F238E27FC236}">
                <a16:creationId xmlns:a16="http://schemas.microsoft.com/office/drawing/2014/main" id="{A418615C-CDF9-4D51-8DD5-0DB745FDC18A}"/>
              </a:ext>
            </a:extLst>
          </p:cNvPr>
          <p:cNvSpPr>
            <a:spLocks/>
          </p:cNvSpPr>
          <p:nvPr/>
        </p:nvSpPr>
        <p:spPr bwMode="auto">
          <a:xfrm rot="20927409">
            <a:off x="3497520" y="283885"/>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5">
            <a:extLst>
              <a:ext uri="{FF2B5EF4-FFF2-40B4-BE49-F238E27FC236}">
                <a16:creationId xmlns:a16="http://schemas.microsoft.com/office/drawing/2014/main" id="{28268EF8-0D82-43F4-A2D2-DAF7135BB138}"/>
              </a:ext>
            </a:extLst>
          </p:cNvPr>
          <p:cNvSpPr>
            <a:spLocks/>
          </p:cNvSpPr>
          <p:nvPr/>
        </p:nvSpPr>
        <p:spPr bwMode="auto">
          <a:xfrm rot="638777">
            <a:off x="2803880" y="2093183"/>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5" name="Group 44">
            <a:extLst>
              <a:ext uri="{FF2B5EF4-FFF2-40B4-BE49-F238E27FC236}">
                <a16:creationId xmlns:a16="http://schemas.microsoft.com/office/drawing/2014/main" id="{60C7AB84-8FF5-4348-9089-75FBA515D02D}"/>
              </a:ext>
            </a:extLst>
          </p:cNvPr>
          <p:cNvGrpSpPr/>
          <p:nvPr/>
        </p:nvGrpSpPr>
        <p:grpSpPr>
          <a:xfrm rot="9900000">
            <a:off x="2446579" y="-221240"/>
            <a:ext cx="7277884" cy="7277876"/>
            <a:chOff x="1933263" y="-791706"/>
            <a:chExt cx="8304516" cy="8304508"/>
          </a:xfrm>
        </p:grpSpPr>
        <p:sp>
          <p:nvSpPr>
            <p:cNvPr id="46" name="Arc 45">
              <a:extLst>
                <a:ext uri="{FF2B5EF4-FFF2-40B4-BE49-F238E27FC236}">
                  <a16:creationId xmlns:a16="http://schemas.microsoft.com/office/drawing/2014/main" id="{9FD4C361-0484-4C2B-A128-E588EC513ED5}"/>
                </a:ext>
              </a:extLst>
            </p:cNvPr>
            <p:cNvSpPr/>
            <p:nvPr/>
          </p:nvSpPr>
          <p:spPr>
            <a:xfrm>
              <a:off x="2178712" y="-546257"/>
              <a:ext cx="7813618" cy="7813610"/>
            </a:xfrm>
            <a:prstGeom prst="arc">
              <a:avLst>
                <a:gd name="adj1" fmla="val 8630820"/>
                <a:gd name="adj2" fmla="val 10926322"/>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47" name="Arc 46">
              <a:extLst>
                <a:ext uri="{FF2B5EF4-FFF2-40B4-BE49-F238E27FC236}">
                  <a16:creationId xmlns:a16="http://schemas.microsoft.com/office/drawing/2014/main" id="{67A04583-7E8C-45EF-A2A5-E1198CEF44A9}"/>
                </a:ext>
              </a:extLst>
            </p:cNvPr>
            <p:cNvSpPr/>
            <p:nvPr/>
          </p:nvSpPr>
          <p:spPr>
            <a:xfrm>
              <a:off x="1933263" y="-791706"/>
              <a:ext cx="8304516" cy="8304508"/>
            </a:xfrm>
            <a:prstGeom prst="arc">
              <a:avLst>
                <a:gd name="adj1" fmla="val 8589756"/>
                <a:gd name="adj2" fmla="val 10062709"/>
              </a:avLst>
            </a:prstGeom>
            <a:ln w="50800" cap="rnd">
              <a:solidFill>
                <a:srgbClr val="FFFF00"/>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grpSp>
      <p:sp>
        <p:nvSpPr>
          <p:cNvPr id="50" name="Freeform 5">
            <a:extLst>
              <a:ext uri="{FF2B5EF4-FFF2-40B4-BE49-F238E27FC236}">
                <a16:creationId xmlns:a16="http://schemas.microsoft.com/office/drawing/2014/main" id="{E06FDF97-B41B-48AF-97CA-C14EBDCF5EB3}"/>
              </a:ext>
            </a:extLst>
          </p:cNvPr>
          <p:cNvSpPr>
            <a:spLocks/>
          </p:cNvSpPr>
          <p:nvPr/>
        </p:nvSpPr>
        <p:spPr bwMode="auto">
          <a:xfrm rot="551727">
            <a:off x="442320" y="5252570"/>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5">
            <a:extLst>
              <a:ext uri="{FF2B5EF4-FFF2-40B4-BE49-F238E27FC236}">
                <a16:creationId xmlns:a16="http://schemas.microsoft.com/office/drawing/2014/main" id="{2B32A18C-5503-4317-95B1-06D2EBBF21E6}"/>
              </a:ext>
            </a:extLst>
          </p:cNvPr>
          <p:cNvSpPr>
            <a:spLocks/>
          </p:cNvSpPr>
          <p:nvPr/>
        </p:nvSpPr>
        <p:spPr bwMode="auto">
          <a:xfrm rot="728475">
            <a:off x="11158751" y="2184657"/>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Arc 53">
            <a:extLst>
              <a:ext uri="{FF2B5EF4-FFF2-40B4-BE49-F238E27FC236}">
                <a16:creationId xmlns:a16="http://schemas.microsoft.com/office/drawing/2014/main" id="{ABEB7391-0D3C-439F-A1B8-644061943530}"/>
              </a:ext>
            </a:extLst>
          </p:cNvPr>
          <p:cNvSpPr/>
          <p:nvPr/>
        </p:nvSpPr>
        <p:spPr>
          <a:xfrm>
            <a:off x="1313377" y="-1468739"/>
            <a:ext cx="9658588" cy="9658576"/>
          </a:xfrm>
          <a:prstGeom prst="arc">
            <a:avLst>
              <a:gd name="adj1" fmla="val 726986"/>
              <a:gd name="adj2" fmla="val 2099822"/>
            </a:avLst>
          </a:prstGeom>
          <a:ln w="50800" cap="rnd">
            <a:solidFill>
              <a:srgbClr val="FFFF00"/>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59" name="Arc 58">
            <a:extLst>
              <a:ext uri="{FF2B5EF4-FFF2-40B4-BE49-F238E27FC236}">
                <a16:creationId xmlns:a16="http://schemas.microsoft.com/office/drawing/2014/main" id="{738295AA-07B6-4F6E-B031-79675CBCFA45}"/>
              </a:ext>
            </a:extLst>
          </p:cNvPr>
          <p:cNvSpPr/>
          <p:nvPr/>
        </p:nvSpPr>
        <p:spPr>
          <a:xfrm>
            <a:off x="1004479" y="-1739537"/>
            <a:ext cx="10200184" cy="10200172"/>
          </a:xfrm>
          <a:prstGeom prst="arc">
            <a:avLst>
              <a:gd name="adj1" fmla="val 888060"/>
              <a:gd name="adj2" fmla="val 1684131"/>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60" name="Arc 59">
            <a:extLst>
              <a:ext uri="{FF2B5EF4-FFF2-40B4-BE49-F238E27FC236}">
                <a16:creationId xmlns:a16="http://schemas.microsoft.com/office/drawing/2014/main" id="{C9637C10-0314-43E5-877D-04ABA5DCBE8C}"/>
              </a:ext>
            </a:extLst>
          </p:cNvPr>
          <p:cNvSpPr/>
          <p:nvPr/>
        </p:nvSpPr>
        <p:spPr>
          <a:xfrm>
            <a:off x="1237177" y="-1506839"/>
            <a:ext cx="9734174" cy="9734162"/>
          </a:xfrm>
          <a:prstGeom prst="arc">
            <a:avLst>
              <a:gd name="adj1" fmla="val 12184583"/>
              <a:gd name="adj2" fmla="val 13801431"/>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61" name="Arc 60">
            <a:extLst>
              <a:ext uri="{FF2B5EF4-FFF2-40B4-BE49-F238E27FC236}">
                <a16:creationId xmlns:a16="http://schemas.microsoft.com/office/drawing/2014/main" id="{DB1C633E-F4BA-4629-91A1-82E7997FBB4C}"/>
              </a:ext>
            </a:extLst>
          </p:cNvPr>
          <p:cNvSpPr/>
          <p:nvPr/>
        </p:nvSpPr>
        <p:spPr>
          <a:xfrm>
            <a:off x="987337" y="-1756679"/>
            <a:ext cx="10233854" cy="10233842"/>
          </a:xfrm>
          <a:prstGeom prst="arc">
            <a:avLst>
              <a:gd name="adj1" fmla="val 12771950"/>
              <a:gd name="adj2" fmla="val 13270773"/>
            </a:avLst>
          </a:prstGeom>
          <a:ln w="50800" cap="rnd">
            <a:solidFill>
              <a:srgbClr val="FFFF00"/>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64" name="Arc 63">
            <a:extLst>
              <a:ext uri="{FF2B5EF4-FFF2-40B4-BE49-F238E27FC236}">
                <a16:creationId xmlns:a16="http://schemas.microsoft.com/office/drawing/2014/main" id="{677AB1F6-5544-4F8B-8266-D8C37767BEFE}"/>
              </a:ext>
            </a:extLst>
          </p:cNvPr>
          <p:cNvSpPr>
            <a:spLocks noChangeAspect="1"/>
          </p:cNvSpPr>
          <p:nvPr/>
        </p:nvSpPr>
        <p:spPr>
          <a:xfrm>
            <a:off x="718470" y="-2078886"/>
            <a:ext cx="10881360" cy="10881348"/>
          </a:xfrm>
          <a:prstGeom prst="arc">
            <a:avLst>
              <a:gd name="adj1" fmla="val 8756670"/>
              <a:gd name="adj2" fmla="val 8841928"/>
            </a:avLst>
          </a:prstGeom>
          <a:ln w="50800" cap="rnd">
            <a:solidFill>
              <a:srgbClr val="FFFF00"/>
            </a:solidFill>
            <a:prstDash val="solid"/>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66" name="Arc 65">
            <a:extLst>
              <a:ext uri="{FF2B5EF4-FFF2-40B4-BE49-F238E27FC236}">
                <a16:creationId xmlns:a16="http://schemas.microsoft.com/office/drawing/2014/main" id="{E70AE628-6837-4486-9C75-BC65B7FF684B}"/>
              </a:ext>
            </a:extLst>
          </p:cNvPr>
          <p:cNvSpPr>
            <a:spLocks noChangeAspect="1"/>
          </p:cNvSpPr>
          <p:nvPr/>
        </p:nvSpPr>
        <p:spPr>
          <a:xfrm>
            <a:off x="559720" y="-2078886"/>
            <a:ext cx="10881360" cy="10881348"/>
          </a:xfrm>
          <a:prstGeom prst="arc">
            <a:avLst>
              <a:gd name="adj1" fmla="val 19853695"/>
              <a:gd name="adj2" fmla="val 19937557"/>
            </a:avLst>
          </a:prstGeom>
          <a:ln w="50800" cap="rnd">
            <a:solidFill>
              <a:srgbClr val="FFFF00"/>
            </a:solidFill>
            <a:prstDash val="solid"/>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67" name="Arc 66">
            <a:extLst>
              <a:ext uri="{FF2B5EF4-FFF2-40B4-BE49-F238E27FC236}">
                <a16:creationId xmlns:a16="http://schemas.microsoft.com/office/drawing/2014/main" id="{223D7DDB-3CFB-4DAB-AEE6-40CA79158262}"/>
              </a:ext>
            </a:extLst>
          </p:cNvPr>
          <p:cNvSpPr>
            <a:spLocks noChangeAspect="1"/>
          </p:cNvSpPr>
          <p:nvPr/>
        </p:nvSpPr>
        <p:spPr>
          <a:xfrm>
            <a:off x="2741132" y="-31135"/>
            <a:ext cx="6763454" cy="6763444"/>
          </a:xfrm>
          <a:prstGeom prst="arc">
            <a:avLst>
              <a:gd name="adj1" fmla="val 873457"/>
              <a:gd name="adj2" fmla="val 1047787"/>
            </a:avLst>
          </a:prstGeom>
          <a:ln w="50800" cap="rnd">
            <a:solidFill>
              <a:srgbClr val="FFFF00"/>
            </a:solidFill>
            <a:prstDash val="solid"/>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69" name="Arc 68">
            <a:extLst>
              <a:ext uri="{FF2B5EF4-FFF2-40B4-BE49-F238E27FC236}">
                <a16:creationId xmlns:a16="http://schemas.microsoft.com/office/drawing/2014/main" id="{4798612B-6934-480F-9738-6A05B9B53CC6}"/>
              </a:ext>
            </a:extLst>
          </p:cNvPr>
          <p:cNvSpPr>
            <a:spLocks noChangeAspect="1"/>
          </p:cNvSpPr>
          <p:nvPr/>
        </p:nvSpPr>
        <p:spPr>
          <a:xfrm>
            <a:off x="1712505" y="-962336"/>
            <a:ext cx="8741567" cy="8741556"/>
          </a:xfrm>
          <a:prstGeom prst="arc">
            <a:avLst>
              <a:gd name="adj1" fmla="val 7026901"/>
              <a:gd name="adj2" fmla="val 11711095"/>
            </a:avLst>
          </a:prstGeom>
          <a:ln w="50800" cap="rnd">
            <a:solidFill>
              <a:schemeClr val="bg1">
                <a:alpha val="30000"/>
              </a:schemeClr>
            </a:solidFill>
            <a:prstDash val="solid"/>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70" name="Arc 69">
            <a:extLst>
              <a:ext uri="{FF2B5EF4-FFF2-40B4-BE49-F238E27FC236}">
                <a16:creationId xmlns:a16="http://schemas.microsoft.com/office/drawing/2014/main" id="{F3F2E61A-832C-4A3F-A950-DAE6889279CE}"/>
              </a:ext>
            </a:extLst>
          </p:cNvPr>
          <p:cNvSpPr>
            <a:spLocks noChangeAspect="1"/>
          </p:cNvSpPr>
          <p:nvPr/>
        </p:nvSpPr>
        <p:spPr>
          <a:xfrm>
            <a:off x="1712505" y="-962336"/>
            <a:ext cx="8741567" cy="8741556"/>
          </a:xfrm>
          <a:prstGeom prst="arc">
            <a:avLst>
              <a:gd name="adj1" fmla="val 17173959"/>
              <a:gd name="adj2" fmla="val 210918"/>
            </a:avLst>
          </a:prstGeom>
          <a:ln w="50800" cap="rnd">
            <a:solidFill>
              <a:schemeClr val="bg1">
                <a:alpha val="30000"/>
              </a:schemeClr>
            </a:solidFill>
            <a:prstDash val="solid"/>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36" name="Rectangle 35">
            <a:extLst>
              <a:ext uri="{FF2B5EF4-FFF2-40B4-BE49-F238E27FC236}">
                <a16:creationId xmlns:a16="http://schemas.microsoft.com/office/drawing/2014/main" id="{FA78365F-2BF5-455A-BF60-5858119BF62B}"/>
              </a:ext>
            </a:extLst>
          </p:cNvPr>
          <p:cNvSpPr/>
          <p:nvPr/>
        </p:nvSpPr>
        <p:spPr>
          <a:xfrm>
            <a:off x="5963599" y="3590381"/>
            <a:ext cx="218980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US" sz="1400" b="0" i="0" u="none" strike="noStrike" kern="100" cap="none" spc="0" normalizeH="0" baseline="0" noProof="0" err="1">
              <a:ln>
                <a:noFill/>
              </a:ln>
              <a:solidFill>
                <a:prstClr val="white"/>
              </a:solidFill>
              <a:effectLst/>
              <a:uLnTx/>
              <a:uFillTx/>
              <a:latin typeface="Fidelity Sans"/>
              <a:ea typeface="+mn-ea"/>
              <a:cs typeface="+mn-cs"/>
            </a:endParaRPr>
          </a:p>
        </p:txBody>
      </p:sp>
      <p:sp>
        <p:nvSpPr>
          <p:cNvPr id="37" name="TextBox 36">
            <a:extLst>
              <a:ext uri="{FF2B5EF4-FFF2-40B4-BE49-F238E27FC236}">
                <a16:creationId xmlns:a16="http://schemas.microsoft.com/office/drawing/2014/main" id="{A5620470-DEFE-489D-A21C-24F0F0EE4506}"/>
              </a:ext>
            </a:extLst>
          </p:cNvPr>
          <p:cNvSpPr txBox="1"/>
          <p:nvPr/>
        </p:nvSpPr>
        <p:spPr>
          <a:xfrm>
            <a:off x="3940618" y="2607761"/>
            <a:ext cx="4490546" cy="147732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00" cap="none" spc="0" normalizeH="0" baseline="0" noProof="0">
                <a:ln>
                  <a:noFill/>
                </a:ln>
                <a:solidFill>
                  <a:prstClr val="white"/>
                </a:solidFill>
                <a:effectLst/>
                <a:uLnTx/>
                <a:uFillTx/>
                <a:latin typeface="Fidelity Sans" panose="020B0503030202020204" pitchFamily="34" charset="0"/>
                <a:ea typeface="+mn-ea"/>
                <a:cs typeface="+mn-cs"/>
              </a:rPr>
              <a:t>What images come to</a:t>
            </a:r>
            <a:br>
              <a:rPr kumimoji="0" lang="en-US" sz="3200" b="0" i="0" u="none" strike="noStrike" kern="100" cap="none" spc="0" normalizeH="0" baseline="0" noProof="0">
                <a:ln>
                  <a:noFill/>
                </a:ln>
                <a:solidFill>
                  <a:prstClr val="white"/>
                </a:solidFill>
                <a:effectLst/>
                <a:uLnTx/>
                <a:uFillTx/>
                <a:latin typeface="Fidelity Sans" panose="020B0503030202020204" pitchFamily="34" charset="0"/>
                <a:ea typeface="+mn-ea"/>
                <a:cs typeface="+mn-cs"/>
              </a:rPr>
            </a:br>
            <a:r>
              <a:rPr kumimoji="0" lang="en-US" sz="3200" b="0" i="0" u="none" strike="noStrike" kern="100" cap="none" spc="0" normalizeH="0" baseline="0" noProof="0">
                <a:ln>
                  <a:noFill/>
                </a:ln>
                <a:solidFill>
                  <a:prstClr val="white"/>
                </a:solidFill>
                <a:effectLst/>
                <a:uLnTx/>
                <a:uFillTx/>
                <a:latin typeface="Fidelity Sans" panose="020B0503030202020204" pitchFamily="34" charset="0"/>
                <a:ea typeface="+mn-ea"/>
                <a:cs typeface="+mn-cs"/>
              </a:rPr>
              <a:t>   mind when you hear</a:t>
            </a:r>
            <a:br>
              <a:rPr kumimoji="0" lang="en-US" sz="3200" b="0" i="0" u="none" strike="noStrike" kern="100" cap="none" spc="0" normalizeH="0" baseline="0" noProof="0">
                <a:ln>
                  <a:noFill/>
                </a:ln>
                <a:solidFill>
                  <a:prstClr val="white"/>
                </a:solidFill>
                <a:effectLst/>
                <a:uLnTx/>
                <a:uFillTx/>
                <a:latin typeface="Fidelity Sans" panose="020B0503030202020204" pitchFamily="34" charset="0"/>
                <a:ea typeface="+mn-ea"/>
                <a:cs typeface="+mn-cs"/>
              </a:rPr>
            </a:br>
            <a:r>
              <a:rPr kumimoji="0" lang="en-US" sz="3200" b="0" i="0" u="none" strike="noStrike" kern="100" cap="none" spc="0" normalizeH="0" baseline="0" noProof="0">
                <a:ln>
                  <a:noFill/>
                </a:ln>
                <a:solidFill>
                  <a:prstClr val="white"/>
                </a:solidFill>
                <a:effectLst/>
                <a:uLnTx/>
                <a:uFillTx/>
                <a:latin typeface="Fidelity Sans" panose="020B0503030202020204" pitchFamily="34" charset="0"/>
                <a:ea typeface="+mn-ea"/>
                <a:cs typeface="+mn-cs"/>
              </a:rPr>
              <a:t>   the word </a:t>
            </a:r>
            <a:r>
              <a:rPr lang="en-US" sz="3200" b="1" kern="100">
                <a:solidFill>
                  <a:srgbClr val="F8B219"/>
                </a:solidFill>
                <a:latin typeface="Fidelity Sans" panose="020B0503030202020204" pitchFamily="34" charset="0"/>
              </a:rPr>
              <a:t>“investing</a:t>
            </a:r>
            <a:r>
              <a:rPr lang="en-US" sz="3200" b="1" kern="100" spc="50">
                <a:solidFill>
                  <a:srgbClr val="F8B219"/>
                </a:solidFill>
                <a:latin typeface="Fidelity Sans" panose="020B0503030202020204" pitchFamily="34" charset="0"/>
              </a:rPr>
              <a:t>”</a:t>
            </a:r>
            <a:r>
              <a:rPr lang="en-US" sz="3200" kern="100">
                <a:solidFill>
                  <a:prstClr val="white"/>
                </a:solidFill>
                <a:latin typeface="Fidelity Sans" panose="020B0503030202020204" pitchFamily="34" charset="0"/>
              </a:rPr>
              <a:t>?</a:t>
            </a:r>
          </a:p>
        </p:txBody>
      </p:sp>
    </p:spTree>
    <p:extLst>
      <p:ext uri="{BB962C8B-B14F-4D97-AF65-F5344CB8AC3E}">
        <p14:creationId xmlns:p14="http://schemas.microsoft.com/office/powerpoint/2010/main" val="3099641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1" name="Group 230">
            <a:extLst>
              <a:ext uri="{FF2B5EF4-FFF2-40B4-BE49-F238E27FC236}">
                <a16:creationId xmlns:a16="http://schemas.microsoft.com/office/drawing/2014/main" id="{72EFE2D4-947D-4485-BD22-6E4EC3A2BDE4}"/>
              </a:ext>
            </a:extLst>
          </p:cNvPr>
          <p:cNvGrpSpPr/>
          <p:nvPr/>
        </p:nvGrpSpPr>
        <p:grpSpPr>
          <a:xfrm>
            <a:off x="84399" y="2461767"/>
            <a:ext cx="12019575" cy="1107409"/>
            <a:chOff x="84399" y="2461767"/>
            <a:chExt cx="12019575" cy="1107409"/>
          </a:xfrm>
        </p:grpSpPr>
        <p:sp>
          <p:nvSpPr>
            <p:cNvPr id="63" name="Freeform 15">
              <a:extLst>
                <a:ext uri="{FF2B5EF4-FFF2-40B4-BE49-F238E27FC236}">
                  <a16:creationId xmlns:a16="http://schemas.microsoft.com/office/drawing/2014/main" id="{B9FACA81-3A62-4ACA-934D-A719BA50BB87}"/>
                </a:ext>
              </a:extLst>
            </p:cNvPr>
            <p:cNvSpPr>
              <a:spLocks/>
            </p:cNvSpPr>
            <p:nvPr/>
          </p:nvSpPr>
          <p:spPr bwMode="auto">
            <a:xfrm>
              <a:off x="10394290" y="280866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6">
              <a:extLst>
                <a:ext uri="{FF2B5EF4-FFF2-40B4-BE49-F238E27FC236}">
                  <a16:creationId xmlns:a16="http://schemas.microsoft.com/office/drawing/2014/main" id="{E06D0122-1578-44B9-9E92-97FF3D6F26A7}"/>
                </a:ext>
              </a:extLst>
            </p:cNvPr>
            <p:cNvSpPr>
              <a:spLocks/>
            </p:cNvSpPr>
            <p:nvPr/>
          </p:nvSpPr>
          <p:spPr bwMode="auto">
            <a:xfrm>
              <a:off x="10715593"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7">
              <a:extLst>
                <a:ext uri="{FF2B5EF4-FFF2-40B4-BE49-F238E27FC236}">
                  <a16:creationId xmlns:a16="http://schemas.microsoft.com/office/drawing/2014/main" id="{E8C0B990-737E-475C-B6B3-0D2FA23E726F}"/>
                </a:ext>
              </a:extLst>
            </p:cNvPr>
            <p:cNvSpPr>
              <a:spLocks/>
            </p:cNvSpPr>
            <p:nvPr/>
          </p:nvSpPr>
          <p:spPr bwMode="auto">
            <a:xfrm>
              <a:off x="11037878" y="280866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8">
              <a:extLst>
                <a:ext uri="{FF2B5EF4-FFF2-40B4-BE49-F238E27FC236}">
                  <a16:creationId xmlns:a16="http://schemas.microsoft.com/office/drawing/2014/main" id="{1D810B1B-18A8-4F49-A0C1-6C7A3A6B61E9}"/>
                </a:ext>
              </a:extLst>
            </p:cNvPr>
            <p:cNvSpPr>
              <a:spLocks/>
            </p:cNvSpPr>
            <p:nvPr/>
          </p:nvSpPr>
          <p:spPr bwMode="auto">
            <a:xfrm>
              <a:off x="11362128" y="280866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9">
              <a:extLst>
                <a:ext uri="{FF2B5EF4-FFF2-40B4-BE49-F238E27FC236}">
                  <a16:creationId xmlns:a16="http://schemas.microsoft.com/office/drawing/2014/main" id="{F471426E-58C6-4A04-82C0-B162169D50BA}"/>
                </a:ext>
              </a:extLst>
            </p:cNvPr>
            <p:cNvSpPr>
              <a:spLocks/>
            </p:cNvSpPr>
            <p:nvPr/>
          </p:nvSpPr>
          <p:spPr bwMode="auto">
            <a:xfrm>
              <a:off x="11683431"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20">
              <a:extLst>
                <a:ext uri="{FF2B5EF4-FFF2-40B4-BE49-F238E27FC236}">
                  <a16:creationId xmlns:a16="http://schemas.microsoft.com/office/drawing/2014/main" id="{42367CCF-3E10-4ACE-881C-84E177F4CD40}"/>
                </a:ext>
              </a:extLst>
            </p:cNvPr>
            <p:cNvSpPr>
              <a:spLocks/>
            </p:cNvSpPr>
            <p:nvPr/>
          </p:nvSpPr>
          <p:spPr bwMode="auto">
            <a:xfrm>
              <a:off x="12005716" y="280866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32">
              <a:extLst>
                <a:ext uri="{FF2B5EF4-FFF2-40B4-BE49-F238E27FC236}">
                  <a16:creationId xmlns:a16="http://schemas.microsoft.com/office/drawing/2014/main" id="{A9BDF306-71C6-4B39-9615-5FE20D4EE2E3}"/>
                </a:ext>
              </a:extLst>
            </p:cNvPr>
            <p:cNvSpPr>
              <a:spLocks/>
            </p:cNvSpPr>
            <p:nvPr/>
          </p:nvSpPr>
          <p:spPr bwMode="auto">
            <a:xfrm>
              <a:off x="10394290"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33">
              <a:extLst>
                <a:ext uri="{FF2B5EF4-FFF2-40B4-BE49-F238E27FC236}">
                  <a16:creationId xmlns:a16="http://schemas.microsoft.com/office/drawing/2014/main" id="{82DE43A0-EF2F-4525-9FA9-31BE96137269}"/>
                </a:ext>
              </a:extLst>
            </p:cNvPr>
            <p:cNvSpPr>
              <a:spLocks/>
            </p:cNvSpPr>
            <p:nvPr/>
          </p:nvSpPr>
          <p:spPr bwMode="auto">
            <a:xfrm>
              <a:off x="10715593"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34">
              <a:extLst>
                <a:ext uri="{FF2B5EF4-FFF2-40B4-BE49-F238E27FC236}">
                  <a16:creationId xmlns:a16="http://schemas.microsoft.com/office/drawing/2014/main" id="{DDA1CAD0-0D5E-4C2F-A744-6C52BE7F8B92}"/>
                </a:ext>
              </a:extLst>
            </p:cNvPr>
            <p:cNvSpPr>
              <a:spLocks/>
            </p:cNvSpPr>
            <p:nvPr/>
          </p:nvSpPr>
          <p:spPr bwMode="auto">
            <a:xfrm>
              <a:off x="11037878" y="347091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35">
              <a:extLst>
                <a:ext uri="{FF2B5EF4-FFF2-40B4-BE49-F238E27FC236}">
                  <a16:creationId xmlns:a16="http://schemas.microsoft.com/office/drawing/2014/main" id="{1A9FB15F-A6A7-4B12-8E66-C663724E9753}"/>
                </a:ext>
              </a:extLst>
            </p:cNvPr>
            <p:cNvSpPr>
              <a:spLocks/>
            </p:cNvSpPr>
            <p:nvPr/>
          </p:nvSpPr>
          <p:spPr bwMode="auto">
            <a:xfrm>
              <a:off x="11362128"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36">
              <a:extLst>
                <a:ext uri="{FF2B5EF4-FFF2-40B4-BE49-F238E27FC236}">
                  <a16:creationId xmlns:a16="http://schemas.microsoft.com/office/drawing/2014/main" id="{4246B83C-8C32-4501-B7E3-2CDC0F004FAF}"/>
                </a:ext>
              </a:extLst>
            </p:cNvPr>
            <p:cNvSpPr>
              <a:spLocks/>
            </p:cNvSpPr>
            <p:nvPr/>
          </p:nvSpPr>
          <p:spPr bwMode="auto">
            <a:xfrm>
              <a:off x="11683431"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37">
              <a:extLst>
                <a:ext uri="{FF2B5EF4-FFF2-40B4-BE49-F238E27FC236}">
                  <a16:creationId xmlns:a16="http://schemas.microsoft.com/office/drawing/2014/main" id="{76FEB155-ED07-4678-A237-572FA84AC0DE}"/>
                </a:ext>
              </a:extLst>
            </p:cNvPr>
            <p:cNvSpPr>
              <a:spLocks/>
            </p:cNvSpPr>
            <p:nvPr/>
          </p:nvSpPr>
          <p:spPr bwMode="auto">
            <a:xfrm>
              <a:off x="12005716" y="347091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49">
              <a:extLst>
                <a:ext uri="{FF2B5EF4-FFF2-40B4-BE49-F238E27FC236}">
                  <a16:creationId xmlns:a16="http://schemas.microsoft.com/office/drawing/2014/main" id="{2C71BECE-584C-4208-95DA-E85AD22DEBCC}"/>
                </a:ext>
              </a:extLst>
            </p:cNvPr>
            <p:cNvSpPr>
              <a:spLocks/>
            </p:cNvSpPr>
            <p:nvPr/>
          </p:nvSpPr>
          <p:spPr bwMode="auto">
            <a:xfrm>
              <a:off x="10394290"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50">
              <a:extLst>
                <a:ext uri="{FF2B5EF4-FFF2-40B4-BE49-F238E27FC236}">
                  <a16:creationId xmlns:a16="http://schemas.microsoft.com/office/drawing/2014/main" id="{0200E7E5-038D-40E6-9EBC-C3A86F9DB9E8}"/>
                </a:ext>
              </a:extLst>
            </p:cNvPr>
            <p:cNvSpPr>
              <a:spLocks/>
            </p:cNvSpPr>
            <p:nvPr/>
          </p:nvSpPr>
          <p:spPr bwMode="auto">
            <a:xfrm>
              <a:off x="10715593"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51">
              <a:extLst>
                <a:ext uri="{FF2B5EF4-FFF2-40B4-BE49-F238E27FC236}">
                  <a16:creationId xmlns:a16="http://schemas.microsoft.com/office/drawing/2014/main" id="{7D8C54B7-995C-4C1A-90E4-1E7B1CD4D972}"/>
                </a:ext>
              </a:extLst>
            </p:cNvPr>
            <p:cNvSpPr>
              <a:spLocks/>
            </p:cNvSpPr>
            <p:nvPr/>
          </p:nvSpPr>
          <p:spPr bwMode="auto">
            <a:xfrm>
              <a:off x="11037878" y="313978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52">
              <a:extLst>
                <a:ext uri="{FF2B5EF4-FFF2-40B4-BE49-F238E27FC236}">
                  <a16:creationId xmlns:a16="http://schemas.microsoft.com/office/drawing/2014/main" id="{9C42779C-E32C-4670-93E0-41EB41583304}"/>
                </a:ext>
              </a:extLst>
            </p:cNvPr>
            <p:cNvSpPr>
              <a:spLocks/>
            </p:cNvSpPr>
            <p:nvPr/>
          </p:nvSpPr>
          <p:spPr bwMode="auto">
            <a:xfrm>
              <a:off x="11362128"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53">
              <a:extLst>
                <a:ext uri="{FF2B5EF4-FFF2-40B4-BE49-F238E27FC236}">
                  <a16:creationId xmlns:a16="http://schemas.microsoft.com/office/drawing/2014/main" id="{B2936511-6B49-4AC2-B697-67569F9AADC9}"/>
                </a:ext>
              </a:extLst>
            </p:cNvPr>
            <p:cNvSpPr>
              <a:spLocks/>
            </p:cNvSpPr>
            <p:nvPr/>
          </p:nvSpPr>
          <p:spPr bwMode="auto">
            <a:xfrm>
              <a:off x="11683431"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54">
              <a:extLst>
                <a:ext uri="{FF2B5EF4-FFF2-40B4-BE49-F238E27FC236}">
                  <a16:creationId xmlns:a16="http://schemas.microsoft.com/office/drawing/2014/main" id="{DEE6D839-E501-4891-9727-715650AD863B}"/>
                </a:ext>
              </a:extLst>
            </p:cNvPr>
            <p:cNvSpPr>
              <a:spLocks/>
            </p:cNvSpPr>
            <p:nvPr/>
          </p:nvSpPr>
          <p:spPr bwMode="auto">
            <a:xfrm>
              <a:off x="12005716" y="313978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5">
              <a:extLst>
                <a:ext uri="{FF2B5EF4-FFF2-40B4-BE49-F238E27FC236}">
                  <a16:creationId xmlns:a16="http://schemas.microsoft.com/office/drawing/2014/main" id="{6046BB45-64E2-4F99-B9FD-1220A1A90B47}"/>
                </a:ext>
              </a:extLst>
            </p:cNvPr>
            <p:cNvSpPr>
              <a:spLocks/>
            </p:cNvSpPr>
            <p:nvPr/>
          </p:nvSpPr>
          <p:spPr bwMode="auto">
            <a:xfrm>
              <a:off x="7817129" y="280866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6">
              <a:extLst>
                <a:ext uri="{FF2B5EF4-FFF2-40B4-BE49-F238E27FC236}">
                  <a16:creationId xmlns:a16="http://schemas.microsoft.com/office/drawing/2014/main" id="{D28F9C33-D7B5-4C6D-895A-5382748962DE}"/>
                </a:ext>
              </a:extLst>
            </p:cNvPr>
            <p:cNvSpPr>
              <a:spLocks/>
            </p:cNvSpPr>
            <p:nvPr/>
          </p:nvSpPr>
          <p:spPr bwMode="auto">
            <a:xfrm>
              <a:off x="8138432"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7">
              <a:extLst>
                <a:ext uri="{FF2B5EF4-FFF2-40B4-BE49-F238E27FC236}">
                  <a16:creationId xmlns:a16="http://schemas.microsoft.com/office/drawing/2014/main" id="{C8117DC3-2D83-4E89-B140-4A3FE92989B2}"/>
                </a:ext>
              </a:extLst>
            </p:cNvPr>
            <p:cNvSpPr>
              <a:spLocks/>
            </p:cNvSpPr>
            <p:nvPr/>
          </p:nvSpPr>
          <p:spPr bwMode="auto">
            <a:xfrm>
              <a:off x="8460717" y="280866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8">
              <a:extLst>
                <a:ext uri="{FF2B5EF4-FFF2-40B4-BE49-F238E27FC236}">
                  <a16:creationId xmlns:a16="http://schemas.microsoft.com/office/drawing/2014/main" id="{E7F6644F-D6CF-423F-893C-D53282894606}"/>
                </a:ext>
              </a:extLst>
            </p:cNvPr>
            <p:cNvSpPr>
              <a:spLocks/>
            </p:cNvSpPr>
            <p:nvPr/>
          </p:nvSpPr>
          <p:spPr bwMode="auto">
            <a:xfrm>
              <a:off x="8784967" y="280866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9">
              <a:extLst>
                <a:ext uri="{FF2B5EF4-FFF2-40B4-BE49-F238E27FC236}">
                  <a16:creationId xmlns:a16="http://schemas.microsoft.com/office/drawing/2014/main" id="{39BC4AAD-442B-41FB-8405-C60BA5B1DDA9}"/>
                </a:ext>
              </a:extLst>
            </p:cNvPr>
            <p:cNvSpPr>
              <a:spLocks/>
            </p:cNvSpPr>
            <p:nvPr/>
          </p:nvSpPr>
          <p:spPr bwMode="auto">
            <a:xfrm>
              <a:off x="9106270"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20">
              <a:extLst>
                <a:ext uri="{FF2B5EF4-FFF2-40B4-BE49-F238E27FC236}">
                  <a16:creationId xmlns:a16="http://schemas.microsoft.com/office/drawing/2014/main" id="{8142A901-8C9D-4CE5-894A-A3D837DFDBBC}"/>
                </a:ext>
              </a:extLst>
            </p:cNvPr>
            <p:cNvSpPr>
              <a:spLocks/>
            </p:cNvSpPr>
            <p:nvPr/>
          </p:nvSpPr>
          <p:spPr bwMode="auto">
            <a:xfrm>
              <a:off x="9428555" y="280866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21">
              <a:extLst>
                <a:ext uri="{FF2B5EF4-FFF2-40B4-BE49-F238E27FC236}">
                  <a16:creationId xmlns:a16="http://schemas.microsoft.com/office/drawing/2014/main" id="{FC862210-629F-4528-9AF5-FA44D42DB5C8}"/>
                </a:ext>
              </a:extLst>
            </p:cNvPr>
            <p:cNvSpPr>
              <a:spLocks/>
            </p:cNvSpPr>
            <p:nvPr/>
          </p:nvSpPr>
          <p:spPr bwMode="auto">
            <a:xfrm>
              <a:off x="9752805" y="2808661"/>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22">
              <a:extLst>
                <a:ext uri="{FF2B5EF4-FFF2-40B4-BE49-F238E27FC236}">
                  <a16:creationId xmlns:a16="http://schemas.microsoft.com/office/drawing/2014/main" id="{80F9239D-5614-4EB7-9869-048E7D0783F4}"/>
                </a:ext>
              </a:extLst>
            </p:cNvPr>
            <p:cNvSpPr>
              <a:spLocks/>
            </p:cNvSpPr>
            <p:nvPr/>
          </p:nvSpPr>
          <p:spPr bwMode="auto">
            <a:xfrm>
              <a:off x="10074108" y="2808661"/>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32">
              <a:extLst>
                <a:ext uri="{FF2B5EF4-FFF2-40B4-BE49-F238E27FC236}">
                  <a16:creationId xmlns:a16="http://schemas.microsoft.com/office/drawing/2014/main" id="{55E0BA2D-7606-4BD6-8651-BE4E1EAAAF29}"/>
                </a:ext>
              </a:extLst>
            </p:cNvPr>
            <p:cNvSpPr>
              <a:spLocks/>
            </p:cNvSpPr>
            <p:nvPr/>
          </p:nvSpPr>
          <p:spPr bwMode="auto">
            <a:xfrm>
              <a:off x="7817129"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33">
              <a:extLst>
                <a:ext uri="{FF2B5EF4-FFF2-40B4-BE49-F238E27FC236}">
                  <a16:creationId xmlns:a16="http://schemas.microsoft.com/office/drawing/2014/main" id="{8D317B57-DB3C-4EE7-8D6A-C95085263F30}"/>
                </a:ext>
              </a:extLst>
            </p:cNvPr>
            <p:cNvSpPr>
              <a:spLocks/>
            </p:cNvSpPr>
            <p:nvPr/>
          </p:nvSpPr>
          <p:spPr bwMode="auto">
            <a:xfrm>
              <a:off x="8138432"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34">
              <a:extLst>
                <a:ext uri="{FF2B5EF4-FFF2-40B4-BE49-F238E27FC236}">
                  <a16:creationId xmlns:a16="http://schemas.microsoft.com/office/drawing/2014/main" id="{25ADC04B-56BF-4105-BB91-177050B936CC}"/>
                </a:ext>
              </a:extLst>
            </p:cNvPr>
            <p:cNvSpPr>
              <a:spLocks/>
            </p:cNvSpPr>
            <p:nvPr/>
          </p:nvSpPr>
          <p:spPr bwMode="auto">
            <a:xfrm>
              <a:off x="8460717" y="347091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35">
              <a:extLst>
                <a:ext uri="{FF2B5EF4-FFF2-40B4-BE49-F238E27FC236}">
                  <a16:creationId xmlns:a16="http://schemas.microsoft.com/office/drawing/2014/main" id="{55160CAC-0D8D-49BF-89A3-43A63771369A}"/>
                </a:ext>
              </a:extLst>
            </p:cNvPr>
            <p:cNvSpPr>
              <a:spLocks/>
            </p:cNvSpPr>
            <p:nvPr/>
          </p:nvSpPr>
          <p:spPr bwMode="auto">
            <a:xfrm>
              <a:off x="8784967"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36">
              <a:extLst>
                <a:ext uri="{FF2B5EF4-FFF2-40B4-BE49-F238E27FC236}">
                  <a16:creationId xmlns:a16="http://schemas.microsoft.com/office/drawing/2014/main" id="{84969E9E-D7D5-43B4-B0E3-4473135C98D9}"/>
                </a:ext>
              </a:extLst>
            </p:cNvPr>
            <p:cNvSpPr>
              <a:spLocks/>
            </p:cNvSpPr>
            <p:nvPr/>
          </p:nvSpPr>
          <p:spPr bwMode="auto">
            <a:xfrm>
              <a:off x="9106270"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37">
              <a:extLst>
                <a:ext uri="{FF2B5EF4-FFF2-40B4-BE49-F238E27FC236}">
                  <a16:creationId xmlns:a16="http://schemas.microsoft.com/office/drawing/2014/main" id="{797C492B-8739-4FD3-B42A-55D418EB14C0}"/>
                </a:ext>
              </a:extLst>
            </p:cNvPr>
            <p:cNvSpPr>
              <a:spLocks/>
            </p:cNvSpPr>
            <p:nvPr/>
          </p:nvSpPr>
          <p:spPr bwMode="auto">
            <a:xfrm>
              <a:off x="9428555" y="347091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38">
              <a:extLst>
                <a:ext uri="{FF2B5EF4-FFF2-40B4-BE49-F238E27FC236}">
                  <a16:creationId xmlns:a16="http://schemas.microsoft.com/office/drawing/2014/main" id="{FF3A6863-B5D2-4E75-9827-38044896F46C}"/>
                </a:ext>
              </a:extLst>
            </p:cNvPr>
            <p:cNvSpPr>
              <a:spLocks/>
            </p:cNvSpPr>
            <p:nvPr/>
          </p:nvSpPr>
          <p:spPr bwMode="auto">
            <a:xfrm>
              <a:off x="9752805" y="3470918"/>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39">
              <a:extLst>
                <a:ext uri="{FF2B5EF4-FFF2-40B4-BE49-F238E27FC236}">
                  <a16:creationId xmlns:a16="http://schemas.microsoft.com/office/drawing/2014/main" id="{F73B75A5-8236-47BE-87DE-FA8BCA639A56}"/>
                </a:ext>
              </a:extLst>
            </p:cNvPr>
            <p:cNvSpPr>
              <a:spLocks/>
            </p:cNvSpPr>
            <p:nvPr/>
          </p:nvSpPr>
          <p:spPr bwMode="auto">
            <a:xfrm>
              <a:off x="10074108" y="3470918"/>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49">
              <a:extLst>
                <a:ext uri="{FF2B5EF4-FFF2-40B4-BE49-F238E27FC236}">
                  <a16:creationId xmlns:a16="http://schemas.microsoft.com/office/drawing/2014/main" id="{85E5EBA8-E828-41CC-A405-162B5D22C5BC}"/>
                </a:ext>
              </a:extLst>
            </p:cNvPr>
            <p:cNvSpPr>
              <a:spLocks/>
            </p:cNvSpPr>
            <p:nvPr/>
          </p:nvSpPr>
          <p:spPr bwMode="auto">
            <a:xfrm>
              <a:off x="7817129"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50">
              <a:extLst>
                <a:ext uri="{FF2B5EF4-FFF2-40B4-BE49-F238E27FC236}">
                  <a16:creationId xmlns:a16="http://schemas.microsoft.com/office/drawing/2014/main" id="{AA524E59-5E06-4502-99FD-ED41D67F6797}"/>
                </a:ext>
              </a:extLst>
            </p:cNvPr>
            <p:cNvSpPr>
              <a:spLocks/>
            </p:cNvSpPr>
            <p:nvPr/>
          </p:nvSpPr>
          <p:spPr bwMode="auto">
            <a:xfrm>
              <a:off x="8138432"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51">
              <a:extLst>
                <a:ext uri="{FF2B5EF4-FFF2-40B4-BE49-F238E27FC236}">
                  <a16:creationId xmlns:a16="http://schemas.microsoft.com/office/drawing/2014/main" id="{3309149B-571C-4BDB-A1F8-F2CD94FE1070}"/>
                </a:ext>
              </a:extLst>
            </p:cNvPr>
            <p:cNvSpPr>
              <a:spLocks/>
            </p:cNvSpPr>
            <p:nvPr/>
          </p:nvSpPr>
          <p:spPr bwMode="auto">
            <a:xfrm>
              <a:off x="8460717" y="313978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52">
              <a:extLst>
                <a:ext uri="{FF2B5EF4-FFF2-40B4-BE49-F238E27FC236}">
                  <a16:creationId xmlns:a16="http://schemas.microsoft.com/office/drawing/2014/main" id="{58F4DB11-4A02-45E9-823F-501C0FF867F7}"/>
                </a:ext>
              </a:extLst>
            </p:cNvPr>
            <p:cNvSpPr>
              <a:spLocks/>
            </p:cNvSpPr>
            <p:nvPr/>
          </p:nvSpPr>
          <p:spPr bwMode="auto">
            <a:xfrm>
              <a:off x="8784967"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53">
              <a:extLst>
                <a:ext uri="{FF2B5EF4-FFF2-40B4-BE49-F238E27FC236}">
                  <a16:creationId xmlns:a16="http://schemas.microsoft.com/office/drawing/2014/main" id="{7F9ED28E-BD0A-41D1-BFA2-E90D6C5ED5E4}"/>
                </a:ext>
              </a:extLst>
            </p:cNvPr>
            <p:cNvSpPr>
              <a:spLocks/>
            </p:cNvSpPr>
            <p:nvPr/>
          </p:nvSpPr>
          <p:spPr bwMode="auto">
            <a:xfrm>
              <a:off x="9106270"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54">
              <a:extLst>
                <a:ext uri="{FF2B5EF4-FFF2-40B4-BE49-F238E27FC236}">
                  <a16:creationId xmlns:a16="http://schemas.microsoft.com/office/drawing/2014/main" id="{FA0E0136-DBEE-479C-A677-308D48A16FDC}"/>
                </a:ext>
              </a:extLst>
            </p:cNvPr>
            <p:cNvSpPr>
              <a:spLocks/>
            </p:cNvSpPr>
            <p:nvPr/>
          </p:nvSpPr>
          <p:spPr bwMode="auto">
            <a:xfrm>
              <a:off x="9428555" y="313978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55">
              <a:extLst>
                <a:ext uri="{FF2B5EF4-FFF2-40B4-BE49-F238E27FC236}">
                  <a16:creationId xmlns:a16="http://schemas.microsoft.com/office/drawing/2014/main" id="{06CCE469-5A9F-449B-A30E-9FFF41A7D374}"/>
                </a:ext>
              </a:extLst>
            </p:cNvPr>
            <p:cNvSpPr>
              <a:spLocks/>
            </p:cNvSpPr>
            <p:nvPr/>
          </p:nvSpPr>
          <p:spPr bwMode="auto">
            <a:xfrm>
              <a:off x="9752805" y="3139789"/>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56">
              <a:extLst>
                <a:ext uri="{FF2B5EF4-FFF2-40B4-BE49-F238E27FC236}">
                  <a16:creationId xmlns:a16="http://schemas.microsoft.com/office/drawing/2014/main" id="{A974251A-78D3-4DB6-8991-BBFC156338F9}"/>
                </a:ext>
              </a:extLst>
            </p:cNvPr>
            <p:cNvSpPr>
              <a:spLocks/>
            </p:cNvSpPr>
            <p:nvPr/>
          </p:nvSpPr>
          <p:spPr bwMode="auto">
            <a:xfrm>
              <a:off x="10074108" y="313978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5">
              <a:extLst>
                <a:ext uri="{FF2B5EF4-FFF2-40B4-BE49-F238E27FC236}">
                  <a16:creationId xmlns:a16="http://schemas.microsoft.com/office/drawing/2014/main" id="{2BC10E07-1C8F-427E-BFF9-485A34A7F0D8}"/>
                </a:ext>
              </a:extLst>
            </p:cNvPr>
            <p:cNvSpPr>
              <a:spLocks/>
            </p:cNvSpPr>
            <p:nvPr/>
          </p:nvSpPr>
          <p:spPr bwMode="auto">
            <a:xfrm>
              <a:off x="5239401" y="280866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6">
              <a:extLst>
                <a:ext uri="{FF2B5EF4-FFF2-40B4-BE49-F238E27FC236}">
                  <a16:creationId xmlns:a16="http://schemas.microsoft.com/office/drawing/2014/main" id="{8705253B-FDDA-4896-A9D1-62829BF67242}"/>
                </a:ext>
              </a:extLst>
            </p:cNvPr>
            <p:cNvSpPr>
              <a:spLocks/>
            </p:cNvSpPr>
            <p:nvPr/>
          </p:nvSpPr>
          <p:spPr bwMode="auto">
            <a:xfrm>
              <a:off x="5560704"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7">
              <a:extLst>
                <a:ext uri="{FF2B5EF4-FFF2-40B4-BE49-F238E27FC236}">
                  <a16:creationId xmlns:a16="http://schemas.microsoft.com/office/drawing/2014/main" id="{CA7A7DF0-E810-4667-9494-68BA6E5EB136}"/>
                </a:ext>
              </a:extLst>
            </p:cNvPr>
            <p:cNvSpPr>
              <a:spLocks/>
            </p:cNvSpPr>
            <p:nvPr/>
          </p:nvSpPr>
          <p:spPr bwMode="auto">
            <a:xfrm>
              <a:off x="5882989" y="280866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8">
              <a:extLst>
                <a:ext uri="{FF2B5EF4-FFF2-40B4-BE49-F238E27FC236}">
                  <a16:creationId xmlns:a16="http://schemas.microsoft.com/office/drawing/2014/main" id="{6E5A0D61-5A1B-4ECF-9194-1415B156DDC3}"/>
                </a:ext>
              </a:extLst>
            </p:cNvPr>
            <p:cNvSpPr>
              <a:spLocks/>
            </p:cNvSpPr>
            <p:nvPr/>
          </p:nvSpPr>
          <p:spPr bwMode="auto">
            <a:xfrm>
              <a:off x="6207239" y="280866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9">
              <a:extLst>
                <a:ext uri="{FF2B5EF4-FFF2-40B4-BE49-F238E27FC236}">
                  <a16:creationId xmlns:a16="http://schemas.microsoft.com/office/drawing/2014/main" id="{5018548A-6E43-4817-AFC1-DE8EF9DD582D}"/>
                </a:ext>
              </a:extLst>
            </p:cNvPr>
            <p:cNvSpPr>
              <a:spLocks/>
            </p:cNvSpPr>
            <p:nvPr/>
          </p:nvSpPr>
          <p:spPr bwMode="auto">
            <a:xfrm>
              <a:off x="6528542"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20">
              <a:extLst>
                <a:ext uri="{FF2B5EF4-FFF2-40B4-BE49-F238E27FC236}">
                  <a16:creationId xmlns:a16="http://schemas.microsoft.com/office/drawing/2014/main" id="{B21B7C7E-D850-4D05-8B75-3BE6C259F981}"/>
                </a:ext>
              </a:extLst>
            </p:cNvPr>
            <p:cNvSpPr>
              <a:spLocks/>
            </p:cNvSpPr>
            <p:nvPr/>
          </p:nvSpPr>
          <p:spPr bwMode="auto">
            <a:xfrm>
              <a:off x="6850827" y="280866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21">
              <a:extLst>
                <a:ext uri="{FF2B5EF4-FFF2-40B4-BE49-F238E27FC236}">
                  <a16:creationId xmlns:a16="http://schemas.microsoft.com/office/drawing/2014/main" id="{22BE4412-CF16-4CF4-BFE1-CBB2050A4515}"/>
                </a:ext>
              </a:extLst>
            </p:cNvPr>
            <p:cNvSpPr>
              <a:spLocks/>
            </p:cNvSpPr>
            <p:nvPr/>
          </p:nvSpPr>
          <p:spPr bwMode="auto">
            <a:xfrm>
              <a:off x="7175077" y="2808661"/>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22">
              <a:extLst>
                <a:ext uri="{FF2B5EF4-FFF2-40B4-BE49-F238E27FC236}">
                  <a16:creationId xmlns:a16="http://schemas.microsoft.com/office/drawing/2014/main" id="{A2F718DD-4E56-47CB-98BF-2189286F34E0}"/>
                </a:ext>
              </a:extLst>
            </p:cNvPr>
            <p:cNvSpPr>
              <a:spLocks/>
            </p:cNvSpPr>
            <p:nvPr/>
          </p:nvSpPr>
          <p:spPr bwMode="auto">
            <a:xfrm>
              <a:off x="7496380" y="2808661"/>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32">
              <a:extLst>
                <a:ext uri="{FF2B5EF4-FFF2-40B4-BE49-F238E27FC236}">
                  <a16:creationId xmlns:a16="http://schemas.microsoft.com/office/drawing/2014/main" id="{F872C9B0-5679-4E62-B57E-D15860DDF3E7}"/>
                </a:ext>
              </a:extLst>
            </p:cNvPr>
            <p:cNvSpPr>
              <a:spLocks/>
            </p:cNvSpPr>
            <p:nvPr/>
          </p:nvSpPr>
          <p:spPr bwMode="auto">
            <a:xfrm>
              <a:off x="5239401"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33">
              <a:extLst>
                <a:ext uri="{FF2B5EF4-FFF2-40B4-BE49-F238E27FC236}">
                  <a16:creationId xmlns:a16="http://schemas.microsoft.com/office/drawing/2014/main" id="{D42655A9-55C2-4713-ABAE-A9FBF6A94097}"/>
                </a:ext>
              </a:extLst>
            </p:cNvPr>
            <p:cNvSpPr>
              <a:spLocks/>
            </p:cNvSpPr>
            <p:nvPr/>
          </p:nvSpPr>
          <p:spPr bwMode="auto">
            <a:xfrm>
              <a:off x="5560704"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34">
              <a:extLst>
                <a:ext uri="{FF2B5EF4-FFF2-40B4-BE49-F238E27FC236}">
                  <a16:creationId xmlns:a16="http://schemas.microsoft.com/office/drawing/2014/main" id="{DF16F09B-ADF4-48E9-85A9-6C9FD1C00575}"/>
                </a:ext>
              </a:extLst>
            </p:cNvPr>
            <p:cNvSpPr>
              <a:spLocks/>
            </p:cNvSpPr>
            <p:nvPr/>
          </p:nvSpPr>
          <p:spPr bwMode="auto">
            <a:xfrm>
              <a:off x="5882989" y="347091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35">
              <a:extLst>
                <a:ext uri="{FF2B5EF4-FFF2-40B4-BE49-F238E27FC236}">
                  <a16:creationId xmlns:a16="http://schemas.microsoft.com/office/drawing/2014/main" id="{9116F927-9ED3-438D-B2D0-E7770D95F53A}"/>
                </a:ext>
              </a:extLst>
            </p:cNvPr>
            <p:cNvSpPr>
              <a:spLocks/>
            </p:cNvSpPr>
            <p:nvPr/>
          </p:nvSpPr>
          <p:spPr bwMode="auto">
            <a:xfrm>
              <a:off x="6207239"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36">
              <a:extLst>
                <a:ext uri="{FF2B5EF4-FFF2-40B4-BE49-F238E27FC236}">
                  <a16:creationId xmlns:a16="http://schemas.microsoft.com/office/drawing/2014/main" id="{AE3F909E-B529-4BD3-BF01-D49002DCE842}"/>
                </a:ext>
              </a:extLst>
            </p:cNvPr>
            <p:cNvSpPr>
              <a:spLocks/>
            </p:cNvSpPr>
            <p:nvPr/>
          </p:nvSpPr>
          <p:spPr bwMode="auto">
            <a:xfrm>
              <a:off x="6528542"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37">
              <a:extLst>
                <a:ext uri="{FF2B5EF4-FFF2-40B4-BE49-F238E27FC236}">
                  <a16:creationId xmlns:a16="http://schemas.microsoft.com/office/drawing/2014/main" id="{594803E4-2F0C-4AF9-B55F-0CC7409B0BD3}"/>
                </a:ext>
              </a:extLst>
            </p:cNvPr>
            <p:cNvSpPr>
              <a:spLocks/>
            </p:cNvSpPr>
            <p:nvPr/>
          </p:nvSpPr>
          <p:spPr bwMode="auto">
            <a:xfrm>
              <a:off x="6850827" y="347091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38">
              <a:extLst>
                <a:ext uri="{FF2B5EF4-FFF2-40B4-BE49-F238E27FC236}">
                  <a16:creationId xmlns:a16="http://schemas.microsoft.com/office/drawing/2014/main" id="{31292AED-FE13-417B-857F-D46005752308}"/>
                </a:ext>
              </a:extLst>
            </p:cNvPr>
            <p:cNvSpPr>
              <a:spLocks/>
            </p:cNvSpPr>
            <p:nvPr/>
          </p:nvSpPr>
          <p:spPr bwMode="auto">
            <a:xfrm>
              <a:off x="7175077" y="3470918"/>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39">
              <a:extLst>
                <a:ext uri="{FF2B5EF4-FFF2-40B4-BE49-F238E27FC236}">
                  <a16:creationId xmlns:a16="http://schemas.microsoft.com/office/drawing/2014/main" id="{670BE8CA-E6BB-43E9-BDFF-3CC0E787D733}"/>
                </a:ext>
              </a:extLst>
            </p:cNvPr>
            <p:cNvSpPr>
              <a:spLocks/>
            </p:cNvSpPr>
            <p:nvPr/>
          </p:nvSpPr>
          <p:spPr bwMode="auto">
            <a:xfrm>
              <a:off x="7496380" y="3470918"/>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49">
              <a:extLst>
                <a:ext uri="{FF2B5EF4-FFF2-40B4-BE49-F238E27FC236}">
                  <a16:creationId xmlns:a16="http://schemas.microsoft.com/office/drawing/2014/main" id="{473D0783-754E-492D-AB7B-6F4AB418A2F0}"/>
                </a:ext>
              </a:extLst>
            </p:cNvPr>
            <p:cNvSpPr>
              <a:spLocks/>
            </p:cNvSpPr>
            <p:nvPr/>
          </p:nvSpPr>
          <p:spPr bwMode="auto">
            <a:xfrm>
              <a:off x="5239401"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50">
              <a:extLst>
                <a:ext uri="{FF2B5EF4-FFF2-40B4-BE49-F238E27FC236}">
                  <a16:creationId xmlns:a16="http://schemas.microsoft.com/office/drawing/2014/main" id="{8DCEC0D7-B86C-4E34-8F50-F57E2C702104}"/>
                </a:ext>
              </a:extLst>
            </p:cNvPr>
            <p:cNvSpPr>
              <a:spLocks/>
            </p:cNvSpPr>
            <p:nvPr/>
          </p:nvSpPr>
          <p:spPr bwMode="auto">
            <a:xfrm>
              <a:off x="5560704"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51">
              <a:extLst>
                <a:ext uri="{FF2B5EF4-FFF2-40B4-BE49-F238E27FC236}">
                  <a16:creationId xmlns:a16="http://schemas.microsoft.com/office/drawing/2014/main" id="{4E91C111-1C2B-41C8-BB00-7B11EFBC9B90}"/>
                </a:ext>
              </a:extLst>
            </p:cNvPr>
            <p:cNvSpPr>
              <a:spLocks/>
            </p:cNvSpPr>
            <p:nvPr/>
          </p:nvSpPr>
          <p:spPr bwMode="auto">
            <a:xfrm>
              <a:off x="5882989" y="313978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52">
              <a:extLst>
                <a:ext uri="{FF2B5EF4-FFF2-40B4-BE49-F238E27FC236}">
                  <a16:creationId xmlns:a16="http://schemas.microsoft.com/office/drawing/2014/main" id="{1E1DA806-F6B0-403F-9CC1-BF037F8E1257}"/>
                </a:ext>
              </a:extLst>
            </p:cNvPr>
            <p:cNvSpPr>
              <a:spLocks/>
            </p:cNvSpPr>
            <p:nvPr/>
          </p:nvSpPr>
          <p:spPr bwMode="auto">
            <a:xfrm>
              <a:off x="6207239"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53">
              <a:extLst>
                <a:ext uri="{FF2B5EF4-FFF2-40B4-BE49-F238E27FC236}">
                  <a16:creationId xmlns:a16="http://schemas.microsoft.com/office/drawing/2014/main" id="{BD998FBF-8504-4140-B2A4-007F53C6205E}"/>
                </a:ext>
              </a:extLst>
            </p:cNvPr>
            <p:cNvSpPr>
              <a:spLocks/>
            </p:cNvSpPr>
            <p:nvPr/>
          </p:nvSpPr>
          <p:spPr bwMode="auto">
            <a:xfrm>
              <a:off x="6528542"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54">
              <a:extLst>
                <a:ext uri="{FF2B5EF4-FFF2-40B4-BE49-F238E27FC236}">
                  <a16:creationId xmlns:a16="http://schemas.microsoft.com/office/drawing/2014/main" id="{7330C812-8119-465B-B547-8C48E8BBCB29}"/>
                </a:ext>
              </a:extLst>
            </p:cNvPr>
            <p:cNvSpPr>
              <a:spLocks/>
            </p:cNvSpPr>
            <p:nvPr/>
          </p:nvSpPr>
          <p:spPr bwMode="auto">
            <a:xfrm>
              <a:off x="6850827" y="313978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55">
              <a:extLst>
                <a:ext uri="{FF2B5EF4-FFF2-40B4-BE49-F238E27FC236}">
                  <a16:creationId xmlns:a16="http://schemas.microsoft.com/office/drawing/2014/main" id="{88A7E8EB-5ABA-4A24-8E3D-BBC3E70B9A68}"/>
                </a:ext>
              </a:extLst>
            </p:cNvPr>
            <p:cNvSpPr>
              <a:spLocks/>
            </p:cNvSpPr>
            <p:nvPr/>
          </p:nvSpPr>
          <p:spPr bwMode="auto">
            <a:xfrm>
              <a:off x="7175077" y="3139789"/>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56">
              <a:extLst>
                <a:ext uri="{FF2B5EF4-FFF2-40B4-BE49-F238E27FC236}">
                  <a16:creationId xmlns:a16="http://schemas.microsoft.com/office/drawing/2014/main" id="{655E638C-9A2D-4AB7-9198-C245B42BD559}"/>
                </a:ext>
              </a:extLst>
            </p:cNvPr>
            <p:cNvSpPr>
              <a:spLocks/>
            </p:cNvSpPr>
            <p:nvPr/>
          </p:nvSpPr>
          <p:spPr bwMode="auto">
            <a:xfrm>
              <a:off x="7496380" y="313978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5">
              <a:extLst>
                <a:ext uri="{FF2B5EF4-FFF2-40B4-BE49-F238E27FC236}">
                  <a16:creationId xmlns:a16="http://schemas.microsoft.com/office/drawing/2014/main" id="{33436E4C-0B98-421C-866F-049E8B546C21}"/>
                </a:ext>
              </a:extLst>
            </p:cNvPr>
            <p:cNvSpPr>
              <a:spLocks/>
            </p:cNvSpPr>
            <p:nvPr/>
          </p:nvSpPr>
          <p:spPr bwMode="auto">
            <a:xfrm>
              <a:off x="2662240" y="280866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6">
              <a:extLst>
                <a:ext uri="{FF2B5EF4-FFF2-40B4-BE49-F238E27FC236}">
                  <a16:creationId xmlns:a16="http://schemas.microsoft.com/office/drawing/2014/main" id="{666EEA39-41FB-4ACA-A528-68F24653F8D8}"/>
                </a:ext>
              </a:extLst>
            </p:cNvPr>
            <p:cNvSpPr>
              <a:spLocks/>
            </p:cNvSpPr>
            <p:nvPr/>
          </p:nvSpPr>
          <p:spPr bwMode="auto">
            <a:xfrm>
              <a:off x="2983543"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7">
              <a:extLst>
                <a:ext uri="{FF2B5EF4-FFF2-40B4-BE49-F238E27FC236}">
                  <a16:creationId xmlns:a16="http://schemas.microsoft.com/office/drawing/2014/main" id="{170AC8B2-27E2-4C24-8782-A327040EA598}"/>
                </a:ext>
              </a:extLst>
            </p:cNvPr>
            <p:cNvSpPr>
              <a:spLocks/>
            </p:cNvSpPr>
            <p:nvPr/>
          </p:nvSpPr>
          <p:spPr bwMode="auto">
            <a:xfrm>
              <a:off x="3305828" y="280866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8">
              <a:extLst>
                <a:ext uri="{FF2B5EF4-FFF2-40B4-BE49-F238E27FC236}">
                  <a16:creationId xmlns:a16="http://schemas.microsoft.com/office/drawing/2014/main" id="{1B3C3F4E-47FB-4231-B8F5-FE7E1D8F34CC}"/>
                </a:ext>
              </a:extLst>
            </p:cNvPr>
            <p:cNvSpPr>
              <a:spLocks/>
            </p:cNvSpPr>
            <p:nvPr/>
          </p:nvSpPr>
          <p:spPr bwMode="auto">
            <a:xfrm>
              <a:off x="3630078" y="280866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19">
              <a:extLst>
                <a:ext uri="{FF2B5EF4-FFF2-40B4-BE49-F238E27FC236}">
                  <a16:creationId xmlns:a16="http://schemas.microsoft.com/office/drawing/2014/main" id="{7FFD2B81-754C-4CBE-98C7-89D7C8BC128D}"/>
                </a:ext>
              </a:extLst>
            </p:cNvPr>
            <p:cNvSpPr>
              <a:spLocks/>
            </p:cNvSpPr>
            <p:nvPr/>
          </p:nvSpPr>
          <p:spPr bwMode="auto">
            <a:xfrm>
              <a:off x="3951381"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20">
              <a:extLst>
                <a:ext uri="{FF2B5EF4-FFF2-40B4-BE49-F238E27FC236}">
                  <a16:creationId xmlns:a16="http://schemas.microsoft.com/office/drawing/2014/main" id="{56CB4BAB-F5E6-4395-B242-B259B0BA2589}"/>
                </a:ext>
              </a:extLst>
            </p:cNvPr>
            <p:cNvSpPr>
              <a:spLocks/>
            </p:cNvSpPr>
            <p:nvPr/>
          </p:nvSpPr>
          <p:spPr bwMode="auto">
            <a:xfrm>
              <a:off x="4273666" y="280866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21">
              <a:extLst>
                <a:ext uri="{FF2B5EF4-FFF2-40B4-BE49-F238E27FC236}">
                  <a16:creationId xmlns:a16="http://schemas.microsoft.com/office/drawing/2014/main" id="{EAC457D4-6028-4A00-B831-12858F59C0D2}"/>
                </a:ext>
              </a:extLst>
            </p:cNvPr>
            <p:cNvSpPr>
              <a:spLocks/>
            </p:cNvSpPr>
            <p:nvPr/>
          </p:nvSpPr>
          <p:spPr bwMode="auto">
            <a:xfrm>
              <a:off x="4597916" y="2808661"/>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22">
              <a:extLst>
                <a:ext uri="{FF2B5EF4-FFF2-40B4-BE49-F238E27FC236}">
                  <a16:creationId xmlns:a16="http://schemas.microsoft.com/office/drawing/2014/main" id="{04F901BA-D883-40F5-B216-423DE0157E28}"/>
                </a:ext>
              </a:extLst>
            </p:cNvPr>
            <p:cNvSpPr>
              <a:spLocks/>
            </p:cNvSpPr>
            <p:nvPr/>
          </p:nvSpPr>
          <p:spPr bwMode="auto">
            <a:xfrm>
              <a:off x="4919219" y="2808661"/>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32">
              <a:extLst>
                <a:ext uri="{FF2B5EF4-FFF2-40B4-BE49-F238E27FC236}">
                  <a16:creationId xmlns:a16="http://schemas.microsoft.com/office/drawing/2014/main" id="{A0CBBCDA-C036-4262-9230-6F23690062B0}"/>
                </a:ext>
              </a:extLst>
            </p:cNvPr>
            <p:cNvSpPr>
              <a:spLocks/>
            </p:cNvSpPr>
            <p:nvPr/>
          </p:nvSpPr>
          <p:spPr bwMode="auto">
            <a:xfrm>
              <a:off x="2662240"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33">
              <a:extLst>
                <a:ext uri="{FF2B5EF4-FFF2-40B4-BE49-F238E27FC236}">
                  <a16:creationId xmlns:a16="http://schemas.microsoft.com/office/drawing/2014/main" id="{D73F736F-0A72-43B3-8399-02BBA39E70BD}"/>
                </a:ext>
              </a:extLst>
            </p:cNvPr>
            <p:cNvSpPr>
              <a:spLocks/>
            </p:cNvSpPr>
            <p:nvPr/>
          </p:nvSpPr>
          <p:spPr bwMode="auto">
            <a:xfrm>
              <a:off x="2983543"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34">
              <a:extLst>
                <a:ext uri="{FF2B5EF4-FFF2-40B4-BE49-F238E27FC236}">
                  <a16:creationId xmlns:a16="http://schemas.microsoft.com/office/drawing/2014/main" id="{133C1690-DFD4-4971-AA69-E6373118D7EB}"/>
                </a:ext>
              </a:extLst>
            </p:cNvPr>
            <p:cNvSpPr>
              <a:spLocks/>
            </p:cNvSpPr>
            <p:nvPr/>
          </p:nvSpPr>
          <p:spPr bwMode="auto">
            <a:xfrm>
              <a:off x="3305828" y="347091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35">
              <a:extLst>
                <a:ext uri="{FF2B5EF4-FFF2-40B4-BE49-F238E27FC236}">
                  <a16:creationId xmlns:a16="http://schemas.microsoft.com/office/drawing/2014/main" id="{B4063E08-163D-4889-9D12-806552267B9D}"/>
                </a:ext>
              </a:extLst>
            </p:cNvPr>
            <p:cNvSpPr>
              <a:spLocks/>
            </p:cNvSpPr>
            <p:nvPr/>
          </p:nvSpPr>
          <p:spPr bwMode="auto">
            <a:xfrm>
              <a:off x="3630078"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36">
              <a:extLst>
                <a:ext uri="{FF2B5EF4-FFF2-40B4-BE49-F238E27FC236}">
                  <a16:creationId xmlns:a16="http://schemas.microsoft.com/office/drawing/2014/main" id="{53DC971F-1A36-44DE-956A-78AABBA2C1B5}"/>
                </a:ext>
              </a:extLst>
            </p:cNvPr>
            <p:cNvSpPr>
              <a:spLocks/>
            </p:cNvSpPr>
            <p:nvPr/>
          </p:nvSpPr>
          <p:spPr bwMode="auto">
            <a:xfrm>
              <a:off x="3951381"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37">
              <a:extLst>
                <a:ext uri="{FF2B5EF4-FFF2-40B4-BE49-F238E27FC236}">
                  <a16:creationId xmlns:a16="http://schemas.microsoft.com/office/drawing/2014/main" id="{29DC742A-A3B4-40E6-AF9A-8ECD7D681CAF}"/>
                </a:ext>
              </a:extLst>
            </p:cNvPr>
            <p:cNvSpPr>
              <a:spLocks/>
            </p:cNvSpPr>
            <p:nvPr/>
          </p:nvSpPr>
          <p:spPr bwMode="auto">
            <a:xfrm>
              <a:off x="4273666" y="347091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38">
              <a:extLst>
                <a:ext uri="{FF2B5EF4-FFF2-40B4-BE49-F238E27FC236}">
                  <a16:creationId xmlns:a16="http://schemas.microsoft.com/office/drawing/2014/main" id="{560D2585-9A3B-46C4-B96B-49C7F11D33ED}"/>
                </a:ext>
              </a:extLst>
            </p:cNvPr>
            <p:cNvSpPr>
              <a:spLocks/>
            </p:cNvSpPr>
            <p:nvPr/>
          </p:nvSpPr>
          <p:spPr bwMode="auto">
            <a:xfrm>
              <a:off x="4597916" y="3470918"/>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39">
              <a:extLst>
                <a:ext uri="{FF2B5EF4-FFF2-40B4-BE49-F238E27FC236}">
                  <a16:creationId xmlns:a16="http://schemas.microsoft.com/office/drawing/2014/main" id="{FAD91DAC-7FBA-4C55-9B52-6ADC35965357}"/>
                </a:ext>
              </a:extLst>
            </p:cNvPr>
            <p:cNvSpPr>
              <a:spLocks/>
            </p:cNvSpPr>
            <p:nvPr/>
          </p:nvSpPr>
          <p:spPr bwMode="auto">
            <a:xfrm>
              <a:off x="4919219" y="3470918"/>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49">
              <a:extLst>
                <a:ext uri="{FF2B5EF4-FFF2-40B4-BE49-F238E27FC236}">
                  <a16:creationId xmlns:a16="http://schemas.microsoft.com/office/drawing/2014/main" id="{DF0B5883-ED1A-481D-8C7A-AB8AC464754F}"/>
                </a:ext>
              </a:extLst>
            </p:cNvPr>
            <p:cNvSpPr>
              <a:spLocks/>
            </p:cNvSpPr>
            <p:nvPr/>
          </p:nvSpPr>
          <p:spPr bwMode="auto">
            <a:xfrm>
              <a:off x="2662240"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50">
              <a:extLst>
                <a:ext uri="{FF2B5EF4-FFF2-40B4-BE49-F238E27FC236}">
                  <a16:creationId xmlns:a16="http://schemas.microsoft.com/office/drawing/2014/main" id="{3A9FA146-60B0-4778-A84F-60755DE1192E}"/>
                </a:ext>
              </a:extLst>
            </p:cNvPr>
            <p:cNvSpPr>
              <a:spLocks/>
            </p:cNvSpPr>
            <p:nvPr/>
          </p:nvSpPr>
          <p:spPr bwMode="auto">
            <a:xfrm>
              <a:off x="2983543"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51">
              <a:extLst>
                <a:ext uri="{FF2B5EF4-FFF2-40B4-BE49-F238E27FC236}">
                  <a16:creationId xmlns:a16="http://schemas.microsoft.com/office/drawing/2014/main" id="{A24957CB-C569-418C-81BC-6F9B74688567}"/>
                </a:ext>
              </a:extLst>
            </p:cNvPr>
            <p:cNvSpPr>
              <a:spLocks/>
            </p:cNvSpPr>
            <p:nvPr/>
          </p:nvSpPr>
          <p:spPr bwMode="auto">
            <a:xfrm>
              <a:off x="3305828" y="313978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52">
              <a:extLst>
                <a:ext uri="{FF2B5EF4-FFF2-40B4-BE49-F238E27FC236}">
                  <a16:creationId xmlns:a16="http://schemas.microsoft.com/office/drawing/2014/main" id="{F79BCDDE-81F7-456C-AE66-04E5A10B9FEA}"/>
                </a:ext>
              </a:extLst>
            </p:cNvPr>
            <p:cNvSpPr>
              <a:spLocks/>
            </p:cNvSpPr>
            <p:nvPr/>
          </p:nvSpPr>
          <p:spPr bwMode="auto">
            <a:xfrm>
              <a:off x="3630078"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53">
              <a:extLst>
                <a:ext uri="{FF2B5EF4-FFF2-40B4-BE49-F238E27FC236}">
                  <a16:creationId xmlns:a16="http://schemas.microsoft.com/office/drawing/2014/main" id="{C8224E82-79E8-4C5A-8748-59E93022CDCB}"/>
                </a:ext>
              </a:extLst>
            </p:cNvPr>
            <p:cNvSpPr>
              <a:spLocks/>
            </p:cNvSpPr>
            <p:nvPr/>
          </p:nvSpPr>
          <p:spPr bwMode="auto">
            <a:xfrm>
              <a:off x="3951381"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54">
              <a:extLst>
                <a:ext uri="{FF2B5EF4-FFF2-40B4-BE49-F238E27FC236}">
                  <a16:creationId xmlns:a16="http://schemas.microsoft.com/office/drawing/2014/main" id="{2257EBD7-5DF7-4B43-801E-6CF30B8B1CCB}"/>
                </a:ext>
              </a:extLst>
            </p:cNvPr>
            <p:cNvSpPr>
              <a:spLocks/>
            </p:cNvSpPr>
            <p:nvPr/>
          </p:nvSpPr>
          <p:spPr bwMode="auto">
            <a:xfrm>
              <a:off x="4273666" y="313978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55">
              <a:extLst>
                <a:ext uri="{FF2B5EF4-FFF2-40B4-BE49-F238E27FC236}">
                  <a16:creationId xmlns:a16="http://schemas.microsoft.com/office/drawing/2014/main" id="{BE0588A8-474F-40CE-B1FF-1C5C60FC431C}"/>
                </a:ext>
              </a:extLst>
            </p:cNvPr>
            <p:cNvSpPr>
              <a:spLocks/>
            </p:cNvSpPr>
            <p:nvPr/>
          </p:nvSpPr>
          <p:spPr bwMode="auto">
            <a:xfrm>
              <a:off x="4597916" y="3139789"/>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56">
              <a:extLst>
                <a:ext uri="{FF2B5EF4-FFF2-40B4-BE49-F238E27FC236}">
                  <a16:creationId xmlns:a16="http://schemas.microsoft.com/office/drawing/2014/main" id="{E66DE092-CEDD-42DA-A75A-3732EDEAE5E6}"/>
                </a:ext>
              </a:extLst>
            </p:cNvPr>
            <p:cNvSpPr>
              <a:spLocks/>
            </p:cNvSpPr>
            <p:nvPr/>
          </p:nvSpPr>
          <p:spPr bwMode="auto">
            <a:xfrm>
              <a:off x="4919219" y="313978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15">
              <a:extLst>
                <a:ext uri="{FF2B5EF4-FFF2-40B4-BE49-F238E27FC236}">
                  <a16:creationId xmlns:a16="http://schemas.microsoft.com/office/drawing/2014/main" id="{78ECCD92-A528-43A0-853F-E2787AABCF6E}"/>
                </a:ext>
              </a:extLst>
            </p:cNvPr>
            <p:cNvSpPr>
              <a:spLocks/>
            </p:cNvSpPr>
            <p:nvPr/>
          </p:nvSpPr>
          <p:spPr bwMode="auto">
            <a:xfrm>
              <a:off x="404581" y="280866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16">
              <a:extLst>
                <a:ext uri="{FF2B5EF4-FFF2-40B4-BE49-F238E27FC236}">
                  <a16:creationId xmlns:a16="http://schemas.microsoft.com/office/drawing/2014/main" id="{CEBFEEAE-B47A-4CFB-97ED-DBA39092626A}"/>
                </a:ext>
              </a:extLst>
            </p:cNvPr>
            <p:cNvSpPr>
              <a:spLocks/>
            </p:cNvSpPr>
            <p:nvPr/>
          </p:nvSpPr>
          <p:spPr bwMode="auto">
            <a:xfrm>
              <a:off x="725884"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17">
              <a:extLst>
                <a:ext uri="{FF2B5EF4-FFF2-40B4-BE49-F238E27FC236}">
                  <a16:creationId xmlns:a16="http://schemas.microsoft.com/office/drawing/2014/main" id="{3793B757-5B25-4813-A99E-F35CCF9CFED4}"/>
                </a:ext>
              </a:extLst>
            </p:cNvPr>
            <p:cNvSpPr>
              <a:spLocks/>
            </p:cNvSpPr>
            <p:nvPr/>
          </p:nvSpPr>
          <p:spPr bwMode="auto">
            <a:xfrm>
              <a:off x="1048169" y="280866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18">
              <a:extLst>
                <a:ext uri="{FF2B5EF4-FFF2-40B4-BE49-F238E27FC236}">
                  <a16:creationId xmlns:a16="http://schemas.microsoft.com/office/drawing/2014/main" id="{6D5EB44A-6C9B-4694-862A-E66BFF4A9425}"/>
                </a:ext>
              </a:extLst>
            </p:cNvPr>
            <p:cNvSpPr>
              <a:spLocks/>
            </p:cNvSpPr>
            <p:nvPr/>
          </p:nvSpPr>
          <p:spPr bwMode="auto">
            <a:xfrm>
              <a:off x="1372419" y="280866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19">
              <a:extLst>
                <a:ext uri="{FF2B5EF4-FFF2-40B4-BE49-F238E27FC236}">
                  <a16:creationId xmlns:a16="http://schemas.microsoft.com/office/drawing/2014/main" id="{142784B1-4D36-4F1F-811C-F48FDC4DEF90}"/>
                </a:ext>
              </a:extLst>
            </p:cNvPr>
            <p:cNvSpPr>
              <a:spLocks/>
            </p:cNvSpPr>
            <p:nvPr/>
          </p:nvSpPr>
          <p:spPr bwMode="auto">
            <a:xfrm>
              <a:off x="1693722"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20">
              <a:extLst>
                <a:ext uri="{FF2B5EF4-FFF2-40B4-BE49-F238E27FC236}">
                  <a16:creationId xmlns:a16="http://schemas.microsoft.com/office/drawing/2014/main" id="{FA830F4D-57CA-46C5-B0B5-E3510F041A61}"/>
                </a:ext>
              </a:extLst>
            </p:cNvPr>
            <p:cNvSpPr>
              <a:spLocks/>
            </p:cNvSpPr>
            <p:nvPr/>
          </p:nvSpPr>
          <p:spPr bwMode="auto">
            <a:xfrm>
              <a:off x="2016007" y="280866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21">
              <a:extLst>
                <a:ext uri="{FF2B5EF4-FFF2-40B4-BE49-F238E27FC236}">
                  <a16:creationId xmlns:a16="http://schemas.microsoft.com/office/drawing/2014/main" id="{A6FC6054-42C0-48C5-8983-01A37F96FB69}"/>
                </a:ext>
              </a:extLst>
            </p:cNvPr>
            <p:cNvSpPr>
              <a:spLocks/>
            </p:cNvSpPr>
            <p:nvPr/>
          </p:nvSpPr>
          <p:spPr bwMode="auto">
            <a:xfrm>
              <a:off x="2340257" y="2808661"/>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32">
              <a:extLst>
                <a:ext uri="{FF2B5EF4-FFF2-40B4-BE49-F238E27FC236}">
                  <a16:creationId xmlns:a16="http://schemas.microsoft.com/office/drawing/2014/main" id="{EE33D8B7-5EB4-410A-86D1-A0131B33CCE0}"/>
                </a:ext>
              </a:extLst>
            </p:cNvPr>
            <p:cNvSpPr>
              <a:spLocks/>
            </p:cNvSpPr>
            <p:nvPr/>
          </p:nvSpPr>
          <p:spPr bwMode="auto">
            <a:xfrm>
              <a:off x="404581"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33">
              <a:extLst>
                <a:ext uri="{FF2B5EF4-FFF2-40B4-BE49-F238E27FC236}">
                  <a16:creationId xmlns:a16="http://schemas.microsoft.com/office/drawing/2014/main" id="{AFA91A8D-5161-4BC2-823F-B1C3BBE234AA}"/>
                </a:ext>
              </a:extLst>
            </p:cNvPr>
            <p:cNvSpPr>
              <a:spLocks/>
            </p:cNvSpPr>
            <p:nvPr/>
          </p:nvSpPr>
          <p:spPr bwMode="auto">
            <a:xfrm>
              <a:off x="725884"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34">
              <a:extLst>
                <a:ext uri="{FF2B5EF4-FFF2-40B4-BE49-F238E27FC236}">
                  <a16:creationId xmlns:a16="http://schemas.microsoft.com/office/drawing/2014/main" id="{5584402E-5630-46EB-A1F0-865A4E63E94F}"/>
                </a:ext>
              </a:extLst>
            </p:cNvPr>
            <p:cNvSpPr>
              <a:spLocks/>
            </p:cNvSpPr>
            <p:nvPr/>
          </p:nvSpPr>
          <p:spPr bwMode="auto">
            <a:xfrm>
              <a:off x="1048169" y="347091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35">
              <a:extLst>
                <a:ext uri="{FF2B5EF4-FFF2-40B4-BE49-F238E27FC236}">
                  <a16:creationId xmlns:a16="http://schemas.microsoft.com/office/drawing/2014/main" id="{A86FB2A2-7056-4ACD-B9DF-0BCAFCC6D5E3}"/>
                </a:ext>
              </a:extLst>
            </p:cNvPr>
            <p:cNvSpPr>
              <a:spLocks/>
            </p:cNvSpPr>
            <p:nvPr/>
          </p:nvSpPr>
          <p:spPr bwMode="auto">
            <a:xfrm>
              <a:off x="1372419"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36">
              <a:extLst>
                <a:ext uri="{FF2B5EF4-FFF2-40B4-BE49-F238E27FC236}">
                  <a16:creationId xmlns:a16="http://schemas.microsoft.com/office/drawing/2014/main" id="{1EEA9FA9-C1B6-47EC-B73F-CC0BCC633FAD}"/>
                </a:ext>
              </a:extLst>
            </p:cNvPr>
            <p:cNvSpPr>
              <a:spLocks/>
            </p:cNvSpPr>
            <p:nvPr/>
          </p:nvSpPr>
          <p:spPr bwMode="auto">
            <a:xfrm>
              <a:off x="1693722"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37">
              <a:extLst>
                <a:ext uri="{FF2B5EF4-FFF2-40B4-BE49-F238E27FC236}">
                  <a16:creationId xmlns:a16="http://schemas.microsoft.com/office/drawing/2014/main" id="{9A2F1C2C-B10F-42C5-B730-D2CA2A20C7A0}"/>
                </a:ext>
              </a:extLst>
            </p:cNvPr>
            <p:cNvSpPr>
              <a:spLocks/>
            </p:cNvSpPr>
            <p:nvPr/>
          </p:nvSpPr>
          <p:spPr bwMode="auto">
            <a:xfrm>
              <a:off x="2016007" y="347091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38">
              <a:extLst>
                <a:ext uri="{FF2B5EF4-FFF2-40B4-BE49-F238E27FC236}">
                  <a16:creationId xmlns:a16="http://schemas.microsoft.com/office/drawing/2014/main" id="{5E07FB8F-6FE6-4645-9BB6-8386EF1A93A9}"/>
                </a:ext>
              </a:extLst>
            </p:cNvPr>
            <p:cNvSpPr>
              <a:spLocks/>
            </p:cNvSpPr>
            <p:nvPr/>
          </p:nvSpPr>
          <p:spPr bwMode="auto">
            <a:xfrm>
              <a:off x="2340257" y="3470918"/>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49">
              <a:extLst>
                <a:ext uri="{FF2B5EF4-FFF2-40B4-BE49-F238E27FC236}">
                  <a16:creationId xmlns:a16="http://schemas.microsoft.com/office/drawing/2014/main" id="{DF82C043-D87A-4976-AF97-E84519EC8DC9}"/>
                </a:ext>
              </a:extLst>
            </p:cNvPr>
            <p:cNvSpPr>
              <a:spLocks/>
            </p:cNvSpPr>
            <p:nvPr/>
          </p:nvSpPr>
          <p:spPr bwMode="auto">
            <a:xfrm>
              <a:off x="404581"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50">
              <a:extLst>
                <a:ext uri="{FF2B5EF4-FFF2-40B4-BE49-F238E27FC236}">
                  <a16:creationId xmlns:a16="http://schemas.microsoft.com/office/drawing/2014/main" id="{E15B6A5D-5051-490F-9B35-F6876D231A0F}"/>
                </a:ext>
              </a:extLst>
            </p:cNvPr>
            <p:cNvSpPr>
              <a:spLocks/>
            </p:cNvSpPr>
            <p:nvPr/>
          </p:nvSpPr>
          <p:spPr bwMode="auto">
            <a:xfrm>
              <a:off x="725884"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51">
              <a:extLst>
                <a:ext uri="{FF2B5EF4-FFF2-40B4-BE49-F238E27FC236}">
                  <a16:creationId xmlns:a16="http://schemas.microsoft.com/office/drawing/2014/main" id="{4C92DC80-7BC8-471F-8F4D-FF0CBA78AEA3}"/>
                </a:ext>
              </a:extLst>
            </p:cNvPr>
            <p:cNvSpPr>
              <a:spLocks/>
            </p:cNvSpPr>
            <p:nvPr/>
          </p:nvSpPr>
          <p:spPr bwMode="auto">
            <a:xfrm>
              <a:off x="1048169" y="313978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52">
              <a:extLst>
                <a:ext uri="{FF2B5EF4-FFF2-40B4-BE49-F238E27FC236}">
                  <a16:creationId xmlns:a16="http://schemas.microsoft.com/office/drawing/2014/main" id="{329195C4-63B9-4D4E-9974-3F06DB240581}"/>
                </a:ext>
              </a:extLst>
            </p:cNvPr>
            <p:cNvSpPr>
              <a:spLocks/>
            </p:cNvSpPr>
            <p:nvPr/>
          </p:nvSpPr>
          <p:spPr bwMode="auto">
            <a:xfrm>
              <a:off x="1372419"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53">
              <a:extLst>
                <a:ext uri="{FF2B5EF4-FFF2-40B4-BE49-F238E27FC236}">
                  <a16:creationId xmlns:a16="http://schemas.microsoft.com/office/drawing/2014/main" id="{4E24E3D7-5D1A-44E1-B1B5-46F5B5F6C39E}"/>
                </a:ext>
              </a:extLst>
            </p:cNvPr>
            <p:cNvSpPr>
              <a:spLocks/>
            </p:cNvSpPr>
            <p:nvPr/>
          </p:nvSpPr>
          <p:spPr bwMode="auto">
            <a:xfrm>
              <a:off x="1693722"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54">
              <a:extLst>
                <a:ext uri="{FF2B5EF4-FFF2-40B4-BE49-F238E27FC236}">
                  <a16:creationId xmlns:a16="http://schemas.microsoft.com/office/drawing/2014/main" id="{E24AAF6A-92E5-4494-89CF-FCB1CE75D658}"/>
                </a:ext>
              </a:extLst>
            </p:cNvPr>
            <p:cNvSpPr>
              <a:spLocks/>
            </p:cNvSpPr>
            <p:nvPr/>
          </p:nvSpPr>
          <p:spPr bwMode="auto">
            <a:xfrm>
              <a:off x="2016007" y="313978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55">
              <a:extLst>
                <a:ext uri="{FF2B5EF4-FFF2-40B4-BE49-F238E27FC236}">
                  <a16:creationId xmlns:a16="http://schemas.microsoft.com/office/drawing/2014/main" id="{121FE085-84B8-4B5E-A491-7325E2202C0E}"/>
                </a:ext>
              </a:extLst>
            </p:cNvPr>
            <p:cNvSpPr>
              <a:spLocks/>
            </p:cNvSpPr>
            <p:nvPr/>
          </p:nvSpPr>
          <p:spPr bwMode="auto">
            <a:xfrm>
              <a:off x="2340257" y="3139789"/>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56">
              <a:extLst>
                <a:ext uri="{FF2B5EF4-FFF2-40B4-BE49-F238E27FC236}">
                  <a16:creationId xmlns:a16="http://schemas.microsoft.com/office/drawing/2014/main" id="{6B5598FE-AA69-44BC-B3EF-6349BDBBB049}"/>
                </a:ext>
              </a:extLst>
            </p:cNvPr>
            <p:cNvSpPr>
              <a:spLocks/>
            </p:cNvSpPr>
            <p:nvPr/>
          </p:nvSpPr>
          <p:spPr bwMode="auto">
            <a:xfrm>
              <a:off x="2661560" y="313978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22">
              <a:extLst>
                <a:ext uri="{FF2B5EF4-FFF2-40B4-BE49-F238E27FC236}">
                  <a16:creationId xmlns:a16="http://schemas.microsoft.com/office/drawing/2014/main" id="{E67DC3B4-F032-41DD-8CAB-A8FD5359E696}"/>
                </a:ext>
              </a:extLst>
            </p:cNvPr>
            <p:cNvSpPr>
              <a:spLocks/>
            </p:cNvSpPr>
            <p:nvPr/>
          </p:nvSpPr>
          <p:spPr bwMode="auto">
            <a:xfrm>
              <a:off x="84399" y="2808661"/>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39">
              <a:extLst>
                <a:ext uri="{FF2B5EF4-FFF2-40B4-BE49-F238E27FC236}">
                  <a16:creationId xmlns:a16="http://schemas.microsoft.com/office/drawing/2014/main" id="{C67E9EB3-51FE-4772-9EAC-CA39312ED34F}"/>
                </a:ext>
              </a:extLst>
            </p:cNvPr>
            <p:cNvSpPr>
              <a:spLocks/>
            </p:cNvSpPr>
            <p:nvPr/>
          </p:nvSpPr>
          <p:spPr bwMode="auto">
            <a:xfrm>
              <a:off x="84399" y="3470918"/>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56">
              <a:extLst>
                <a:ext uri="{FF2B5EF4-FFF2-40B4-BE49-F238E27FC236}">
                  <a16:creationId xmlns:a16="http://schemas.microsoft.com/office/drawing/2014/main" id="{0D777231-636D-480B-86A1-20DD4186D011}"/>
                </a:ext>
              </a:extLst>
            </p:cNvPr>
            <p:cNvSpPr>
              <a:spLocks/>
            </p:cNvSpPr>
            <p:nvPr/>
          </p:nvSpPr>
          <p:spPr bwMode="auto">
            <a:xfrm>
              <a:off x="84399" y="313978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32">
              <a:extLst>
                <a:ext uri="{FF2B5EF4-FFF2-40B4-BE49-F238E27FC236}">
                  <a16:creationId xmlns:a16="http://schemas.microsoft.com/office/drawing/2014/main" id="{C765F7FA-A4FD-4131-8D82-F46AC130FEF0}"/>
                </a:ext>
              </a:extLst>
            </p:cNvPr>
            <p:cNvSpPr>
              <a:spLocks/>
            </p:cNvSpPr>
            <p:nvPr/>
          </p:nvSpPr>
          <p:spPr bwMode="auto">
            <a:xfrm>
              <a:off x="10394290"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33">
              <a:extLst>
                <a:ext uri="{FF2B5EF4-FFF2-40B4-BE49-F238E27FC236}">
                  <a16:creationId xmlns:a16="http://schemas.microsoft.com/office/drawing/2014/main" id="{B11E6489-4D9C-4C1D-BE5F-66AE1CB48DE2}"/>
                </a:ext>
              </a:extLst>
            </p:cNvPr>
            <p:cNvSpPr>
              <a:spLocks/>
            </p:cNvSpPr>
            <p:nvPr/>
          </p:nvSpPr>
          <p:spPr bwMode="auto">
            <a:xfrm>
              <a:off x="10715593"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34">
              <a:extLst>
                <a:ext uri="{FF2B5EF4-FFF2-40B4-BE49-F238E27FC236}">
                  <a16:creationId xmlns:a16="http://schemas.microsoft.com/office/drawing/2014/main" id="{CE5AC0F9-3DBA-43A5-9324-255EA9C13DA0}"/>
                </a:ext>
              </a:extLst>
            </p:cNvPr>
            <p:cNvSpPr>
              <a:spLocks/>
            </p:cNvSpPr>
            <p:nvPr/>
          </p:nvSpPr>
          <p:spPr bwMode="auto">
            <a:xfrm>
              <a:off x="11037878" y="2461767"/>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35">
              <a:extLst>
                <a:ext uri="{FF2B5EF4-FFF2-40B4-BE49-F238E27FC236}">
                  <a16:creationId xmlns:a16="http://schemas.microsoft.com/office/drawing/2014/main" id="{E24C5F6B-5C13-4085-9E01-7DD98FEB2DBB}"/>
                </a:ext>
              </a:extLst>
            </p:cNvPr>
            <p:cNvSpPr>
              <a:spLocks/>
            </p:cNvSpPr>
            <p:nvPr/>
          </p:nvSpPr>
          <p:spPr bwMode="auto">
            <a:xfrm>
              <a:off x="11362128"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36">
              <a:extLst>
                <a:ext uri="{FF2B5EF4-FFF2-40B4-BE49-F238E27FC236}">
                  <a16:creationId xmlns:a16="http://schemas.microsoft.com/office/drawing/2014/main" id="{678C8F79-D6EF-4369-A853-0B3DFD293AF3}"/>
                </a:ext>
              </a:extLst>
            </p:cNvPr>
            <p:cNvSpPr>
              <a:spLocks/>
            </p:cNvSpPr>
            <p:nvPr/>
          </p:nvSpPr>
          <p:spPr bwMode="auto">
            <a:xfrm>
              <a:off x="11683431"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37">
              <a:extLst>
                <a:ext uri="{FF2B5EF4-FFF2-40B4-BE49-F238E27FC236}">
                  <a16:creationId xmlns:a16="http://schemas.microsoft.com/office/drawing/2014/main" id="{E1BA2A5F-C99B-4D15-A9EA-902398BAA894}"/>
                </a:ext>
              </a:extLst>
            </p:cNvPr>
            <p:cNvSpPr>
              <a:spLocks/>
            </p:cNvSpPr>
            <p:nvPr/>
          </p:nvSpPr>
          <p:spPr bwMode="auto">
            <a:xfrm>
              <a:off x="12005716" y="2461767"/>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32">
              <a:extLst>
                <a:ext uri="{FF2B5EF4-FFF2-40B4-BE49-F238E27FC236}">
                  <a16:creationId xmlns:a16="http://schemas.microsoft.com/office/drawing/2014/main" id="{A1E8A214-BF0D-49E2-9F1D-F1BA8DBF8AFA}"/>
                </a:ext>
              </a:extLst>
            </p:cNvPr>
            <p:cNvSpPr>
              <a:spLocks/>
            </p:cNvSpPr>
            <p:nvPr/>
          </p:nvSpPr>
          <p:spPr bwMode="auto">
            <a:xfrm>
              <a:off x="7817129"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33">
              <a:extLst>
                <a:ext uri="{FF2B5EF4-FFF2-40B4-BE49-F238E27FC236}">
                  <a16:creationId xmlns:a16="http://schemas.microsoft.com/office/drawing/2014/main" id="{D63471EC-8E1F-4A6B-94EB-BF63CBA83D56}"/>
                </a:ext>
              </a:extLst>
            </p:cNvPr>
            <p:cNvSpPr>
              <a:spLocks/>
            </p:cNvSpPr>
            <p:nvPr/>
          </p:nvSpPr>
          <p:spPr bwMode="auto">
            <a:xfrm>
              <a:off x="8138432"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34">
              <a:extLst>
                <a:ext uri="{FF2B5EF4-FFF2-40B4-BE49-F238E27FC236}">
                  <a16:creationId xmlns:a16="http://schemas.microsoft.com/office/drawing/2014/main" id="{9A2B0D90-7B48-4DC6-AF0E-EDDB8A9BB185}"/>
                </a:ext>
              </a:extLst>
            </p:cNvPr>
            <p:cNvSpPr>
              <a:spLocks/>
            </p:cNvSpPr>
            <p:nvPr/>
          </p:nvSpPr>
          <p:spPr bwMode="auto">
            <a:xfrm>
              <a:off x="8460717" y="2461767"/>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35">
              <a:extLst>
                <a:ext uri="{FF2B5EF4-FFF2-40B4-BE49-F238E27FC236}">
                  <a16:creationId xmlns:a16="http://schemas.microsoft.com/office/drawing/2014/main" id="{F5D0AB49-AAE8-4B3D-AA0F-6481AE443FC9}"/>
                </a:ext>
              </a:extLst>
            </p:cNvPr>
            <p:cNvSpPr>
              <a:spLocks/>
            </p:cNvSpPr>
            <p:nvPr/>
          </p:nvSpPr>
          <p:spPr bwMode="auto">
            <a:xfrm>
              <a:off x="8784967"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36">
              <a:extLst>
                <a:ext uri="{FF2B5EF4-FFF2-40B4-BE49-F238E27FC236}">
                  <a16:creationId xmlns:a16="http://schemas.microsoft.com/office/drawing/2014/main" id="{D32D7CA6-5B51-480B-A369-08775487C470}"/>
                </a:ext>
              </a:extLst>
            </p:cNvPr>
            <p:cNvSpPr>
              <a:spLocks/>
            </p:cNvSpPr>
            <p:nvPr/>
          </p:nvSpPr>
          <p:spPr bwMode="auto">
            <a:xfrm>
              <a:off x="9106270"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37">
              <a:extLst>
                <a:ext uri="{FF2B5EF4-FFF2-40B4-BE49-F238E27FC236}">
                  <a16:creationId xmlns:a16="http://schemas.microsoft.com/office/drawing/2014/main" id="{5A23EA91-6934-4CB2-90FA-07D88F0B28F3}"/>
                </a:ext>
              </a:extLst>
            </p:cNvPr>
            <p:cNvSpPr>
              <a:spLocks/>
            </p:cNvSpPr>
            <p:nvPr/>
          </p:nvSpPr>
          <p:spPr bwMode="auto">
            <a:xfrm>
              <a:off x="9428555" y="2461767"/>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38">
              <a:extLst>
                <a:ext uri="{FF2B5EF4-FFF2-40B4-BE49-F238E27FC236}">
                  <a16:creationId xmlns:a16="http://schemas.microsoft.com/office/drawing/2014/main" id="{F591EE36-3EFB-4A73-8002-35919636D28D}"/>
                </a:ext>
              </a:extLst>
            </p:cNvPr>
            <p:cNvSpPr>
              <a:spLocks/>
            </p:cNvSpPr>
            <p:nvPr/>
          </p:nvSpPr>
          <p:spPr bwMode="auto">
            <a:xfrm>
              <a:off x="9752805" y="2461767"/>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39">
              <a:extLst>
                <a:ext uri="{FF2B5EF4-FFF2-40B4-BE49-F238E27FC236}">
                  <a16:creationId xmlns:a16="http://schemas.microsoft.com/office/drawing/2014/main" id="{F12B650F-E76B-4BA1-8195-5469C2E20539}"/>
                </a:ext>
              </a:extLst>
            </p:cNvPr>
            <p:cNvSpPr>
              <a:spLocks/>
            </p:cNvSpPr>
            <p:nvPr/>
          </p:nvSpPr>
          <p:spPr bwMode="auto">
            <a:xfrm>
              <a:off x="10074108" y="2461767"/>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32">
              <a:extLst>
                <a:ext uri="{FF2B5EF4-FFF2-40B4-BE49-F238E27FC236}">
                  <a16:creationId xmlns:a16="http://schemas.microsoft.com/office/drawing/2014/main" id="{800555F6-76F2-477F-8D17-5A04CA22AC38}"/>
                </a:ext>
              </a:extLst>
            </p:cNvPr>
            <p:cNvSpPr>
              <a:spLocks/>
            </p:cNvSpPr>
            <p:nvPr/>
          </p:nvSpPr>
          <p:spPr bwMode="auto">
            <a:xfrm>
              <a:off x="5239401"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33">
              <a:extLst>
                <a:ext uri="{FF2B5EF4-FFF2-40B4-BE49-F238E27FC236}">
                  <a16:creationId xmlns:a16="http://schemas.microsoft.com/office/drawing/2014/main" id="{153C787F-48FB-47DA-822D-1A8AD46C1A8A}"/>
                </a:ext>
              </a:extLst>
            </p:cNvPr>
            <p:cNvSpPr>
              <a:spLocks/>
            </p:cNvSpPr>
            <p:nvPr/>
          </p:nvSpPr>
          <p:spPr bwMode="auto">
            <a:xfrm>
              <a:off x="5560704"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34">
              <a:extLst>
                <a:ext uri="{FF2B5EF4-FFF2-40B4-BE49-F238E27FC236}">
                  <a16:creationId xmlns:a16="http://schemas.microsoft.com/office/drawing/2014/main" id="{A995429C-E797-447B-A704-E9D1E7818BE8}"/>
                </a:ext>
              </a:extLst>
            </p:cNvPr>
            <p:cNvSpPr>
              <a:spLocks/>
            </p:cNvSpPr>
            <p:nvPr/>
          </p:nvSpPr>
          <p:spPr bwMode="auto">
            <a:xfrm>
              <a:off x="5882989" y="2461767"/>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35">
              <a:extLst>
                <a:ext uri="{FF2B5EF4-FFF2-40B4-BE49-F238E27FC236}">
                  <a16:creationId xmlns:a16="http://schemas.microsoft.com/office/drawing/2014/main" id="{F4CE0E7D-6886-4C0E-9A63-63BF345B5B89}"/>
                </a:ext>
              </a:extLst>
            </p:cNvPr>
            <p:cNvSpPr>
              <a:spLocks/>
            </p:cNvSpPr>
            <p:nvPr/>
          </p:nvSpPr>
          <p:spPr bwMode="auto">
            <a:xfrm>
              <a:off x="6207239"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36">
              <a:extLst>
                <a:ext uri="{FF2B5EF4-FFF2-40B4-BE49-F238E27FC236}">
                  <a16:creationId xmlns:a16="http://schemas.microsoft.com/office/drawing/2014/main" id="{1B7081A0-9191-4E5E-B6D8-BF712D1B99F4}"/>
                </a:ext>
              </a:extLst>
            </p:cNvPr>
            <p:cNvSpPr>
              <a:spLocks/>
            </p:cNvSpPr>
            <p:nvPr/>
          </p:nvSpPr>
          <p:spPr bwMode="auto">
            <a:xfrm>
              <a:off x="6528542"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37">
              <a:extLst>
                <a:ext uri="{FF2B5EF4-FFF2-40B4-BE49-F238E27FC236}">
                  <a16:creationId xmlns:a16="http://schemas.microsoft.com/office/drawing/2014/main" id="{8FA1FDDF-B5DA-4D73-A974-83C6CA666A6A}"/>
                </a:ext>
              </a:extLst>
            </p:cNvPr>
            <p:cNvSpPr>
              <a:spLocks/>
            </p:cNvSpPr>
            <p:nvPr/>
          </p:nvSpPr>
          <p:spPr bwMode="auto">
            <a:xfrm>
              <a:off x="6850827" y="2461767"/>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38">
              <a:extLst>
                <a:ext uri="{FF2B5EF4-FFF2-40B4-BE49-F238E27FC236}">
                  <a16:creationId xmlns:a16="http://schemas.microsoft.com/office/drawing/2014/main" id="{0F814D83-46E8-42CE-82D6-6885FB6534D8}"/>
                </a:ext>
              </a:extLst>
            </p:cNvPr>
            <p:cNvSpPr>
              <a:spLocks/>
            </p:cNvSpPr>
            <p:nvPr/>
          </p:nvSpPr>
          <p:spPr bwMode="auto">
            <a:xfrm>
              <a:off x="7175077" y="2461767"/>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39">
              <a:extLst>
                <a:ext uri="{FF2B5EF4-FFF2-40B4-BE49-F238E27FC236}">
                  <a16:creationId xmlns:a16="http://schemas.microsoft.com/office/drawing/2014/main" id="{6CBF690E-7558-4E1D-BCAC-FB52EAD7E1CC}"/>
                </a:ext>
              </a:extLst>
            </p:cNvPr>
            <p:cNvSpPr>
              <a:spLocks/>
            </p:cNvSpPr>
            <p:nvPr/>
          </p:nvSpPr>
          <p:spPr bwMode="auto">
            <a:xfrm>
              <a:off x="7496380" y="2461767"/>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32">
              <a:extLst>
                <a:ext uri="{FF2B5EF4-FFF2-40B4-BE49-F238E27FC236}">
                  <a16:creationId xmlns:a16="http://schemas.microsoft.com/office/drawing/2014/main" id="{48DAB35D-BF37-4057-8DCE-4E5C80F38DB2}"/>
                </a:ext>
              </a:extLst>
            </p:cNvPr>
            <p:cNvSpPr>
              <a:spLocks/>
            </p:cNvSpPr>
            <p:nvPr/>
          </p:nvSpPr>
          <p:spPr bwMode="auto">
            <a:xfrm>
              <a:off x="2662240"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33">
              <a:extLst>
                <a:ext uri="{FF2B5EF4-FFF2-40B4-BE49-F238E27FC236}">
                  <a16:creationId xmlns:a16="http://schemas.microsoft.com/office/drawing/2014/main" id="{25FC7469-13B7-4E38-9341-744E695B0F6F}"/>
                </a:ext>
              </a:extLst>
            </p:cNvPr>
            <p:cNvSpPr>
              <a:spLocks/>
            </p:cNvSpPr>
            <p:nvPr/>
          </p:nvSpPr>
          <p:spPr bwMode="auto">
            <a:xfrm>
              <a:off x="2983543"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34">
              <a:extLst>
                <a:ext uri="{FF2B5EF4-FFF2-40B4-BE49-F238E27FC236}">
                  <a16:creationId xmlns:a16="http://schemas.microsoft.com/office/drawing/2014/main" id="{22431095-ECA6-4D68-9A25-D07C48CFBED7}"/>
                </a:ext>
              </a:extLst>
            </p:cNvPr>
            <p:cNvSpPr>
              <a:spLocks/>
            </p:cNvSpPr>
            <p:nvPr/>
          </p:nvSpPr>
          <p:spPr bwMode="auto">
            <a:xfrm>
              <a:off x="3305828" y="2461767"/>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35">
              <a:extLst>
                <a:ext uri="{FF2B5EF4-FFF2-40B4-BE49-F238E27FC236}">
                  <a16:creationId xmlns:a16="http://schemas.microsoft.com/office/drawing/2014/main" id="{163939CF-E6BD-4F4D-8F61-C4F954A4B32D}"/>
                </a:ext>
              </a:extLst>
            </p:cNvPr>
            <p:cNvSpPr>
              <a:spLocks/>
            </p:cNvSpPr>
            <p:nvPr/>
          </p:nvSpPr>
          <p:spPr bwMode="auto">
            <a:xfrm>
              <a:off x="3630078"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36">
              <a:extLst>
                <a:ext uri="{FF2B5EF4-FFF2-40B4-BE49-F238E27FC236}">
                  <a16:creationId xmlns:a16="http://schemas.microsoft.com/office/drawing/2014/main" id="{76422F90-C79D-47BC-A40B-1DD261BE168D}"/>
                </a:ext>
              </a:extLst>
            </p:cNvPr>
            <p:cNvSpPr>
              <a:spLocks/>
            </p:cNvSpPr>
            <p:nvPr/>
          </p:nvSpPr>
          <p:spPr bwMode="auto">
            <a:xfrm>
              <a:off x="3951381"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37">
              <a:extLst>
                <a:ext uri="{FF2B5EF4-FFF2-40B4-BE49-F238E27FC236}">
                  <a16:creationId xmlns:a16="http://schemas.microsoft.com/office/drawing/2014/main" id="{364B1FD9-219D-4E4A-8ED6-61448F25252C}"/>
                </a:ext>
              </a:extLst>
            </p:cNvPr>
            <p:cNvSpPr>
              <a:spLocks/>
            </p:cNvSpPr>
            <p:nvPr/>
          </p:nvSpPr>
          <p:spPr bwMode="auto">
            <a:xfrm>
              <a:off x="4273666" y="2461767"/>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38">
              <a:extLst>
                <a:ext uri="{FF2B5EF4-FFF2-40B4-BE49-F238E27FC236}">
                  <a16:creationId xmlns:a16="http://schemas.microsoft.com/office/drawing/2014/main" id="{3445864F-7176-4BD0-9634-379F97FC0EA4}"/>
                </a:ext>
              </a:extLst>
            </p:cNvPr>
            <p:cNvSpPr>
              <a:spLocks/>
            </p:cNvSpPr>
            <p:nvPr/>
          </p:nvSpPr>
          <p:spPr bwMode="auto">
            <a:xfrm>
              <a:off x="4597916" y="2461767"/>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39">
              <a:extLst>
                <a:ext uri="{FF2B5EF4-FFF2-40B4-BE49-F238E27FC236}">
                  <a16:creationId xmlns:a16="http://schemas.microsoft.com/office/drawing/2014/main" id="{9502EBFB-18B0-4D79-A15D-022128C89BCC}"/>
                </a:ext>
              </a:extLst>
            </p:cNvPr>
            <p:cNvSpPr>
              <a:spLocks/>
            </p:cNvSpPr>
            <p:nvPr/>
          </p:nvSpPr>
          <p:spPr bwMode="auto">
            <a:xfrm>
              <a:off x="4919219" y="2461767"/>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32">
              <a:extLst>
                <a:ext uri="{FF2B5EF4-FFF2-40B4-BE49-F238E27FC236}">
                  <a16:creationId xmlns:a16="http://schemas.microsoft.com/office/drawing/2014/main" id="{65FD742F-10DB-42D3-AFA3-077777F7263C}"/>
                </a:ext>
              </a:extLst>
            </p:cNvPr>
            <p:cNvSpPr>
              <a:spLocks/>
            </p:cNvSpPr>
            <p:nvPr/>
          </p:nvSpPr>
          <p:spPr bwMode="auto">
            <a:xfrm>
              <a:off x="404581"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33">
              <a:extLst>
                <a:ext uri="{FF2B5EF4-FFF2-40B4-BE49-F238E27FC236}">
                  <a16:creationId xmlns:a16="http://schemas.microsoft.com/office/drawing/2014/main" id="{D885E0F0-CFD9-4334-A39E-B4F4041D6D3A}"/>
                </a:ext>
              </a:extLst>
            </p:cNvPr>
            <p:cNvSpPr>
              <a:spLocks/>
            </p:cNvSpPr>
            <p:nvPr/>
          </p:nvSpPr>
          <p:spPr bwMode="auto">
            <a:xfrm>
              <a:off x="725884"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34">
              <a:extLst>
                <a:ext uri="{FF2B5EF4-FFF2-40B4-BE49-F238E27FC236}">
                  <a16:creationId xmlns:a16="http://schemas.microsoft.com/office/drawing/2014/main" id="{2ED1859D-C803-4A99-B1A3-8628EEF65238}"/>
                </a:ext>
              </a:extLst>
            </p:cNvPr>
            <p:cNvSpPr>
              <a:spLocks/>
            </p:cNvSpPr>
            <p:nvPr/>
          </p:nvSpPr>
          <p:spPr bwMode="auto">
            <a:xfrm>
              <a:off x="1048169" y="2461767"/>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35">
              <a:extLst>
                <a:ext uri="{FF2B5EF4-FFF2-40B4-BE49-F238E27FC236}">
                  <a16:creationId xmlns:a16="http://schemas.microsoft.com/office/drawing/2014/main" id="{6CD95359-9E40-4DD0-9032-67CA125F7C8C}"/>
                </a:ext>
              </a:extLst>
            </p:cNvPr>
            <p:cNvSpPr>
              <a:spLocks/>
            </p:cNvSpPr>
            <p:nvPr/>
          </p:nvSpPr>
          <p:spPr bwMode="auto">
            <a:xfrm>
              <a:off x="1372419"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36">
              <a:extLst>
                <a:ext uri="{FF2B5EF4-FFF2-40B4-BE49-F238E27FC236}">
                  <a16:creationId xmlns:a16="http://schemas.microsoft.com/office/drawing/2014/main" id="{10211467-31FB-46A8-A77C-085FE42F4FF4}"/>
                </a:ext>
              </a:extLst>
            </p:cNvPr>
            <p:cNvSpPr>
              <a:spLocks/>
            </p:cNvSpPr>
            <p:nvPr/>
          </p:nvSpPr>
          <p:spPr bwMode="auto">
            <a:xfrm>
              <a:off x="1693722"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7" name="Freeform 37">
              <a:extLst>
                <a:ext uri="{FF2B5EF4-FFF2-40B4-BE49-F238E27FC236}">
                  <a16:creationId xmlns:a16="http://schemas.microsoft.com/office/drawing/2014/main" id="{3D603096-FA81-4418-86CA-8F0EBE7094FA}"/>
                </a:ext>
              </a:extLst>
            </p:cNvPr>
            <p:cNvSpPr>
              <a:spLocks/>
            </p:cNvSpPr>
            <p:nvPr/>
          </p:nvSpPr>
          <p:spPr bwMode="auto">
            <a:xfrm>
              <a:off x="2016007" y="2461767"/>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38">
              <a:extLst>
                <a:ext uri="{FF2B5EF4-FFF2-40B4-BE49-F238E27FC236}">
                  <a16:creationId xmlns:a16="http://schemas.microsoft.com/office/drawing/2014/main" id="{83867FA6-E380-4010-A8D8-A35ECDBC58D4}"/>
                </a:ext>
              </a:extLst>
            </p:cNvPr>
            <p:cNvSpPr>
              <a:spLocks/>
            </p:cNvSpPr>
            <p:nvPr/>
          </p:nvSpPr>
          <p:spPr bwMode="auto">
            <a:xfrm>
              <a:off x="2340257" y="2461767"/>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9" name="Freeform 39">
              <a:extLst>
                <a:ext uri="{FF2B5EF4-FFF2-40B4-BE49-F238E27FC236}">
                  <a16:creationId xmlns:a16="http://schemas.microsoft.com/office/drawing/2014/main" id="{5D2FBD42-CFF1-49BB-92F9-D1CA8B7FC1CB}"/>
                </a:ext>
              </a:extLst>
            </p:cNvPr>
            <p:cNvSpPr>
              <a:spLocks/>
            </p:cNvSpPr>
            <p:nvPr/>
          </p:nvSpPr>
          <p:spPr bwMode="auto">
            <a:xfrm>
              <a:off x="84399" y="2461767"/>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47" name="Picture 46">
            <a:extLst>
              <a:ext uri="{FF2B5EF4-FFF2-40B4-BE49-F238E27FC236}">
                <a16:creationId xmlns:a16="http://schemas.microsoft.com/office/drawing/2014/main" id="{183916D6-3568-420A-9382-596F8B56F233}"/>
              </a:ext>
            </a:extLst>
          </p:cNvPr>
          <p:cNvPicPr>
            <a:picLocks noChangeAspect="1"/>
          </p:cNvPicPr>
          <p:nvPr/>
        </p:nvPicPr>
        <p:blipFill>
          <a:blip r:embed="rId3"/>
          <a:stretch>
            <a:fillRect/>
          </a:stretch>
        </p:blipFill>
        <p:spPr>
          <a:xfrm>
            <a:off x="0" y="0"/>
            <a:ext cx="12192000" cy="6857999"/>
          </a:xfrm>
          <a:prstGeom prst="rect">
            <a:avLst/>
          </a:prstGeom>
        </p:spPr>
      </p:pic>
      <p:sp>
        <p:nvSpPr>
          <p:cNvPr id="48" name="Rectangle: Rounded Corners 47">
            <a:extLst>
              <a:ext uri="{FF2B5EF4-FFF2-40B4-BE49-F238E27FC236}">
                <a16:creationId xmlns:a16="http://schemas.microsoft.com/office/drawing/2014/main" id="{44621663-98D6-441D-8533-35DCEBABA485}"/>
              </a:ext>
            </a:extLst>
          </p:cNvPr>
          <p:cNvSpPr/>
          <p:nvPr/>
        </p:nvSpPr>
        <p:spPr>
          <a:xfrm>
            <a:off x="6173914" y="3080913"/>
            <a:ext cx="4791456" cy="1469136"/>
          </a:xfrm>
          <a:prstGeom prst="roundRect">
            <a:avLst>
              <a:gd name="adj" fmla="val 738"/>
            </a:avLst>
          </a:prstGeom>
          <a:solidFill>
            <a:schemeClr val="bg1"/>
          </a:solidFill>
          <a:effectLst>
            <a:outerShdw blurRad="368300" dist="76200" dir="2700000" algn="tl" rotWithShape="0">
              <a:prstClr val="black">
                <a:alpha val="40000"/>
              </a:prstClr>
            </a:outerShdw>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a:solidFill>
                <a:schemeClr val="bg1"/>
              </a:solidFill>
            </a:endParaRPr>
          </a:p>
        </p:txBody>
      </p:sp>
      <p:sp>
        <p:nvSpPr>
          <p:cNvPr id="50" name="TextBox 49">
            <a:extLst>
              <a:ext uri="{FF2B5EF4-FFF2-40B4-BE49-F238E27FC236}">
                <a16:creationId xmlns:a16="http://schemas.microsoft.com/office/drawing/2014/main" id="{CDCE5E5F-F4B5-4E3E-8ACA-1C3B952A12FE}"/>
              </a:ext>
            </a:extLst>
          </p:cNvPr>
          <p:cNvSpPr txBox="1"/>
          <p:nvPr/>
        </p:nvSpPr>
        <p:spPr>
          <a:xfrm>
            <a:off x="9777253" y="3215678"/>
            <a:ext cx="877570" cy="184666"/>
          </a:xfrm>
          <a:prstGeom prst="rect">
            <a:avLst/>
          </a:prstGeom>
          <a:noFill/>
        </p:spPr>
        <p:txBody>
          <a:bodyPr wrap="square" lIns="0" tIns="0" rIns="0" bIns="0" rtlCol="0" anchor="ctr">
            <a:noAutofit/>
          </a:bodyPr>
          <a:lstStyle/>
          <a:p>
            <a:pPr algn="r"/>
            <a:r>
              <a:rPr lang="en-US" sz="600">
                <a:solidFill>
                  <a:schemeClr val="tx1">
                    <a:lumMod val="65000"/>
                    <a:lumOff val="35000"/>
                  </a:schemeClr>
                </a:solidFill>
              </a:rPr>
              <a:t>UPDATED 5:23 AM EDT</a:t>
            </a:r>
          </a:p>
        </p:txBody>
      </p:sp>
      <p:grpSp>
        <p:nvGrpSpPr>
          <p:cNvPr id="54" name="Group 53">
            <a:extLst>
              <a:ext uri="{FF2B5EF4-FFF2-40B4-BE49-F238E27FC236}">
                <a16:creationId xmlns:a16="http://schemas.microsoft.com/office/drawing/2014/main" id="{20CCB5EA-0037-4B53-87C4-96BDBFF7E11F}"/>
              </a:ext>
            </a:extLst>
          </p:cNvPr>
          <p:cNvGrpSpPr/>
          <p:nvPr/>
        </p:nvGrpSpPr>
        <p:grpSpPr>
          <a:xfrm>
            <a:off x="6458743" y="3250154"/>
            <a:ext cx="377326" cy="93009"/>
            <a:chOff x="8515214" y="1352179"/>
            <a:chExt cx="377326" cy="93009"/>
          </a:xfrm>
          <a:solidFill>
            <a:schemeClr val="tx1">
              <a:lumMod val="65000"/>
              <a:lumOff val="35000"/>
            </a:schemeClr>
          </a:solidFill>
        </p:grpSpPr>
        <p:sp>
          <p:nvSpPr>
            <p:cNvPr id="55" name="Graphic 8">
              <a:extLst>
                <a:ext uri="{FF2B5EF4-FFF2-40B4-BE49-F238E27FC236}">
                  <a16:creationId xmlns:a16="http://schemas.microsoft.com/office/drawing/2014/main" id="{CE0C2777-D5AF-440C-8313-393EB130AF21}"/>
                </a:ext>
              </a:extLst>
            </p:cNvPr>
            <p:cNvSpPr/>
            <p:nvPr/>
          </p:nvSpPr>
          <p:spPr>
            <a:xfrm>
              <a:off x="8651090" y="1358558"/>
              <a:ext cx="105139" cy="85432"/>
            </a:xfrm>
            <a:custGeom>
              <a:avLst/>
              <a:gdLst>
                <a:gd name="connsiteX0" fmla="*/ 2104549 w 2344578"/>
                <a:gd name="connsiteY0" fmla="*/ 474275 h 1905120"/>
                <a:gd name="connsiteX1" fmla="*/ 2105978 w 2344578"/>
                <a:gd name="connsiteY1" fmla="*/ 536473 h 1905120"/>
                <a:gd name="connsiteX2" fmla="*/ 737330 w 2344578"/>
                <a:gd name="connsiteY2" fmla="*/ 1905120 h 1905120"/>
                <a:gd name="connsiteX3" fmla="*/ 737330 w 2344578"/>
                <a:gd name="connsiteY3" fmla="*/ 1904739 h 1905120"/>
                <a:gd name="connsiteX4" fmla="*/ 0 w 2344578"/>
                <a:gd name="connsiteY4" fmla="*/ 1689093 h 1905120"/>
                <a:gd name="connsiteX5" fmla="*/ 114491 w 2344578"/>
                <a:gd name="connsiteY5" fmla="*/ 1696047 h 1905120"/>
                <a:gd name="connsiteX6" fmla="*/ 711899 w 2344578"/>
                <a:gd name="connsiteY6" fmla="*/ 1489735 h 1905120"/>
                <a:gd name="connsiteX7" fmla="*/ 262509 w 2344578"/>
                <a:gd name="connsiteY7" fmla="*/ 1155693 h 1905120"/>
                <a:gd name="connsiteX8" fmla="*/ 479679 w 2344578"/>
                <a:gd name="connsiteY8" fmla="*/ 1147407 h 1905120"/>
                <a:gd name="connsiteX9" fmla="*/ 93821 w 2344578"/>
                <a:gd name="connsiteY9" fmla="*/ 675919 h 1905120"/>
                <a:gd name="connsiteX10" fmla="*/ 93821 w 2344578"/>
                <a:gd name="connsiteY10" fmla="*/ 669823 h 1905120"/>
                <a:gd name="connsiteX11" fmla="*/ 312134 w 2344578"/>
                <a:gd name="connsiteY11" fmla="*/ 730021 h 1905120"/>
                <a:gd name="connsiteX12" fmla="*/ 163259 w 2344578"/>
                <a:gd name="connsiteY12" fmla="*/ 87750 h 1905120"/>
                <a:gd name="connsiteX13" fmla="*/ 1154621 w 2344578"/>
                <a:gd name="connsiteY13" fmla="*/ 590289 h 1905120"/>
                <a:gd name="connsiteX14" fmla="*/ 1293781 w 2344578"/>
                <a:gd name="connsiteY14" fmla="*/ 130708 h 1905120"/>
                <a:gd name="connsiteX15" fmla="*/ 1974342 w 2344578"/>
                <a:gd name="connsiteY15" fmla="*/ 151568 h 1905120"/>
                <a:gd name="connsiteX16" fmla="*/ 2279809 w 2344578"/>
                <a:gd name="connsiteY16" fmla="*/ 34791 h 1905120"/>
                <a:gd name="connsiteX17" fmla="*/ 2068354 w 2344578"/>
                <a:gd name="connsiteY17" fmla="*/ 300825 h 1905120"/>
                <a:gd name="connsiteX18" fmla="*/ 2344579 w 2344578"/>
                <a:gd name="connsiteY18" fmla="*/ 225101 h 1905120"/>
                <a:gd name="connsiteX19" fmla="*/ 2104549 w 2344578"/>
                <a:gd name="connsiteY19" fmla="*/ 474275 h 190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4578" h="1905120">
                  <a:moveTo>
                    <a:pt x="2104549" y="474275"/>
                  </a:moveTo>
                  <a:cubicBezTo>
                    <a:pt x="2105978" y="494944"/>
                    <a:pt x="2105978" y="515613"/>
                    <a:pt x="2105978" y="536473"/>
                  </a:cubicBezTo>
                  <a:cubicBezTo>
                    <a:pt x="2105978" y="1172076"/>
                    <a:pt x="1622108" y="1905120"/>
                    <a:pt x="737330" y="1905120"/>
                  </a:cubicBezTo>
                  <a:lnTo>
                    <a:pt x="737330" y="1904739"/>
                  </a:lnTo>
                  <a:cubicBezTo>
                    <a:pt x="475964" y="1905120"/>
                    <a:pt x="220028" y="1830254"/>
                    <a:pt x="0" y="1689093"/>
                  </a:cubicBezTo>
                  <a:cubicBezTo>
                    <a:pt x="38005" y="1693665"/>
                    <a:pt x="76200" y="1695951"/>
                    <a:pt x="114491" y="1696047"/>
                  </a:cubicBezTo>
                  <a:cubicBezTo>
                    <a:pt x="331089" y="1696237"/>
                    <a:pt x="541496" y="1623561"/>
                    <a:pt x="711899" y="1489735"/>
                  </a:cubicBezTo>
                  <a:cubicBezTo>
                    <a:pt x="506063" y="1485830"/>
                    <a:pt x="325565" y="1351623"/>
                    <a:pt x="262509" y="1155693"/>
                  </a:cubicBezTo>
                  <a:cubicBezTo>
                    <a:pt x="334613" y="1169600"/>
                    <a:pt x="408908" y="1166742"/>
                    <a:pt x="479679" y="1147407"/>
                  </a:cubicBezTo>
                  <a:cubicBezTo>
                    <a:pt x="255270" y="1102068"/>
                    <a:pt x="93821" y="904900"/>
                    <a:pt x="93821" y="675919"/>
                  </a:cubicBezTo>
                  <a:cubicBezTo>
                    <a:pt x="93821" y="673824"/>
                    <a:pt x="93821" y="671823"/>
                    <a:pt x="93821" y="669823"/>
                  </a:cubicBezTo>
                  <a:cubicBezTo>
                    <a:pt x="160687" y="707066"/>
                    <a:pt x="235553" y="727735"/>
                    <a:pt x="312134" y="730021"/>
                  </a:cubicBezTo>
                  <a:cubicBezTo>
                    <a:pt x="100775" y="588765"/>
                    <a:pt x="35624" y="307587"/>
                    <a:pt x="163259" y="87750"/>
                  </a:cubicBezTo>
                  <a:cubicBezTo>
                    <a:pt x="407480" y="388264"/>
                    <a:pt x="767810" y="570954"/>
                    <a:pt x="1154621" y="590289"/>
                  </a:cubicBezTo>
                  <a:cubicBezTo>
                    <a:pt x="1115854" y="423221"/>
                    <a:pt x="1168813" y="248151"/>
                    <a:pt x="1293781" y="130708"/>
                  </a:cubicBezTo>
                  <a:cubicBezTo>
                    <a:pt x="1487519" y="-51410"/>
                    <a:pt x="1792224" y="-42076"/>
                    <a:pt x="1974342" y="151568"/>
                  </a:cubicBezTo>
                  <a:cubicBezTo>
                    <a:pt x="2082070" y="130327"/>
                    <a:pt x="2185321" y="90798"/>
                    <a:pt x="2279809" y="34791"/>
                  </a:cubicBezTo>
                  <a:cubicBezTo>
                    <a:pt x="2243900" y="146139"/>
                    <a:pt x="2168747" y="240722"/>
                    <a:pt x="2068354" y="300825"/>
                  </a:cubicBezTo>
                  <a:cubicBezTo>
                    <a:pt x="2163699" y="289585"/>
                    <a:pt x="2256854" y="264058"/>
                    <a:pt x="2344579" y="225101"/>
                  </a:cubicBezTo>
                  <a:cubicBezTo>
                    <a:pt x="2279999" y="321875"/>
                    <a:pt x="2198656" y="406171"/>
                    <a:pt x="2104549" y="474275"/>
                  </a:cubicBezTo>
                  <a:close/>
                </a:path>
              </a:pathLst>
            </a:custGeom>
            <a:grpFill/>
            <a:ln w="9525" cap="flat">
              <a:noFill/>
              <a:prstDash val="solid"/>
              <a:miter/>
            </a:ln>
          </p:spPr>
          <p:txBody>
            <a:bodyPr rtlCol="0" anchor="ctr"/>
            <a:lstStyle/>
            <a:p>
              <a:endParaRPr lang="en-US"/>
            </a:p>
          </p:txBody>
        </p:sp>
        <p:sp>
          <p:nvSpPr>
            <p:cNvPr id="56" name="Graphic 11">
              <a:extLst>
                <a:ext uri="{FF2B5EF4-FFF2-40B4-BE49-F238E27FC236}">
                  <a16:creationId xmlns:a16="http://schemas.microsoft.com/office/drawing/2014/main" id="{5B0C1B62-00C4-40FF-A1BD-A3DDBFE9899F}"/>
                </a:ext>
              </a:extLst>
            </p:cNvPr>
            <p:cNvSpPr/>
            <p:nvPr/>
          </p:nvSpPr>
          <p:spPr>
            <a:xfrm>
              <a:off x="8515214" y="1352179"/>
              <a:ext cx="49666" cy="93009"/>
            </a:xfrm>
            <a:custGeom>
              <a:avLst/>
              <a:gdLst>
                <a:gd name="connsiteX0" fmla="*/ 373094 w 401002"/>
                <a:gd name="connsiteY0" fmla="*/ 415100 h 750950"/>
                <a:gd name="connsiteX1" fmla="*/ 394049 w 401002"/>
                <a:gd name="connsiteY1" fmla="*/ 284512 h 750950"/>
                <a:gd name="connsiteX2" fmla="*/ 270510 w 401002"/>
                <a:gd name="connsiteY2" fmla="*/ 284512 h 750950"/>
                <a:gd name="connsiteX3" fmla="*/ 270510 w 401002"/>
                <a:gd name="connsiteY3" fmla="*/ 193548 h 750950"/>
                <a:gd name="connsiteX4" fmla="*/ 340424 w 401002"/>
                <a:gd name="connsiteY4" fmla="*/ 128302 h 750950"/>
                <a:gd name="connsiteX5" fmla="*/ 401003 w 401002"/>
                <a:gd name="connsiteY5" fmla="*/ 128302 h 750950"/>
                <a:gd name="connsiteX6" fmla="*/ 401003 w 401002"/>
                <a:gd name="connsiteY6" fmla="*/ 9335 h 750950"/>
                <a:gd name="connsiteX7" fmla="*/ 298514 w 401002"/>
                <a:gd name="connsiteY7" fmla="*/ 0 h 750950"/>
                <a:gd name="connsiteX8" fmla="*/ 116586 w 401002"/>
                <a:gd name="connsiteY8" fmla="*/ 181928 h 750950"/>
                <a:gd name="connsiteX9" fmla="*/ 116586 w 401002"/>
                <a:gd name="connsiteY9" fmla="*/ 284512 h 750950"/>
                <a:gd name="connsiteX10" fmla="*/ 0 w 401002"/>
                <a:gd name="connsiteY10" fmla="*/ 284512 h 750950"/>
                <a:gd name="connsiteX11" fmla="*/ 0 w 401002"/>
                <a:gd name="connsiteY11" fmla="*/ 415100 h 750950"/>
                <a:gd name="connsiteX12" fmla="*/ 116586 w 401002"/>
                <a:gd name="connsiteY12" fmla="*/ 415100 h 750950"/>
                <a:gd name="connsiteX13" fmla="*/ 116586 w 401002"/>
                <a:gd name="connsiteY13" fmla="*/ 743903 h 750950"/>
                <a:gd name="connsiteX14" fmla="*/ 193548 w 401002"/>
                <a:gd name="connsiteY14" fmla="*/ 750951 h 750950"/>
                <a:gd name="connsiteX15" fmla="*/ 270510 w 401002"/>
                <a:gd name="connsiteY15" fmla="*/ 743903 h 750950"/>
                <a:gd name="connsiteX16" fmla="*/ 270510 w 401002"/>
                <a:gd name="connsiteY16" fmla="*/ 415100 h 750950"/>
                <a:gd name="connsiteX17" fmla="*/ 373094 w 401002"/>
                <a:gd name="connsiteY17" fmla="*/ 415100 h 7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1002" h="750950">
                  <a:moveTo>
                    <a:pt x="373094" y="415100"/>
                  </a:moveTo>
                  <a:lnTo>
                    <a:pt x="394049" y="284512"/>
                  </a:lnTo>
                  <a:lnTo>
                    <a:pt x="270510" y="284512"/>
                  </a:lnTo>
                  <a:lnTo>
                    <a:pt x="270510" y="193548"/>
                  </a:lnTo>
                  <a:cubicBezTo>
                    <a:pt x="270510" y="156210"/>
                    <a:pt x="284512" y="128302"/>
                    <a:pt x="340424" y="128302"/>
                  </a:cubicBezTo>
                  <a:lnTo>
                    <a:pt x="401003" y="128302"/>
                  </a:lnTo>
                  <a:lnTo>
                    <a:pt x="401003" y="9335"/>
                  </a:lnTo>
                  <a:cubicBezTo>
                    <a:pt x="368427" y="4667"/>
                    <a:pt x="331089" y="0"/>
                    <a:pt x="298514" y="0"/>
                  </a:cubicBezTo>
                  <a:cubicBezTo>
                    <a:pt x="191262" y="0"/>
                    <a:pt x="116586" y="65342"/>
                    <a:pt x="116586" y="181928"/>
                  </a:cubicBezTo>
                  <a:lnTo>
                    <a:pt x="116586" y="284512"/>
                  </a:lnTo>
                  <a:lnTo>
                    <a:pt x="0" y="284512"/>
                  </a:lnTo>
                  <a:lnTo>
                    <a:pt x="0" y="415100"/>
                  </a:lnTo>
                  <a:lnTo>
                    <a:pt x="116586" y="415100"/>
                  </a:lnTo>
                  <a:lnTo>
                    <a:pt x="116586" y="743903"/>
                  </a:lnTo>
                  <a:cubicBezTo>
                    <a:pt x="142208" y="748570"/>
                    <a:pt x="167926" y="750951"/>
                    <a:pt x="193548" y="750951"/>
                  </a:cubicBezTo>
                  <a:cubicBezTo>
                    <a:pt x="219170" y="750951"/>
                    <a:pt x="244888" y="748570"/>
                    <a:pt x="270510" y="743903"/>
                  </a:cubicBezTo>
                  <a:lnTo>
                    <a:pt x="270510" y="415100"/>
                  </a:lnTo>
                  <a:lnTo>
                    <a:pt x="373094" y="415100"/>
                  </a:ln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6FBD3833-DBA9-4B0F-AEE8-443DF4D3D014}"/>
                </a:ext>
              </a:extLst>
            </p:cNvPr>
            <p:cNvSpPr/>
            <p:nvPr/>
          </p:nvSpPr>
          <p:spPr>
            <a:xfrm>
              <a:off x="8818834" y="1361448"/>
              <a:ext cx="73706" cy="73582"/>
            </a:xfrm>
            <a:custGeom>
              <a:avLst/>
              <a:gdLst>
                <a:gd name="connsiteX0" fmla="*/ 26003 w 1582863"/>
                <a:gd name="connsiteY0" fmla="*/ 524637 h 1580197"/>
                <a:gd name="connsiteX1" fmla="*/ 354044 w 1582863"/>
                <a:gd name="connsiteY1" fmla="*/ 524637 h 1580197"/>
                <a:gd name="connsiteX2" fmla="*/ 354044 w 1582863"/>
                <a:gd name="connsiteY2" fmla="*/ 1580102 h 1580197"/>
                <a:gd name="connsiteX3" fmla="*/ 26003 w 1582863"/>
                <a:gd name="connsiteY3" fmla="*/ 1580102 h 1580197"/>
                <a:gd name="connsiteX4" fmla="*/ 1189481 w 1582863"/>
                <a:gd name="connsiteY4" fmla="*/ 498347 h 1580197"/>
                <a:gd name="connsiteX5" fmla="*/ 1582863 w 1582863"/>
                <a:gd name="connsiteY5" fmla="*/ 1001077 h 1580197"/>
                <a:gd name="connsiteX6" fmla="*/ 1582768 w 1582863"/>
                <a:gd name="connsiteY6" fmla="*/ 1580197 h 1580197"/>
                <a:gd name="connsiteX7" fmla="*/ 1255013 w 1582863"/>
                <a:gd name="connsiteY7" fmla="*/ 1580197 h 1580197"/>
                <a:gd name="connsiteX8" fmla="*/ 1255013 w 1582863"/>
                <a:gd name="connsiteY8" fmla="*/ 1066895 h 1580197"/>
                <a:gd name="connsiteX9" fmla="*/ 1084516 w 1582863"/>
                <a:gd name="connsiteY9" fmla="*/ 786955 h 1580197"/>
                <a:gd name="connsiteX10" fmla="*/ 887729 w 1582863"/>
                <a:gd name="connsiteY10" fmla="*/ 1058036 h 1580197"/>
                <a:gd name="connsiteX11" fmla="*/ 887729 w 1582863"/>
                <a:gd name="connsiteY11" fmla="*/ 1580197 h 1580197"/>
                <a:gd name="connsiteX12" fmla="*/ 560069 w 1582863"/>
                <a:gd name="connsiteY12" fmla="*/ 1580197 h 1580197"/>
                <a:gd name="connsiteX13" fmla="*/ 560069 w 1582863"/>
                <a:gd name="connsiteY13" fmla="*/ 524636 h 1580197"/>
                <a:gd name="connsiteX14" fmla="*/ 874680 w 1582863"/>
                <a:gd name="connsiteY14" fmla="*/ 524636 h 1580197"/>
                <a:gd name="connsiteX15" fmla="*/ 874680 w 1582863"/>
                <a:gd name="connsiteY15" fmla="*/ 668845 h 1580197"/>
                <a:gd name="connsiteX16" fmla="*/ 879061 w 1582863"/>
                <a:gd name="connsiteY16" fmla="*/ 668845 h 1580197"/>
                <a:gd name="connsiteX17" fmla="*/ 1189481 w 1582863"/>
                <a:gd name="connsiteY17" fmla="*/ 498347 h 1580197"/>
                <a:gd name="connsiteX18" fmla="*/ 190214 w 1582863"/>
                <a:gd name="connsiteY18" fmla="*/ 0 h 1580197"/>
                <a:gd name="connsiteX19" fmla="*/ 380429 w 1582863"/>
                <a:gd name="connsiteY19" fmla="*/ 190119 h 1580197"/>
                <a:gd name="connsiteX20" fmla="*/ 190214 w 1582863"/>
                <a:gd name="connsiteY20" fmla="*/ 380333 h 1580197"/>
                <a:gd name="connsiteX21" fmla="*/ 0 w 1582863"/>
                <a:gd name="connsiteY21" fmla="*/ 190214 h 1580197"/>
                <a:gd name="connsiteX22" fmla="*/ 190214 w 1582863"/>
                <a:gd name="connsiteY22"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82863" h="1580197">
                  <a:moveTo>
                    <a:pt x="26003" y="524637"/>
                  </a:moveTo>
                  <a:lnTo>
                    <a:pt x="354044" y="524637"/>
                  </a:lnTo>
                  <a:lnTo>
                    <a:pt x="354044" y="1580102"/>
                  </a:lnTo>
                  <a:lnTo>
                    <a:pt x="26003" y="1580102"/>
                  </a:lnTo>
                  <a:close/>
                  <a:moveTo>
                    <a:pt x="1189481" y="498347"/>
                  </a:moveTo>
                  <a:cubicBezTo>
                    <a:pt x="1521618" y="498347"/>
                    <a:pt x="1582863" y="716851"/>
                    <a:pt x="1582863" y="1001077"/>
                  </a:cubicBezTo>
                  <a:lnTo>
                    <a:pt x="1582768" y="1580197"/>
                  </a:lnTo>
                  <a:lnTo>
                    <a:pt x="1255013" y="1580197"/>
                  </a:lnTo>
                  <a:lnTo>
                    <a:pt x="1255013" y="1066895"/>
                  </a:lnTo>
                  <a:cubicBezTo>
                    <a:pt x="1255013" y="944498"/>
                    <a:pt x="1252822" y="786955"/>
                    <a:pt x="1084516" y="786955"/>
                  </a:cubicBezTo>
                  <a:cubicBezTo>
                    <a:pt x="913828" y="786955"/>
                    <a:pt x="887729" y="920305"/>
                    <a:pt x="887729" y="1058036"/>
                  </a:cubicBezTo>
                  <a:lnTo>
                    <a:pt x="887729" y="1580197"/>
                  </a:lnTo>
                  <a:lnTo>
                    <a:pt x="560069" y="1580197"/>
                  </a:lnTo>
                  <a:lnTo>
                    <a:pt x="560069" y="524636"/>
                  </a:lnTo>
                  <a:lnTo>
                    <a:pt x="874680" y="524636"/>
                  </a:lnTo>
                  <a:lnTo>
                    <a:pt x="874680" y="668845"/>
                  </a:lnTo>
                  <a:lnTo>
                    <a:pt x="879061" y="668845"/>
                  </a:lnTo>
                  <a:cubicBezTo>
                    <a:pt x="943164" y="559307"/>
                    <a:pt x="1062703" y="493680"/>
                    <a:pt x="1189481" y="498347"/>
                  </a:cubicBezTo>
                  <a:close/>
                  <a:moveTo>
                    <a:pt x="190214" y="0"/>
                  </a:moveTo>
                  <a:cubicBezTo>
                    <a:pt x="294513" y="0"/>
                    <a:pt x="380429" y="85820"/>
                    <a:pt x="380429" y="190119"/>
                  </a:cubicBezTo>
                  <a:cubicBezTo>
                    <a:pt x="380429" y="294513"/>
                    <a:pt x="294513" y="380333"/>
                    <a:pt x="190214" y="380333"/>
                  </a:cubicBezTo>
                  <a:cubicBezTo>
                    <a:pt x="85820" y="380333"/>
                    <a:pt x="0" y="294513"/>
                    <a:pt x="0" y="190214"/>
                  </a:cubicBezTo>
                  <a:cubicBezTo>
                    <a:pt x="0" y="85820"/>
                    <a:pt x="85820" y="0"/>
                    <a:pt x="190214" y="0"/>
                  </a:cubicBezTo>
                  <a:close/>
                </a:path>
              </a:pathLst>
            </a:custGeom>
            <a:grpFill/>
            <a:ln w="9525" cap="flat">
              <a:noFill/>
              <a:prstDash val="solid"/>
              <a:miter/>
            </a:ln>
          </p:spPr>
          <p:txBody>
            <a:bodyPr rtlCol="0" anchor="ctr"/>
            <a:lstStyle/>
            <a:p>
              <a:endParaRPr lang="en-US"/>
            </a:p>
          </p:txBody>
        </p:sp>
      </p:grpSp>
      <p:sp>
        <p:nvSpPr>
          <p:cNvPr id="58" name="Rectangle 57">
            <a:extLst>
              <a:ext uri="{FF2B5EF4-FFF2-40B4-BE49-F238E27FC236}">
                <a16:creationId xmlns:a16="http://schemas.microsoft.com/office/drawing/2014/main" id="{771C67A5-E1DA-4155-BEE7-F343607D429C}"/>
              </a:ext>
            </a:extLst>
          </p:cNvPr>
          <p:cNvSpPr/>
          <p:nvPr/>
        </p:nvSpPr>
        <p:spPr>
          <a:xfrm>
            <a:off x="6463823" y="3423982"/>
            <a:ext cx="4206240" cy="27432"/>
          </a:xfrm>
          <a:prstGeom prst="rect">
            <a:avLst/>
          </a:prstGeom>
          <a:solidFill>
            <a:schemeClr val="bg2">
              <a:lumMod val="9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7" name="Rectangle: Rounded Corners 36">
            <a:extLst>
              <a:ext uri="{FF2B5EF4-FFF2-40B4-BE49-F238E27FC236}">
                <a16:creationId xmlns:a16="http://schemas.microsoft.com/office/drawing/2014/main" id="{948871AF-E5C8-4669-A616-7D83455D10A3}"/>
              </a:ext>
            </a:extLst>
          </p:cNvPr>
          <p:cNvSpPr/>
          <p:nvPr/>
        </p:nvSpPr>
        <p:spPr>
          <a:xfrm>
            <a:off x="1226630" y="3080913"/>
            <a:ext cx="4746120" cy="1469136"/>
          </a:xfrm>
          <a:prstGeom prst="roundRect">
            <a:avLst>
              <a:gd name="adj" fmla="val 738"/>
            </a:avLst>
          </a:prstGeom>
          <a:solidFill>
            <a:schemeClr val="bg1"/>
          </a:solidFill>
          <a:effectLst>
            <a:outerShdw blurRad="368300" dist="76200" dir="2700000" algn="tl" rotWithShape="0">
              <a:prstClr val="black">
                <a:alpha val="40000"/>
              </a:prstClr>
            </a:outerShdw>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8" name="Rectangle: Rounded Corners 37">
            <a:extLst>
              <a:ext uri="{FF2B5EF4-FFF2-40B4-BE49-F238E27FC236}">
                <a16:creationId xmlns:a16="http://schemas.microsoft.com/office/drawing/2014/main" id="{9E1E36FB-63AE-4038-9ED8-08ABCB2BDDFA}"/>
              </a:ext>
            </a:extLst>
          </p:cNvPr>
          <p:cNvSpPr/>
          <p:nvPr/>
        </p:nvSpPr>
        <p:spPr>
          <a:xfrm>
            <a:off x="1404943" y="3257068"/>
            <a:ext cx="671326" cy="160020"/>
          </a:xfrm>
          <a:prstGeom prst="roundRect">
            <a:avLst>
              <a:gd name="adj" fmla="val 3572"/>
            </a:avLst>
          </a:prstGeom>
          <a:solidFill>
            <a:srgbClr val="002F6C"/>
          </a:solidFill>
        </p:spPr>
        <p:txBody>
          <a:bodyPr vert="horz" lIns="0" tIns="18288" rIns="0" bIns="0" rtlCol="0" anchor="ctr">
            <a:noAutofit/>
          </a:bodyPr>
          <a:lstStyle/>
          <a:p>
            <a:pPr algn="ctr">
              <a:lnSpc>
                <a:spcPct val="90000"/>
              </a:lnSpc>
              <a:spcBef>
                <a:spcPts val="800"/>
              </a:spcBef>
              <a:spcAft>
                <a:spcPts val="400"/>
              </a:spcAft>
              <a:buFont typeface="Tahoma" panose="020B0604030504040204" pitchFamily="34" charset="0"/>
              <a:buChar char="​"/>
            </a:pPr>
            <a:r>
              <a:rPr lang="en-US" sz="600" b="1" kern="100" spc="20">
                <a:solidFill>
                  <a:schemeClr val="bg1"/>
                </a:solidFill>
              </a:rPr>
              <a:t>FINANCE</a:t>
            </a:r>
          </a:p>
        </p:txBody>
      </p:sp>
      <p:grpSp>
        <p:nvGrpSpPr>
          <p:cNvPr id="43" name="Group 42">
            <a:extLst>
              <a:ext uri="{FF2B5EF4-FFF2-40B4-BE49-F238E27FC236}">
                <a16:creationId xmlns:a16="http://schemas.microsoft.com/office/drawing/2014/main" id="{AF0F3B58-153F-40FB-9964-B322D4B0824D}"/>
              </a:ext>
            </a:extLst>
          </p:cNvPr>
          <p:cNvGrpSpPr/>
          <p:nvPr/>
        </p:nvGrpSpPr>
        <p:grpSpPr>
          <a:xfrm>
            <a:off x="5209727" y="3288568"/>
            <a:ext cx="461146" cy="93009"/>
            <a:chOff x="7356974" y="1352179"/>
            <a:chExt cx="461146" cy="93009"/>
          </a:xfrm>
          <a:solidFill>
            <a:srgbClr val="002F6C"/>
          </a:solidFill>
        </p:grpSpPr>
        <p:sp>
          <p:nvSpPr>
            <p:cNvPr id="44" name="Graphic 8">
              <a:extLst>
                <a:ext uri="{FF2B5EF4-FFF2-40B4-BE49-F238E27FC236}">
                  <a16:creationId xmlns:a16="http://schemas.microsoft.com/office/drawing/2014/main" id="{C397BC66-3D57-49FC-B793-8860F1DF75EA}"/>
                </a:ext>
              </a:extLst>
            </p:cNvPr>
            <p:cNvSpPr/>
            <p:nvPr/>
          </p:nvSpPr>
          <p:spPr>
            <a:xfrm>
              <a:off x="7532855" y="1354748"/>
              <a:ext cx="105139" cy="85432"/>
            </a:xfrm>
            <a:custGeom>
              <a:avLst/>
              <a:gdLst>
                <a:gd name="connsiteX0" fmla="*/ 2104549 w 2344578"/>
                <a:gd name="connsiteY0" fmla="*/ 474275 h 1905120"/>
                <a:gd name="connsiteX1" fmla="*/ 2105978 w 2344578"/>
                <a:gd name="connsiteY1" fmla="*/ 536473 h 1905120"/>
                <a:gd name="connsiteX2" fmla="*/ 737330 w 2344578"/>
                <a:gd name="connsiteY2" fmla="*/ 1905120 h 1905120"/>
                <a:gd name="connsiteX3" fmla="*/ 737330 w 2344578"/>
                <a:gd name="connsiteY3" fmla="*/ 1904739 h 1905120"/>
                <a:gd name="connsiteX4" fmla="*/ 0 w 2344578"/>
                <a:gd name="connsiteY4" fmla="*/ 1689093 h 1905120"/>
                <a:gd name="connsiteX5" fmla="*/ 114491 w 2344578"/>
                <a:gd name="connsiteY5" fmla="*/ 1696047 h 1905120"/>
                <a:gd name="connsiteX6" fmla="*/ 711899 w 2344578"/>
                <a:gd name="connsiteY6" fmla="*/ 1489735 h 1905120"/>
                <a:gd name="connsiteX7" fmla="*/ 262509 w 2344578"/>
                <a:gd name="connsiteY7" fmla="*/ 1155693 h 1905120"/>
                <a:gd name="connsiteX8" fmla="*/ 479679 w 2344578"/>
                <a:gd name="connsiteY8" fmla="*/ 1147407 h 1905120"/>
                <a:gd name="connsiteX9" fmla="*/ 93821 w 2344578"/>
                <a:gd name="connsiteY9" fmla="*/ 675919 h 1905120"/>
                <a:gd name="connsiteX10" fmla="*/ 93821 w 2344578"/>
                <a:gd name="connsiteY10" fmla="*/ 669823 h 1905120"/>
                <a:gd name="connsiteX11" fmla="*/ 312134 w 2344578"/>
                <a:gd name="connsiteY11" fmla="*/ 730021 h 1905120"/>
                <a:gd name="connsiteX12" fmla="*/ 163259 w 2344578"/>
                <a:gd name="connsiteY12" fmla="*/ 87750 h 1905120"/>
                <a:gd name="connsiteX13" fmla="*/ 1154621 w 2344578"/>
                <a:gd name="connsiteY13" fmla="*/ 590289 h 1905120"/>
                <a:gd name="connsiteX14" fmla="*/ 1293781 w 2344578"/>
                <a:gd name="connsiteY14" fmla="*/ 130708 h 1905120"/>
                <a:gd name="connsiteX15" fmla="*/ 1974342 w 2344578"/>
                <a:gd name="connsiteY15" fmla="*/ 151568 h 1905120"/>
                <a:gd name="connsiteX16" fmla="*/ 2279809 w 2344578"/>
                <a:gd name="connsiteY16" fmla="*/ 34791 h 1905120"/>
                <a:gd name="connsiteX17" fmla="*/ 2068354 w 2344578"/>
                <a:gd name="connsiteY17" fmla="*/ 300825 h 1905120"/>
                <a:gd name="connsiteX18" fmla="*/ 2344579 w 2344578"/>
                <a:gd name="connsiteY18" fmla="*/ 225101 h 1905120"/>
                <a:gd name="connsiteX19" fmla="*/ 2104549 w 2344578"/>
                <a:gd name="connsiteY19" fmla="*/ 474275 h 190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4578" h="1905120">
                  <a:moveTo>
                    <a:pt x="2104549" y="474275"/>
                  </a:moveTo>
                  <a:cubicBezTo>
                    <a:pt x="2105978" y="494944"/>
                    <a:pt x="2105978" y="515613"/>
                    <a:pt x="2105978" y="536473"/>
                  </a:cubicBezTo>
                  <a:cubicBezTo>
                    <a:pt x="2105978" y="1172076"/>
                    <a:pt x="1622108" y="1905120"/>
                    <a:pt x="737330" y="1905120"/>
                  </a:cubicBezTo>
                  <a:lnTo>
                    <a:pt x="737330" y="1904739"/>
                  </a:lnTo>
                  <a:cubicBezTo>
                    <a:pt x="475964" y="1905120"/>
                    <a:pt x="220028" y="1830254"/>
                    <a:pt x="0" y="1689093"/>
                  </a:cubicBezTo>
                  <a:cubicBezTo>
                    <a:pt x="38005" y="1693665"/>
                    <a:pt x="76200" y="1695951"/>
                    <a:pt x="114491" y="1696047"/>
                  </a:cubicBezTo>
                  <a:cubicBezTo>
                    <a:pt x="331089" y="1696237"/>
                    <a:pt x="541496" y="1623561"/>
                    <a:pt x="711899" y="1489735"/>
                  </a:cubicBezTo>
                  <a:cubicBezTo>
                    <a:pt x="506063" y="1485830"/>
                    <a:pt x="325565" y="1351623"/>
                    <a:pt x="262509" y="1155693"/>
                  </a:cubicBezTo>
                  <a:cubicBezTo>
                    <a:pt x="334613" y="1169600"/>
                    <a:pt x="408908" y="1166742"/>
                    <a:pt x="479679" y="1147407"/>
                  </a:cubicBezTo>
                  <a:cubicBezTo>
                    <a:pt x="255270" y="1102068"/>
                    <a:pt x="93821" y="904900"/>
                    <a:pt x="93821" y="675919"/>
                  </a:cubicBezTo>
                  <a:cubicBezTo>
                    <a:pt x="93821" y="673824"/>
                    <a:pt x="93821" y="671823"/>
                    <a:pt x="93821" y="669823"/>
                  </a:cubicBezTo>
                  <a:cubicBezTo>
                    <a:pt x="160687" y="707066"/>
                    <a:pt x="235553" y="727735"/>
                    <a:pt x="312134" y="730021"/>
                  </a:cubicBezTo>
                  <a:cubicBezTo>
                    <a:pt x="100775" y="588765"/>
                    <a:pt x="35624" y="307587"/>
                    <a:pt x="163259" y="87750"/>
                  </a:cubicBezTo>
                  <a:cubicBezTo>
                    <a:pt x="407480" y="388264"/>
                    <a:pt x="767810" y="570954"/>
                    <a:pt x="1154621" y="590289"/>
                  </a:cubicBezTo>
                  <a:cubicBezTo>
                    <a:pt x="1115854" y="423221"/>
                    <a:pt x="1168813" y="248151"/>
                    <a:pt x="1293781" y="130708"/>
                  </a:cubicBezTo>
                  <a:cubicBezTo>
                    <a:pt x="1487519" y="-51410"/>
                    <a:pt x="1792224" y="-42076"/>
                    <a:pt x="1974342" y="151568"/>
                  </a:cubicBezTo>
                  <a:cubicBezTo>
                    <a:pt x="2082070" y="130327"/>
                    <a:pt x="2185321" y="90798"/>
                    <a:pt x="2279809" y="34791"/>
                  </a:cubicBezTo>
                  <a:cubicBezTo>
                    <a:pt x="2243900" y="146139"/>
                    <a:pt x="2168747" y="240722"/>
                    <a:pt x="2068354" y="300825"/>
                  </a:cubicBezTo>
                  <a:cubicBezTo>
                    <a:pt x="2163699" y="289585"/>
                    <a:pt x="2256854" y="264058"/>
                    <a:pt x="2344579" y="225101"/>
                  </a:cubicBezTo>
                  <a:cubicBezTo>
                    <a:pt x="2279999" y="321875"/>
                    <a:pt x="2198656" y="406171"/>
                    <a:pt x="2104549" y="474275"/>
                  </a:cubicBezTo>
                  <a:close/>
                </a:path>
              </a:pathLst>
            </a:custGeom>
            <a:grpFill/>
            <a:ln w="9525" cap="flat">
              <a:noFill/>
              <a:prstDash val="solid"/>
              <a:miter/>
            </a:ln>
          </p:spPr>
          <p:txBody>
            <a:bodyPr rtlCol="0" anchor="ctr"/>
            <a:lstStyle/>
            <a:p>
              <a:endParaRPr lang="en-US"/>
            </a:p>
          </p:txBody>
        </p:sp>
        <p:sp>
          <p:nvSpPr>
            <p:cNvPr id="45" name="Graphic 11">
              <a:extLst>
                <a:ext uri="{FF2B5EF4-FFF2-40B4-BE49-F238E27FC236}">
                  <a16:creationId xmlns:a16="http://schemas.microsoft.com/office/drawing/2014/main" id="{AD351AD4-9462-44F6-8597-87374A5A4707}"/>
                </a:ext>
              </a:extLst>
            </p:cNvPr>
            <p:cNvSpPr/>
            <p:nvPr/>
          </p:nvSpPr>
          <p:spPr>
            <a:xfrm>
              <a:off x="7356974" y="1352179"/>
              <a:ext cx="49666" cy="93009"/>
            </a:xfrm>
            <a:custGeom>
              <a:avLst/>
              <a:gdLst>
                <a:gd name="connsiteX0" fmla="*/ 373094 w 401002"/>
                <a:gd name="connsiteY0" fmla="*/ 415100 h 750950"/>
                <a:gd name="connsiteX1" fmla="*/ 394049 w 401002"/>
                <a:gd name="connsiteY1" fmla="*/ 284512 h 750950"/>
                <a:gd name="connsiteX2" fmla="*/ 270510 w 401002"/>
                <a:gd name="connsiteY2" fmla="*/ 284512 h 750950"/>
                <a:gd name="connsiteX3" fmla="*/ 270510 w 401002"/>
                <a:gd name="connsiteY3" fmla="*/ 193548 h 750950"/>
                <a:gd name="connsiteX4" fmla="*/ 340424 w 401002"/>
                <a:gd name="connsiteY4" fmla="*/ 128302 h 750950"/>
                <a:gd name="connsiteX5" fmla="*/ 401003 w 401002"/>
                <a:gd name="connsiteY5" fmla="*/ 128302 h 750950"/>
                <a:gd name="connsiteX6" fmla="*/ 401003 w 401002"/>
                <a:gd name="connsiteY6" fmla="*/ 9335 h 750950"/>
                <a:gd name="connsiteX7" fmla="*/ 298514 w 401002"/>
                <a:gd name="connsiteY7" fmla="*/ 0 h 750950"/>
                <a:gd name="connsiteX8" fmla="*/ 116586 w 401002"/>
                <a:gd name="connsiteY8" fmla="*/ 181928 h 750950"/>
                <a:gd name="connsiteX9" fmla="*/ 116586 w 401002"/>
                <a:gd name="connsiteY9" fmla="*/ 284512 h 750950"/>
                <a:gd name="connsiteX10" fmla="*/ 0 w 401002"/>
                <a:gd name="connsiteY10" fmla="*/ 284512 h 750950"/>
                <a:gd name="connsiteX11" fmla="*/ 0 w 401002"/>
                <a:gd name="connsiteY11" fmla="*/ 415100 h 750950"/>
                <a:gd name="connsiteX12" fmla="*/ 116586 w 401002"/>
                <a:gd name="connsiteY12" fmla="*/ 415100 h 750950"/>
                <a:gd name="connsiteX13" fmla="*/ 116586 w 401002"/>
                <a:gd name="connsiteY13" fmla="*/ 743903 h 750950"/>
                <a:gd name="connsiteX14" fmla="*/ 193548 w 401002"/>
                <a:gd name="connsiteY14" fmla="*/ 750951 h 750950"/>
                <a:gd name="connsiteX15" fmla="*/ 270510 w 401002"/>
                <a:gd name="connsiteY15" fmla="*/ 743903 h 750950"/>
                <a:gd name="connsiteX16" fmla="*/ 270510 w 401002"/>
                <a:gd name="connsiteY16" fmla="*/ 415100 h 750950"/>
                <a:gd name="connsiteX17" fmla="*/ 373094 w 401002"/>
                <a:gd name="connsiteY17" fmla="*/ 415100 h 7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1002" h="750950">
                  <a:moveTo>
                    <a:pt x="373094" y="415100"/>
                  </a:moveTo>
                  <a:lnTo>
                    <a:pt x="394049" y="284512"/>
                  </a:lnTo>
                  <a:lnTo>
                    <a:pt x="270510" y="284512"/>
                  </a:lnTo>
                  <a:lnTo>
                    <a:pt x="270510" y="193548"/>
                  </a:lnTo>
                  <a:cubicBezTo>
                    <a:pt x="270510" y="156210"/>
                    <a:pt x="284512" y="128302"/>
                    <a:pt x="340424" y="128302"/>
                  </a:cubicBezTo>
                  <a:lnTo>
                    <a:pt x="401003" y="128302"/>
                  </a:lnTo>
                  <a:lnTo>
                    <a:pt x="401003" y="9335"/>
                  </a:lnTo>
                  <a:cubicBezTo>
                    <a:pt x="368427" y="4667"/>
                    <a:pt x="331089" y="0"/>
                    <a:pt x="298514" y="0"/>
                  </a:cubicBezTo>
                  <a:cubicBezTo>
                    <a:pt x="191262" y="0"/>
                    <a:pt x="116586" y="65342"/>
                    <a:pt x="116586" y="181928"/>
                  </a:cubicBezTo>
                  <a:lnTo>
                    <a:pt x="116586" y="284512"/>
                  </a:lnTo>
                  <a:lnTo>
                    <a:pt x="0" y="284512"/>
                  </a:lnTo>
                  <a:lnTo>
                    <a:pt x="0" y="415100"/>
                  </a:lnTo>
                  <a:lnTo>
                    <a:pt x="116586" y="415100"/>
                  </a:lnTo>
                  <a:lnTo>
                    <a:pt x="116586" y="743903"/>
                  </a:lnTo>
                  <a:cubicBezTo>
                    <a:pt x="142208" y="748570"/>
                    <a:pt x="167926" y="750951"/>
                    <a:pt x="193548" y="750951"/>
                  </a:cubicBezTo>
                  <a:cubicBezTo>
                    <a:pt x="219170" y="750951"/>
                    <a:pt x="244888" y="748570"/>
                    <a:pt x="270510" y="743903"/>
                  </a:cubicBezTo>
                  <a:lnTo>
                    <a:pt x="270510" y="415100"/>
                  </a:lnTo>
                  <a:lnTo>
                    <a:pt x="373094" y="415100"/>
                  </a:ln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869582AA-921F-400E-9310-19CEB0203C02}"/>
                </a:ext>
              </a:extLst>
            </p:cNvPr>
            <p:cNvSpPr/>
            <p:nvPr/>
          </p:nvSpPr>
          <p:spPr>
            <a:xfrm>
              <a:off x="7744414" y="1361448"/>
              <a:ext cx="73706" cy="73582"/>
            </a:xfrm>
            <a:custGeom>
              <a:avLst/>
              <a:gdLst>
                <a:gd name="connsiteX0" fmla="*/ 26003 w 1582863"/>
                <a:gd name="connsiteY0" fmla="*/ 524637 h 1580197"/>
                <a:gd name="connsiteX1" fmla="*/ 354044 w 1582863"/>
                <a:gd name="connsiteY1" fmla="*/ 524637 h 1580197"/>
                <a:gd name="connsiteX2" fmla="*/ 354044 w 1582863"/>
                <a:gd name="connsiteY2" fmla="*/ 1580102 h 1580197"/>
                <a:gd name="connsiteX3" fmla="*/ 26003 w 1582863"/>
                <a:gd name="connsiteY3" fmla="*/ 1580102 h 1580197"/>
                <a:gd name="connsiteX4" fmla="*/ 1189481 w 1582863"/>
                <a:gd name="connsiteY4" fmla="*/ 498347 h 1580197"/>
                <a:gd name="connsiteX5" fmla="*/ 1582863 w 1582863"/>
                <a:gd name="connsiteY5" fmla="*/ 1001077 h 1580197"/>
                <a:gd name="connsiteX6" fmla="*/ 1582768 w 1582863"/>
                <a:gd name="connsiteY6" fmla="*/ 1580197 h 1580197"/>
                <a:gd name="connsiteX7" fmla="*/ 1255013 w 1582863"/>
                <a:gd name="connsiteY7" fmla="*/ 1580197 h 1580197"/>
                <a:gd name="connsiteX8" fmla="*/ 1255013 w 1582863"/>
                <a:gd name="connsiteY8" fmla="*/ 1066895 h 1580197"/>
                <a:gd name="connsiteX9" fmla="*/ 1084516 w 1582863"/>
                <a:gd name="connsiteY9" fmla="*/ 786955 h 1580197"/>
                <a:gd name="connsiteX10" fmla="*/ 887729 w 1582863"/>
                <a:gd name="connsiteY10" fmla="*/ 1058036 h 1580197"/>
                <a:gd name="connsiteX11" fmla="*/ 887729 w 1582863"/>
                <a:gd name="connsiteY11" fmla="*/ 1580197 h 1580197"/>
                <a:gd name="connsiteX12" fmla="*/ 560069 w 1582863"/>
                <a:gd name="connsiteY12" fmla="*/ 1580197 h 1580197"/>
                <a:gd name="connsiteX13" fmla="*/ 560069 w 1582863"/>
                <a:gd name="connsiteY13" fmla="*/ 524636 h 1580197"/>
                <a:gd name="connsiteX14" fmla="*/ 874680 w 1582863"/>
                <a:gd name="connsiteY14" fmla="*/ 524636 h 1580197"/>
                <a:gd name="connsiteX15" fmla="*/ 874680 w 1582863"/>
                <a:gd name="connsiteY15" fmla="*/ 668845 h 1580197"/>
                <a:gd name="connsiteX16" fmla="*/ 879061 w 1582863"/>
                <a:gd name="connsiteY16" fmla="*/ 668845 h 1580197"/>
                <a:gd name="connsiteX17" fmla="*/ 1189481 w 1582863"/>
                <a:gd name="connsiteY17" fmla="*/ 498347 h 1580197"/>
                <a:gd name="connsiteX18" fmla="*/ 190214 w 1582863"/>
                <a:gd name="connsiteY18" fmla="*/ 0 h 1580197"/>
                <a:gd name="connsiteX19" fmla="*/ 380429 w 1582863"/>
                <a:gd name="connsiteY19" fmla="*/ 190119 h 1580197"/>
                <a:gd name="connsiteX20" fmla="*/ 190214 w 1582863"/>
                <a:gd name="connsiteY20" fmla="*/ 380333 h 1580197"/>
                <a:gd name="connsiteX21" fmla="*/ 0 w 1582863"/>
                <a:gd name="connsiteY21" fmla="*/ 190214 h 1580197"/>
                <a:gd name="connsiteX22" fmla="*/ 190214 w 1582863"/>
                <a:gd name="connsiteY22"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82863" h="1580197">
                  <a:moveTo>
                    <a:pt x="26003" y="524637"/>
                  </a:moveTo>
                  <a:lnTo>
                    <a:pt x="354044" y="524637"/>
                  </a:lnTo>
                  <a:lnTo>
                    <a:pt x="354044" y="1580102"/>
                  </a:lnTo>
                  <a:lnTo>
                    <a:pt x="26003" y="1580102"/>
                  </a:lnTo>
                  <a:close/>
                  <a:moveTo>
                    <a:pt x="1189481" y="498347"/>
                  </a:moveTo>
                  <a:cubicBezTo>
                    <a:pt x="1521618" y="498347"/>
                    <a:pt x="1582863" y="716851"/>
                    <a:pt x="1582863" y="1001077"/>
                  </a:cubicBezTo>
                  <a:lnTo>
                    <a:pt x="1582768" y="1580197"/>
                  </a:lnTo>
                  <a:lnTo>
                    <a:pt x="1255013" y="1580197"/>
                  </a:lnTo>
                  <a:lnTo>
                    <a:pt x="1255013" y="1066895"/>
                  </a:lnTo>
                  <a:cubicBezTo>
                    <a:pt x="1255013" y="944498"/>
                    <a:pt x="1252822" y="786955"/>
                    <a:pt x="1084516" y="786955"/>
                  </a:cubicBezTo>
                  <a:cubicBezTo>
                    <a:pt x="913828" y="786955"/>
                    <a:pt x="887729" y="920305"/>
                    <a:pt x="887729" y="1058036"/>
                  </a:cubicBezTo>
                  <a:lnTo>
                    <a:pt x="887729" y="1580197"/>
                  </a:lnTo>
                  <a:lnTo>
                    <a:pt x="560069" y="1580197"/>
                  </a:lnTo>
                  <a:lnTo>
                    <a:pt x="560069" y="524636"/>
                  </a:lnTo>
                  <a:lnTo>
                    <a:pt x="874680" y="524636"/>
                  </a:lnTo>
                  <a:lnTo>
                    <a:pt x="874680" y="668845"/>
                  </a:lnTo>
                  <a:lnTo>
                    <a:pt x="879061" y="668845"/>
                  </a:lnTo>
                  <a:cubicBezTo>
                    <a:pt x="943164" y="559307"/>
                    <a:pt x="1062703" y="493680"/>
                    <a:pt x="1189481" y="498347"/>
                  </a:cubicBezTo>
                  <a:close/>
                  <a:moveTo>
                    <a:pt x="190214" y="0"/>
                  </a:moveTo>
                  <a:cubicBezTo>
                    <a:pt x="294513" y="0"/>
                    <a:pt x="380429" y="85820"/>
                    <a:pt x="380429" y="190119"/>
                  </a:cubicBezTo>
                  <a:cubicBezTo>
                    <a:pt x="380429" y="294513"/>
                    <a:pt x="294513" y="380333"/>
                    <a:pt x="190214" y="380333"/>
                  </a:cubicBezTo>
                  <a:cubicBezTo>
                    <a:pt x="85820" y="380333"/>
                    <a:pt x="0" y="294513"/>
                    <a:pt x="0" y="190214"/>
                  </a:cubicBezTo>
                  <a:cubicBezTo>
                    <a:pt x="0" y="85820"/>
                    <a:pt x="85820" y="0"/>
                    <a:pt x="190214" y="0"/>
                  </a:cubicBezTo>
                  <a:close/>
                </a:path>
              </a:pathLst>
            </a:custGeom>
            <a:grpFill/>
            <a:ln w="9525" cap="flat">
              <a:noFill/>
              <a:prstDash val="solid"/>
              <a:miter/>
            </a:ln>
          </p:spPr>
          <p:txBody>
            <a:bodyPr rtlCol="0" anchor="ctr"/>
            <a:lstStyle/>
            <a:p>
              <a:endParaRPr lang="en-US"/>
            </a:p>
          </p:txBody>
        </p:sp>
      </p:grpSp>
      <p:grpSp>
        <p:nvGrpSpPr>
          <p:cNvPr id="16" name="Group 15">
            <a:extLst>
              <a:ext uri="{FF2B5EF4-FFF2-40B4-BE49-F238E27FC236}">
                <a16:creationId xmlns:a16="http://schemas.microsoft.com/office/drawing/2014/main" id="{DCDC3C16-174A-422B-9F00-D97F8FBB0459}"/>
              </a:ext>
            </a:extLst>
          </p:cNvPr>
          <p:cNvGrpSpPr/>
          <p:nvPr/>
        </p:nvGrpSpPr>
        <p:grpSpPr>
          <a:xfrm>
            <a:off x="2170122" y="3244745"/>
            <a:ext cx="984881" cy="184666"/>
            <a:chOff x="1018413" y="3638552"/>
            <a:chExt cx="984881" cy="184666"/>
          </a:xfrm>
        </p:grpSpPr>
        <p:sp>
          <p:nvSpPr>
            <p:cNvPr id="39" name="TextBox 38">
              <a:extLst>
                <a:ext uri="{FF2B5EF4-FFF2-40B4-BE49-F238E27FC236}">
                  <a16:creationId xmlns:a16="http://schemas.microsoft.com/office/drawing/2014/main" id="{F60D2B45-D27A-4F0F-BE00-20A7729AFE3C}"/>
                </a:ext>
              </a:extLst>
            </p:cNvPr>
            <p:cNvSpPr txBox="1"/>
            <p:nvPr/>
          </p:nvSpPr>
          <p:spPr>
            <a:xfrm>
              <a:off x="1125724" y="3638552"/>
              <a:ext cx="877570" cy="184666"/>
            </a:xfrm>
            <a:prstGeom prst="rect">
              <a:avLst/>
            </a:prstGeom>
            <a:noFill/>
          </p:spPr>
          <p:txBody>
            <a:bodyPr wrap="square" lIns="0" tIns="0" rIns="0" bIns="0" rtlCol="0" anchor="ctr">
              <a:noAutofit/>
            </a:bodyPr>
            <a:lstStyle/>
            <a:p>
              <a:r>
                <a:rPr lang="en-US" sz="600">
                  <a:solidFill>
                    <a:schemeClr val="tx1">
                      <a:lumMod val="65000"/>
                      <a:lumOff val="35000"/>
                    </a:schemeClr>
                  </a:solidFill>
                </a:rPr>
                <a:t>5 HRS AGO</a:t>
              </a:r>
            </a:p>
          </p:txBody>
        </p:sp>
        <p:sp>
          <p:nvSpPr>
            <p:cNvPr id="8" name="Oval 7">
              <a:extLst>
                <a:ext uri="{FF2B5EF4-FFF2-40B4-BE49-F238E27FC236}">
                  <a16:creationId xmlns:a16="http://schemas.microsoft.com/office/drawing/2014/main" id="{306A8E5E-7FBA-4922-977F-6D94810DA4E8}"/>
                </a:ext>
              </a:extLst>
            </p:cNvPr>
            <p:cNvSpPr/>
            <p:nvPr/>
          </p:nvSpPr>
          <p:spPr>
            <a:xfrm>
              <a:off x="1018413" y="3691644"/>
              <a:ext cx="73152" cy="73152"/>
            </a:xfrm>
            <a:prstGeom prst="ellipse">
              <a:avLst/>
            </a:prstGeom>
            <a:solidFill>
              <a:schemeClr val="bg1"/>
            </a:solidFill>
            <a:ln w="6350">
              <a:solidFill>
                <a:schemeClr val="tx1">
                  <a:lumMod val="65000"/>
                  <a:lumOff val="35000"/>
                </a:schemeClr>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2" name="Freeform: Shape 11">
              <a:extLst>
                <a:ext uri="{FF2B5EF4-FFF2-40B4-BE49-F238E27FC236}">
                  <a16:creationId xmlns:a16="http://schemas.microsoft.com/office/drawing/2014/main" id="{E5232024-5E86-4B8F-85EF-8C5C1D731E70}"/>
                </a:ext>
              </a:extLst>
            </p:cNvPr>
            <p:cNvSpPr>
              <a:spLocks noChangeAspect="1"/>
            </p:cNvSpPr>
            <p:nvPr/>
          </p:nvSpPr>
          <p:spPr>
            <a:xfrm>
              <a:off x="1054990" y="3705234"/>
              <a:ext cx="12188" cy="25819"/>
            </a:xfrm>
            <a:custGeom>
              <a:avLst/>
              <a:gdLst>
                <a:gd name="connsiteX0" fmla="*/ 0 w 144780"/>
                <a:gd name="connsiteY0" fmla="*/ 0 h 306705"/>
                <a:gd name="connsiteX1" fmla="*/ 0 w 144780"/>
                <a:gd name="connsiteY1" fmla="*/ 306705 h 306705"/>
                <a:gd name="connsiteX2" fmla="*/ 144780 w 144780"/>
                <a:gd name="connsiteY2" fmla="*/ 129540 h 306705"/>
              </a:gdLst>
              <a:ahLst/>
              <a:cxnLst>
                <a:cxn ang="0">
                  <a:pos x="connsiteX0" y="connsiteY0"/>
                </a:cxn>
                <a:cxn ang="0">
                  <a:pos x="connsiteX1" y="connsiteY1"/>
                </a:cxn>
                <a:cxn ang="0">
                  <a:pos x="connsiteX2" y="connsiteY2"/>
                </a:cxn>
              </a:cxnLst>
              <a:rect l="l" t="t" r="r" b="b"/>
              <a:pathLst>
                <a:path w="144780" h="306705">
                  <a:moveTo>
                    <a:pt x="0" y="0"/>
                  </a:moveTo>
                  <a:lnTo>
                    <a:pt x="0" y="306705"/>
                  </a:lnTo>
                  <a:lnTo>
                    <a:pt x="144780" y="129540"/>
                  </a:lnTo>
                </a:path>
              </a:pathLst>
            </a:custGeom>
            <a:solidFill>
              <a:schemeClr val="bg1"/>
            </a:solidFill>
            <a:ln w="6350">
              <a:solidFill>
                <a:schemeClr val="tx1">
                  <a:lumMod val="65000"/>
                  <a:lumOff val="35000"/>
                </a:schemeClr>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a:solidFill>
                  <a:schemeClr val="bg1"/>
                </a:solidFill>
              </a:endParaRPr>
            </a:p>
          </p:txBody>
        </p:sp>
      </p:grpSp>
      <p:sp>
        <p:nvSpPr>
          <p:cNvPr id="26" name="Rectangle: Rounded Corners 25">
            <a:extLst>
              <a:ext uri="{FF2B5EF4-FFF2-40B4-BE49-F238E27FC236}">
                <a16:creationId xmlns:a16="http://schemas.microsoft.com/office/drawing/2014/main" id="{27C5E124-424F-40C4-8187-D8B4EA80C2AA}"/>
              </a:ext>
            </a:extLst>
          </p:cNvPr>
          <p:cNvSpPr/>
          <p:nvPr/>
        </p:nvSpPr>
        <p:spPr>
          <a:xfrm>
            <a:off x="6661848" y="1440284"/>
            <a:ext cx="3811393" cy="1469136"/>
          </a:xfrm>
          <a:prstGeom prst="roundRect">
            <a:avLst>
              <a:gd name="adj" fmla="val 738"/>
            </a:avLst>
          </a:prstGeom>
          <a:solidFill>
            <a:schemeClr val="bg1"/>
          </a:solidFill>
          <a:effectLst>
            <a:outerShdw blurRad="368300" dist="76200" dir="2700000" algn="tl" rotWithShape="0">
              <a:prstClr val="black">
                <a:alpha val="40000"/>
              </a:prstClr>
            </a:outerShdw>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a:solidFill>
                <a:schemeClr val="bg1"/>
              </a:solidFill>
            </a:endParaRPr>
          </a:p>
        </p:txBody>
      </p:sp>
      <p:sp>
        <p:nvSpPr>
          <p:cNvPr id="28" name="TextBox 27">
            <a:extLst>
              <a:ext uri="{FF2B5EF4-FFF2-40B4-BE49-F238E27FC236}">
                <a16:creationId xmlns:a16="http://schemas.microsoft.com/office/drawing/2014/main" id="{40572374-0D3F-4B8A-9763-847FF90B77B0}"/>
              </a:ext>
            </a:extLst>
          </p:cNvPr>
          <p:cNvSpPr txBox="1"/>
          <p:nvPr/>
        </p:nvSpPr>
        <p:spPr>
          <a:xfrm>
            <a:off x="6978078" y="1646787"/>
            <a:ext cx="877570" cy="184666"/>
          </a:xfrm>
          <a:prstGeom prst="rect">
            <a:avLst/>
          </a:prstGeom>
          <a:noFill/>
        </p:spPr>
        <p:txBody>
          <a:bodyPr wrap="square" lIns="0" tIns="0" rIns="0" bIns="0" rtlCol="0" anchor="ctr">
            <a:noAutofit/>
          </a:bodyPr>
          <a:lstStyle/>
          <a:p>
            <a:pPr>
              <a:lnSpc>
                <a:spcPct val="90000"/>
              </a:lnSpc>
              <a:spcBef>
                <a:spcPts val="800"/>
              </a:spcBef>
              <a:spcAft>
                <a:spcPts val="400"/>
              </a:spcAft>
              <a:buFont typeface="Tahoma" panose="020B0604030504040204" pitchFamily="34" charset="0"/>
              <a:buChar char="​"/>
            </a:pPr>
            <a:r>
              <a:rPr lang="en-US" sz="600" b="1" kern="100" spc="200">
                <a:solidFill>
                  <a:schemeClr val="tx2">
                    <a:lumMod val="75000"/>
                  </a:schemeClr>
                </a:solidFill>
                <a:latin typeface="Whyte" panose="020B0004050101020103" pitchFamily="34" charset="0"/>
                <a:ea typeface="Whyte" panose="020B0004050101020103" pitchFamily="34" charset="0"/>
              </a:rPr>
              <a:t>•</a:t>
            </a:r>
            <a:r>
              <a:rPr lang="en-US" sz="600" b="1" kern="100" spc="200">
                <a:solidFill>
                  <a:schemeClr val="tx2">
                    <a:lumMod val="75000"/>
                  </a:schemeClr>
                </a:solidFill>
              </a:rPr>
              <a:t>LIVE</a:t>
            </a:r>
          </a:p>
        </p:txBody>
      </p:sp>
      <p:grpSp>
        <p:nvGrpSpPr>
          <p:cNvPr id="30" name="Group 29">
            <a:extLst>
              <a:ext uri="{FF2B5EF4-FFF2-40B4-BE49-F238E27FC236}">
                <a16:creationId xmlns:a16="http://schemas.microsoft.com/office/drawing/2014/main" id="{68E8DF77-EC89-401A-85C5-BCC26A7839E9}"/>
              </a:ext>
            </a:extLst>
          </p:cNvPr>
          <p:cNvGrpSpPr/>
          <p:nvPr/>
        </p:nvGrpSpPr>
        <p:grpSpPr>
          <a:xfrm>
            <a:off x="9314458" y="1646787"/>
            <a:ext cx="778510" cy="184666"/>
            <a:chOff x="6076315" y="1308356"/>
            <a:chExt cx="778510" cy="184666"/>
          </a:xfrm>
        </p:grpSpPr>
        <p:sp>
          <p:nvSpPr>
            <p:cNvPr id="31" name="TextBox 30">
              <a:extLst>
                <a:ext uri="{FF2B5EF4-FFF2-40B4-BE49-F238E27FC236}">
                  <a16:creationId xmlns:a16="http://schemas.microsoft.com/office/drawing/2014/main" id="{4EE98DA6-333D-47D5-8116-11305C835C3C}"/>
                </a:ext>
              </a:extLst>
            </p:cNvPr>
            <p:cNvSpPr txBox="1"/>
            <p:nvPr/>
          </p:nvSpPr>
          <p:spPr>
            <a:xfrm>
              <a:off x="6076315" y="1308356"/>
              <a:ext cx="342265" cy="184666"/>
            </a:xfrm>
            <a:prstGeom prst="rect">
              <a:avLst/>
            </a:prstGeom>
            <a:noFill/>
          </p:spPr>
          <p:txBody>
            <a:bodyPr wrap="square" lIns="0" tIns="0" rIns="0" bIns="0" rtlCol="0" anchor="ctr">
              <a:noAutofit/>
            </a:bodyPr>
            <a:lstStyle/>
            <a:p>
              <a:r>
                <a:rPr lang="en-US" sz="500">
                  <a:solidFill>
                    <a:schemeClr val="tx1">
                      <a:lumMod val="65000"/>
                      <a:lumOff val="35000"/>
                    </a:schemeClr>
                  </a:solidFill>
                </a:rPr>
                <a:t>SHARE</a:t>
              </a:r>
            </a:p>
          </p:txBody>
        </p:sp>
        <p:grpSp>
          <p:nvGrpSpPr>
            <p:cNvPr id="32" name="Group 31">
              <a:extLst>
                <a:ext uri="{FF2B5EF4-FFF2-40B4-BE49-F238E27FC236}">
                  <a16:creationId xmlns:a16="http://schemas.microsoft.com/office/drawing/2014/main" id="{6FC32289-F6A6-4E19-8C02-57A168CF0333}"/>
                </a:ext>
              </a:extLst>
            </p:cNvPr>
            <p:cNvGrpSpPr/>
            <p:nvPr/>
          </p:nvGrpSpPr>
          <p:grpSpPr>
            <a:xfrm>
              <a:off x="6393679" y="1352179"/>
              <a:ext cx="461146" cy="93009"/>
              <a:chOff x="7356974" y="1352179"/>
              <a:chExt cx="461146" cy="93009"/>
            </a:xfrm>
            <a:solidFill>
              <a:srgbClr val="002F6C"/>
            </a:solidFill>
          </p:grpSpPr>
          <p:sp>
            <p:nvSpPr>
              <p:cNvPr id="33" name="Graphic 8">
                <a:extLst>
                  <a:ext uri="{FF2B5EF4-FFF2-40B4-BE49-F238E27FC236}">
                    <a16:creationId xmlns:a16="http://schemas.microsoft.com/office/drawing/2014/main" id="{A597D07F-2DF6-41E7-ABB6-60FAD8D99D27}"/>
                  </a:ext>
                </a:extLst>
              </p:cNvPr>
              <p:cNvSpPr/>
              <p:nvPr/>
            </p:nvSpPr>
            <p:spPr>
              <a:xfrm>
                <a:off x="7532855" y="1354748"/>
                <a:ext cx="105139" cy="85432"/>
              </a:xfrm>
              <a:custGeom>
                <a:avLst/>
                <a:gdLst>
                  <a:gd name="connsiteX0" fmla="*/ 2104549 w 2344578"/>
                  <a:gd name="connsiteY0" fmla="*/ 474275 h 1905120"/>
                  <a:gd name="connsiteX1" fmla="*/ 2105978 w 2344578"/>
                  <a:gd name="connsiteY1" fmla="*/ 536473 h 1905120"/>
                  <a:gd name="connsiteX2" fmla="*/ 737330 w 2344578"/>
                  <a:gd name="connsiteY2" fmla="*/ 1905120 h 1905120"/>
                  <a:gd name="connsiteX3" fmla="*/ 737330 w 2344578"/>
                  <a:gd name="connsiteY3" fmla="*/ 1904739 h 1905120"/>
                  <a:gd name="connsiteX4" fmla="*/ 0 w 2344578"/>
                  <a:gd name="connsiteY4" fmla="*/ 1689093 h 1905120"/>
                  <a:gd name="connsiteX5" fmla="*/ 114491 w 2344578"/>
                  <a:gd name="connsiteY5" fmla="*/ 1696047 h 1905120"/>
                  <a:gd name="connsiteX6" fmla="*/ 711899 w 2344578"/>
                  <a:gd name="connsiteY6" fmla="*/ 1489735 h 1905120"/>
                  <a:gd name="connsiteX7" fmla="*/ 262509 w 2344578"/>
                  <a:gd name="connsiteY7" fmla="*/ 1155693 h 1905120"/>
                  <a:gd name="connsiteX8" fmla="*/ 479679 w 2344578"/>
                  <a:gd name="connsiteY8" fmla="*/ 1147407 h 1905120"/>
                  <a:gd name="connsiteX9" fmla="*/ 93821 w 2344578"/>
                  <a:gd name="connsiteY9" fmla="*/ 675919 h 1905120"/>
                  <a:gd name="connsiteX10" fmla="*/ 93821 w 2344578"/>
                  <a:gd name="connsiteY10" fmla="*/ 669823 h 1905120"/>
                  <a:gd name="connsiteX11" fmla="*/ 312134 w 2344578"/>
                  <a:gd name="connsiteY11" fmla="*/ 730021 h 1905120"/>
                  <a:gd name="connsiteX12" fmla="*/ 163259 w 2344578"/>
                  <a:gd name="connsiteY12" fmla="*/ 87750 h 1905120"/>
                  <a:gd name="connsiteX13" fmla="*/ 1154621 w 2344578"/>
                  <a:gd name="connsiteY13" fmla="*/ 590289 h 1905120"/>
                  <a:gd name="connsiteX14" fmla="*/ 1293781 w 2344578"/>
                  <a:gd name="connsiteY14" fmla="*/ 130708 h 1905120"/>
                  <a:gd name="connsiteX15" fmla="*/ 1974342 w 2344578"/>
                  <a:gd name="connsiteY15" fmla="*/ 151568 h 1905120"/>
                  <a:gd name="connsiteX16" fmla="*/ 2279809 w 2344578"/>
                  <a:gd name="connsiteY16" fmla="*/ 34791 h 1905120"/>
                  <a:gd name="connsiteX17" fmla="*/ 2068354 w 2344578"/>
                  <a:gd name="connsiteY17" fmla="*/ 300825 h 1905120"/>
                  <a:gd name="connsiteX18" fmla="*/ 2344579 w 2344578"/>
                  <a:gd name="connsiteY18" fmla="*/ 225101 h 1905120"/>
                  <a:gd name="connsiteX19" fmla="*/ 2104549 w 2344578"/>
                  <a:gd name="connsiteY19" fmla="*/ 474275 h 190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4578" h="1905120">
                    <a:moveTo>
                      <a:pt x="2104549" y="474275"/>
                    </a:moveTo>
                    <a:cubicBezTo>
                      <a:pt x="2105978" y="494944"/>
                      <a:pt x="2105978" y="515613"/>
                      <a:pt x="2105978" y="536473"/>
                    </a:cubicBezTo>
                    <a:cubicBezTo>
                      <a:pt x="2105978" y="1172076"/>
                      <a:pt x="1622108" y="1905120"/>
                      <a:pt x="737330" y="1905120"/>
                    </a:cubicBezTo>
                    <a:lnTo>
                      <a:pt x="737330" y="1904739"/>
                    </a:lnTo>
                    <a:cubicBezTo>
                      <a:pt x="475964" y="1905120"/>
                      <a:pt x="220028" y="1830254"/>
                      <a:pt x="0" y="1689093"/>
                    </a:cubicBezTo>
                    <a:cubicBezTo>
                      <a:pt x="38005" y="1693665"/>
                      <a:pt x="76200" y="1695951"/>
                      <a:pt x="114491" y="1696047"/>
                    </a:cubicBezTo>
                    <a:cubicBezTo>
                      <a:pt x="331089" y="1696237"/>
                      <a:pt x="541496" y="1623561"/>
                      <a:pt x="711899" y="1489735"/>
                    </a:cubicBezTo>
                    <a:cubicBezTo>
                      <a:pt x="506063" y="1485830"/>
                      <a:pt x="325565" y="1351623"/>
                      <a:pt x="262509" y="1155693"/>
                    </a:cubicBezTo>
                    <a:cubicBezTo>
                      <a:pt x="334613" y="1169600"/>
                      <a:pt x="408908" y="1166742"/>
                      <a:pt x="479679" y="1147407"/>
                    </a:cubicBezTo>
                    <a:cubicBezTo>
                      <a:pt x="255270" y="1102068"/>
                      <a:pt x="93821" y="904900"/>
                      <a:pt x="93821" y="675919"/>
                    </a:cubicBezTo>
                    <a:cubicBezTo>
                      <a:pt x="93821" y="673824"/>
                      <a:pt x="93821" y="671823"/>
                      <a:pt x="93821" y="669823"/>
                    </a:cubicBezTo>
                    <a:cubicBezTo>
                      <a:pt x="160687" y="707066"/>
                      <a:pt x="235553" y="727735"/>
                      <a:pt x="312134" y="730021"/>
                    </a:cubicBezTo>
                    <a:cubicBezTo>
                      <a:pt x="100775" y="588765"/>
                      <a:pt x="35624" y="307587"/>
                      <a:pt x="163259" y="87750"/>
                    </a:cubicBezTo>
                    <a:cubicBezTo>
                      <a:pt x="407480" y="388264"/>
                      <a:pt x="767810" y="570954"/>
                      <a:pt x="1154621" y="590289"/>
                    </a:cubicBezTo>
                    <a:cubicBezTo>
                      <a:pt x="1115854" y="423221"/>
                      <a:pt x="1168813" y="248151"/>
                      <a:pt x="1293781" y="130708"/>
                    </a:cubicBezTo>
                    <a:cubicBezTo>
                      <a:pt x="1487519" y="-51410"/>
                      <a:pt x="1792224" y="-42076"/>
                      <a:pt x="1974342" y="151568"/>
                    </a:cubicBezTo>
                    <a:cubicBezTo>
                      <a:pt x="2082070" y="130327"/>
                      <a:pt x="2185321" y="90798"/>
                      <a:pt x="2279809" y="34791"/>
                    </a:cubicBezTo>
                    <a:cubicBezTo>
                      <a:pt x="2243900" y="146139"/>
                      <a:pt x="2168747" y="240722"/>
                      <a:pt x="2068354" y="300825"/>
                    </a:cubicBezTo>
                    <a:cubicBezTo>
                      <a:pt x="2163699" y="289585"/>
                      <a:pt x="2256854" y="264058"/>
                      <a:pt x="2344579" y="225101"/>
                    </a:cubicBezTo>
                    <a:cubicBezTo>
                      <a:pt x="2279999" y="321875"/>
                      <a:pt x="2198656" y="406171"/>
                      <a:pt x="2104549" y="474275"/>
                    </a:cubicBezTo>
                    <a:close/>
                  </a:path>
                </a:pathLst>
              </a:custGeom>
              <a:grpFill/>
              <a:ln w="9525" cap="flat">
                <a:noFill/>
                <a:prstDash val="solid"/>
                <a:miter/>
              </a:ln>
            </p:spPr>
            <p:txBody>
              <a:bodyPr rtlCol="0" anchor="ctr"/>
              <a:lstStyle/>
              <a:p>
                <a:endParaRPr lang="en-US"/>
              </a:p>
            </p:txBody>
          </p:sp>
          <p:sp>
            <p:nvSpPr>
              <p:cNvPr id="34" name="Graphic 11">
                <a:extLst>
                  <a:ext uri="{FF2B5EF4-FFF2-40B4-BE49-F238E27FC236}">
                    <a16:creationId xmlns:a16="http://schemas.microsoft.com/office/drawing/2014/main" id="{8FF7C20B-CC0E-4A53-BD77-7881799624E7}"/>
                  </a:ext>
                </a:extLst>
              </p:cNvPr>
              <p:cNvSpPr/>
              <p:nvPr/>
            </p:nvSpPr>
            <p:spPr>
              <a:xfrm>
                <a:off x="7356974" y="1352179"/>
                <a:ext cx="49666" cy="93009"/>
              </a:xfrm>
              <a:custGeom>
                <a:avLst/>
                <a:gdLst>
                  <a:gd name="connsiteX0" fmla="*/ 373094 w 401002"/>
                  <a:gd name="connsiteY0" fmla="*/ 415100 h 750950"/>
                  <a:gd name="connsiteX1" fmla="*/ 394049 w 401002"/>
                  <a:gd name="connsiteY1" fmla="*/ 284512 h 750950"/>
                  <a:gd name="connsiteX2" fmla="*/ 270510 w 401002"/>
                  <a:gd name="connsiteY2" fmla="*/ 284512 h 750950"/>
                  <a:gd name="connsiteX3" fmla="*/ 270510 w 401002"/>
                  <a:gd name="connsiteY3" fmla="*/ 193548 h 750950"/>
                  <a:gd name="connsiteX4" fmla="*/ 340424 w 401002"/>
                  <a:gd name="connsiteY4" fmla="*/ 128302 h 750950"/>
                  <a:gd name="connsiteX5" fmla="*/ 401003 w 401002"/>
                  <a:gd name="connsiteY5" fmla="*/ 128302 h 750950"/>
                  <a:gd name="connsiteX6" fmla="*/ 401003 w 401002"/>
                  <a:gd name="connsiteY6" fmla="*/ 9335 h 750950"/>
                  <a:gd name="connsiteX7" fmla="*/ 298514 w 401002"/>
                  <a:gd name="connsiteY7" fmla="*/ 0 h 750950"/>
                  <a:gd name="connsiteX8" fmla="*/ 116586 w 401002"/>
                  <a:gd name="connsiteY8" fmla="*/ 181928 h 750950"/>
                  <a:gd name="connsiteX9" fmla="*/ 116586 w 401002"/>
                  <a:gd name="connsiteY9" fmla="*/ 284512 h 750950"/>
                  <a:gd name="connsiteX10" fmla="*/ 0 w 401002"/>
                  <a:gd name="connsiteY10" fmla="*/ 284512 h 750950"/>
                  <a:gd name="connsiteX11" fmla="*/ 0 w 401002"/>
                  <a:gd name="connsiteY11" fmla="*/ 415100 h 750950"/>
                  <a:gd name="connsiteX12" fmla="*/ 116586 w 401002"/>
                  <a:gd name="connsiteY12" fmla="*/ 415100 h 750950"/>
                  <a:gd name="connsiteX13" fmla="*/ 116586 w 401002"/>
                  <a:gd name="connsiteY13" fmla="*/ 743903 h 750950"/>
                  <a:gd name="connsiteX14" fmla="*/ 193548 w 401002"/>
                  <a:gd name="connsiteY14" fmla="*/ 750951 h 750950"/>
                  <a:gd name="connsiteX15" fmla="*/ 270510 w 401002"/>
                  <a:gd name="connsiteY15" fmla="*/ 743903 h 750950"/>
                  <a:gd name="connsiteX16" fmla="*/ 270510 w 401002"/>
                  <a:gd name="connsiteY16" fmla="*/ 415100 h 750950"/>
                  <a:gd name="connsiteX17" fmla="*/ 373094 w 401002"/>
                  <a:gd name="connsiteY17" fmla="*/ 415100 h 7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1002" h="750950">
                    <a:moveTo>
                      <a:pt x="373094" y="415100"/>
                    </a:moveTo>
                    <a:lnTo>
                      <a:pt x="394049" y="284512"/>
                    </a:lnTo>
                    <a:lnTo>
                      <a:pt x="270510" y="284512"/>
                    </a:lnTo>
                    <a:lnTo>
                      <a:pt x="270510" y="193548"/>
                    </a:lnTo>
                    <a:cubicBezTo>
                      <a:pt x="270510" y="156210"/>
                      <a:pt x="284512" y="128302"/>
                      <a:pt x="340424" y="128302"/>
                    </a:cubicBezTo>
                    <a:lnTo>
                      <a:pt x="401003" y="128302"/>
                    </a:lnTo>
                    <a:lnTo>
                      <a:pt x="401003" y="9335"/>
                    </a:lnTo>
                    <a:cubicBezTo>
                      <a:pt x="368427" y="4667"/>
                      <a:pt x="331089" y="0"/>
                      <a:pt x="298514" y="0"/>
                    </a:cubicBezTo>
                    <a:cubicBezTo>
                      <a:pt x="191262" y="0"/>
                      <a:pt x="116586" y="65342"/>
                      <a:pt x="116586" y="181928"/>
                    </a:cubicBezTo>
                    <a:lnTo>
                      <a:pt x="116586" y="284512"/>
                    </a:lnTo>
                    <a:lnTo>
                      <a:pt x="0" y="284512"/>
                    </a:lnTo>
                    <a:lnTo>
                      <a:pt x="0" y="415100"/>
                    </a:lnTo>
                    <a:lnTo>
                      <a:pt x="116586" y="415100"/>
                    </a:lnTo>
                    <a:lnTo>
                      <a:pt x="116586" y="743903"/>
                    </a:lnTo>
                    <a:cubicBezTo>
                      <a:pt x="142208" y="748570"/>
                      <a:pt x="167926" y="750951"/>
                      <a:pt x="193548" y="750951"/>
                    </a:cubicBezTo>
                    <a:cubicBezTo>
                      <a:pt x="219170" y="750951"/>
                      <a:pt x="244888" y="748570"/>
                      <a:pt x="270510" y="743903"/>
                    </a:cubicBezTo>
                    <a:lnTo>
                      <a:pt x="270510" y="415100"/>
                    </a:lnTo>
                    <a:lnTo>
                      <a:pt x="373094" y="415100"/>
                    </a:ln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3611EB17-40D8-4164-8AD6-DB45914239FC}"/>
                  </a:ext>
                </a:extLst>
              </p:cNvPr>
              <p:cNvSpPr/>
              <p:nvPr/>
            </p:nvSpPr>
            <p:spPr>
              <a:xfrm>
                <a:off x="7744414" y="1361448"/>
                <a:ext cx="73706" cy="73582"/>
              </a:xfrm>
              <a:custGeom>
                <a:avLst/>
                <a:gdLst>
                  <a:gd name="connsiteX0" fmla="*/ 26003 w 1582863"/>
                  <a:gd name="connsiteY0" fmla="*/ 524637 h 1580197"/>
                  <a:gd name="connsiteX1" fmla="*/ 354044 w 1582863"/>
                  <a:gd name="connsiteY1" fmla="*/ 524637 h 1580197"/>
                  <a:gd name="connsiteX2" fmla="*/ 354044 w 1582863"/>
                  <a:gd name="connsiteY2" fmla="*/ 1580102 h 1580197"/>
                  <a:gd name="connsiteX3" fmla="*/ 26003 w 1582863"/>
                  <a:gd name="connsiteY3" fmla="*/ 1580102 h 1580197"/>
                  <a:gd name="connsiteX4" fmla="*/ 1189481 w 1582863"/>
                  <a:gd name="connsiteY4" fmla="*/ 498347 h 1580197"/>
                  <a:gd name="connsiteX5" fmla="*/ 1582863 w 1582863"/>
                  <a:gd name="connsiteY5" fmla="*/ 1001077 h 1580197"/>
                  <a:gd name="connsiteX6" fmla="*/ 1582768 w 1582863"/>
                  <a:gd name="connsiteY6" fmla="*/ 1580197 h 1580197"/>
                  <a:gd name="connsiteX7" fmla="*/ 1255013 w 1582863"/>
                  <a:gd name="connsiteY7" fmla="*/ 1580197 h 1580197"/>
                  <a:gd name="connsiteX8" fmla="*/ 1255013 w 1582863"/>
                  <a:gd name="connsiteY8" fmla="*/ 1066895 h 1580197"/>
                  <a:gd name="connsiteX9" fmla="*/ 1084516 w 1582863"/>
                  <a:gd name="connsiteY9" fmla="*/ 786955 h 1580197"/>
                  <a:gd name="connsiteX10" fmla="*/ 887729 w 1582863"/>
                  <a:gd name="connsiteY10" fmla="*/ 1058036 h 1580197"/>
                  <a:gd name="connsiteX11" fmla="*/ 887729 w 1582863"/>
                  <a:gd name="connsiteY11" fmla="*/ 1580197 h 1580197"/>
                  <a:gd name="connsiteX12" fmla="*/ 560069 w 1582863"/>
                  <a:gd name="connsiteY12" fmla="*/ 1580197 h 1580197"/>
                  <a:gd name="connsiteX13" fmla="*/ 560069 w 1582863"/>
                  <a:gd name="connsiteY13" fmla="*/ 524636 h 1580197"/>
                  <a:gd name="connsiteX14" fmla="*/ 874680 w 1582863"/>
                  <a:gd name="connsiteY14" fmla="*/ 524636 h 1580197"/>
                  <a:gd name="connsiteX15" fmla="*/ 874680 w 1582863"/>
                  <a:gd name="connsiteY15" fmla="*/ 668845 h 1580197"/>
                  <a:gd name="connsiteX16" fmla="*/ 879061 w 1582863"/>
                  <a:gd name="connsiteY16" fmla="*/ 668845 h 1580197"/>
                  <a:gd name="connsiteX17" fmla="*/ 1189481 w 1582863"/>
                  <a:gd name="connsiteY17" fmla="*/ 498347 h 1580197"/>
                  <a:gd name="connsiteX18" fmla="*/ 190214 w 1582863"/>
                  <a:gd name="connsiteY18" fmla="*/ 0 h 1580197"/>
                  <a:gd name="connsiteX19" fmla="*/ 380429 w 1582863"/>
                  <a:gd name="connsiteY19" fmla="*/ 190119 h 1580197"/>
                  <a:gd name="connsiteX20" fmla="*/ 190214 w 1582863"/>
                  <a:gd name="connsiteY20" fmla="*/ 380333 h 1580197"/>
                  <a:gd name="connsiteX21" fmla="*/ 0 w 1582863"/>
                  <a:gd name="connsiteY21" fmla="*/ 190214 h 1580197"/>
                  <a:gd name="connsiteX22" fmla="*/ 190214 w 1582863"/>
                  <a:gd name="connsiteY22"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82863" h="1580197">
                    <a:moveTo>
                      <a:pt x="26003" y="524637"/>
                    </a:moveTo>
                    <a:lnTo>
                      <a:pt x="354044" y="524637"/>
                    </a:lnTo>
                    <a:lnTo>
                      <a:pt x="354044" y="1580102"/>
                    </a:lnTo>
                    <a:lnTo>
                      <a:pt x="26003" y="1580102"/>
                    </a:lnTo>
                    <a:close/>
                    <a:moveTo>
                      <a:pt x="1189481" y="498347"/>
                    </a:moveTo>
                    <a:cubicBezTo>
                      <a:pt x="1521618" y="498347"/>
                      <a:pt x="1582863" y="716851"/>
                      <a:pt x="1582863" y="1001077"/>
                    </a:cubicBezTo>
                    <a:lnTo>
                      <a:pt x="1582768" y="1580197"/>
                    </a:lnTo>
                    <a:lnTo>
                      <a:pt x="1255013" y="1580197"/>
                    </a:lnTo>
                    <a:lnTo>
                      <a:pt x="1255013" y="1066895"/>
                    </a:lnTo>
                    <a:cubicBezTo>
                      <a:pt x="1255013" y="944498"/>
                      <a:pt x="1252822" y="786955"/>
                      <a:pt x="1084516" y="786955"/>
                    </a:cubicBezTo>
                    <a:cubicBezTo>
                      <a:pt x="913828" y="786955"/>
                      <a:pt x="887729" y="920305"/>
                      <a:pt x="887729" y="1058036"/>
                    </a:cubicBezTo>
                    <a:lnTo>
                      <a:pt x="887729" y="1580197"/>
                    </a:lnTo>
                    <a:lnTo>
                      <a:pt x="560069" y="1580197"/>
                    </a:lnTo>
                    <a:lnTo>
                      <a:pt x="560069" y="524636"/>
                    </a:lnTo>
                    <a:lnTo>
                      <a:pt x="874680" y="524636"/>
                    </a:lnTo>
                    <a:lnTo>
                      <a:pt x="874680" y="668845"/>
                    </a:lnTo>
                    <a:lnTo>
                      <a:pt x="879061" y="668845"/>
                    </a:lnTo>
                    <a:cubicBezTo>
                      <a:pt x="943164" y="559307"/>
                      <a:pt x="1062703" y="493680"/>
                      <a:pt x="1189481" y="498347"/>
                    </a:cubicBezTo>
                    <a:close/>
                    <a:moveTo>
                      <a:pt x="190214" y="0"/>
                    </a:moveTo>
                    <a:cubicBezTo>
                      <a:pt x="294513" y="0"/>
                      <a:pt x="380429" y="85820"/>
                      <a:pt x="380429" y="190119"/>
                    </a:cubicBezTo>
                    <a:cubicBezTo>
                      <a:pt x="380429" y="294513"/>
                      <a:pt x="294513" y="380333"/>
                      <a:pt x="190214" y="380333"/>
                    </a:cubicBezTo>
                    <a:cubicBezTo>
                      <a:pt x="85820" y="380333"/>
                      <a:pt x="0" y="294513"/>
                      <a:pt x="0" y="190214"/>
                    </a:cubicBezTo>
                    <a:cubicBezTo>
                      <a:pt x="0" y="85820"/>
                      <a:pt x="85820" y="0"/>
                      <a:pt x="190214" y="0"/>
                    </a:cubicBezTo>
                    <a:close/>
                  </a:path>
                </a:pathLst>
              </a:custGeom>
              <a:grpFill/>
              <a:ln w="9525" cap="flat">
                <a:noFill/>
                <a:prstDash val="solid"/>
                <a:miter/>
              </a:ln>
            </p:spPr>
            <p:txBody>
              <a:bodyPr rtlCol="0" anchor="ctr"/>
              <a:lstStyle/>
              <a:p>
                <a:endParaRPr lang="en-US"/>
              </a:p>
            </p:txBody>
          </p:sp>
        </p:grpSp>
      </p:grpSp>
      <p:sp>
        <p:nvSpPr>
          <p:cNvPr id="3" name="Rectangle: Rounded Corners 2">
            <a:extLst>
              <a:ext uri="{FF2B5EF4-FFF2-40B4-BE49-F238E27FC236}">
                <a16:creationId xmlns:a16="http://schemas.microsoft.com/office/drawing/2014/main" id="{1D7F3D2B-76A8-436B-A0B6-4968BD6F624F}"/>
              </a:ext>
            </a:extLst>
          </p:cNvPr>
          <p:cNvSpPr/>
          <p:nvPr/>
        </p:nvSpPr>
        <p:spPr>
          <a:xfrm>
            <a:off x="1718759" y="1446692"/>
            <a:ext cx="4746121" cy="1462728"/>
          </a:xfrm>
          <a:prstGeom prst="roundRect">
            <a:avLst>
              <a:gd name="adj" fmla="val 738"/>
            </a:avLst>
          </a:prstGeom>
          <a:solidFill>
            <a:schemeClr val="bg1"/>
          </a:solidFill>
          <a:effectLst>
            <a:outerShdw blurRad="368300" dist="76200" dir="2700000" algn="tl" rotWithShape="0">
              <a:prstClr val="black">
                <a:alpha val="40000"/>
              </a:prstClr>
            </a:outerShdw>
          </a:effectLst>
        </p:spPr>
        <p:txBody>
          <a:bodyPr vert="horz" lIns="91440" tIns="45720" rIns="91440" bIns="45720" rtlCol="0" anchor="ctr">
            <a:noAutofit/>
          </a:bodyPr>
          <a:lstStyle/>
          <a:p>
            <a:pPr algn="ctr">
              <a:lnSpc>
                <a:spcPct val="90000"/>
              </a:lnSpc>
              <a:spcBef>
                <a:spcPts val="800"/>
              </a:spcBef>
              <a:spcAft>
                <a:spcPts val="400"/>
              </a:spcAft>
            </a:pPr>
            <a:endParaRPr lang="en-US" sz="2000" kern="100" spc="20" dirty="0">
              <a:solidFill>
                <a:schemeClr val="bg1"/>
              </a:solidFill>
            </a:endParaRPr>
          </a:p>
        </p:txBody>
      </p:sp>
      <p:sp>
        <p:nvSpPr>
          <p:cNvPr id="5" name="TextBox 4">
            <a:extLst>
              <a:ext uri="{FF2B5EF4-FFF2-40B4-BE49-F238E27FC236}">
                <a16:creationId xmlns:a16="http://schemas.microsoft.com/office/drawing/2014/main" id="{C68B5453-39F4-4863-9859-7989CE2AC146}"/>
              </a:ext>
            </a:extLst>
          </p:cNvPr>
          <p:cNvSpPr txBox="1"/>
          <p:nvPr/>
        </p:nvSpPr>
        <p:spPr>
          <a:xfrm>
            <a:off x="1974028" y="1574362"/>
            <a:ext cx="1306961" cy="184666"/>
          </a:xfrm>
          <a:prstGeom prst="rect">
            <a:avLst/>
          </a:prstGeom>
          <a:noFill/>
        </p:spPr>
        <p:txBody>
          <a:bodyPr wrap="square" lIns="0" tIns="0" rIns="0" bIns="0" rtlCol="0" anchor="ctr">
            <a:noAutofit/>
          </a:bodyPr>
          <a:lstStyle/>
          <a:p>
            <a:r>
              <a:rPr lang="en-US" sz="600" b="1" kern="100" spc="20">
                <a:solidFill>
                  <a:schemeClr val="accent1">
                    <a:lumMod val="75000"/>
                  </a:schemeClr>
                </a:solidFill>
              </a:rPr>
              <a:t>FINANCE | </a:t>
            </a:r>
            <a:r>
              <a:rPr lang="en-US" sz="600">
                <a:solidFill>
                  <a:schemeClr val="tx1">
                    <a:lumMod val="65000"/>
                    <a:lumOff val="35000"/>
                  </a:schemeClr>
                </a:solidFill>
              </a:rPr>
              <a:t>UPDATED 2:17 PM EDT</a:t>
            </a:r>
          </a:p>
        </p:txBody>
      </p:sp>
      <p:grpSp>
        <p:nvGrpSpPr>
          <p:cNvPr id="22" name="Group 21">
            <a:extLst>
              <a:ext uri="{FF2B5EF4-FFF2-40B4-BE49-F238E27FC236}">
                <a16:creationId xmlns:a16="http://schemas.microsoft.com/office/drawing/2014/main" id="{2135CAC9-1ED4-419E-87E2-89E2E54DADDD}"/>
              </a:ext>
            </a:extLst>
          </p:cNvPr>
          <p:cNvGrpSpPr/>
          <p:nvPr/>
        </p:nvGrpSpPr>
        <p:grpSpPr>
          <a:xfrm>
            <a:off x="5394774" y="1574362"/>
            <a:ext cx="778510" cy="184666"/>
            <a:chOff x="6076315" y="1308356"/>
            <a:chExt cx="778510" cy="184666"/>
          </a:xfrm>
        </p:grpSpPr>
        <p:sp>
          <p:nvSpPr>
            <p:cNvPr id="7" name="TextBox 6">
              <a:extLst>
                <a:ext uri="{FF2B5EF4-FFF2-40B4-BE49-F238E27FC236}">
                  <a16:creationId xmlns:a16="http://schemas.microsoft.com/office/drawing/2014/main" id="{592114CB-1F86-418D-BE3C-0E2D1FDB91E6}"/>
                </a:ext>
              </a:extLst>
            </p:cNvPr>
            <p:cNvSpPr txBox="1"/>
            <p:nvPr/>
          </p:nvSpPr>
          <p:spPr>
            <a:xfrm>
              <a:off x="6076315" y="1308356"/>
              <a:ext cx="342265" cy="184666"/>
            </a:xfrm>
            <a:prstGeom prst="rect">
              <a:avLst/>
            </a:prstGeom>
            <a:noFill/>
          </p:spPr>
          <p:txBody>
            <a:bodyPr wrap="square" lIns="0" tIns="0" rIns="0" bIns="0" rtlCol="0" anchor="ctr">
              <a:noAutofit/>
            </a:bodyPr>
            <a:lstStyle/>
            <a:p>
              <a:r>
                <a:rPr lang="en-US" sz="500">
                  <a:solidFill>
                    <a:schemeClr val="bg1">
                      <a:lumMod val="65000"/>
                    </a:schemeClr>
                  </a:solidFill>
                </a:rPr>
                <a:t>SHARE</a:t>
              </a:r>
            </a:p>
          </p:txBody>
        </p:sp>
        <p:grpSp>
          <p:nvGrpSpPr>
            <p:cNvPr id="21" name="Group 20">
              <a:extLst>
                <a:ext uri="{FF2B5EF4-FFF2-40B4-BE49-F238E27FC236}">
                  <a16:creationId xmlns:a16="http://schemas.microsoft.com/office/drawing/2014/main" id="{17D34DFB-6BCD-4F1C-8F80-7F336D5C1E1A}"/>
                </a:ext>
              </a:extLst>
            </p:cNvPr>
            <p:cNvGrpSpPr/>
            <p:nvPr/>
          </p:nvGrpSpPr>
          <p:grpSpPr>
            <a:xfrm>
              <a:off x="6393679" y="1352179"/>
              <a:ext cx="461146" cy="93009"/>
              <a:chOff x="7356974" y="1352179"/>
              <a:chExt cx="461146" cy="93009"/>
            </a:xfrm>
            <a:solidFill>
              <a:srgbClr val="002F6C"/>
            </a:solidFill>
          </p:grpSpPr>
          <p:sp>
            <p:nvSpPr>
              <p:cNvPr id="10" name="Graphic 8">
                <a:extLst>
                  <a:ext uri="{FF2B5EF4-FFF2-40B4-BE49-F238E27FC236}">
                    <a16:creationId xmlns:a16="http://schemas.microsoft.com/office/drawing/2014/main" id="{7434B201-2C58-479B-94E0-A5F7E0D44DB3}"/>
                  </a:ext>
                </a:extLst>
              </p:cNvPr>
              <p:cNvSpPr/>
              <p:nvPr/>
            </p:nvSpPr>
            <p:spPr>
              <a:xfrm>
                <a:off x="7532855" y="1354748"/>
                <a:ext cx="105139" cy="85432"/>
              </a:xfrm>
              <a:custGeom>
                <a:avLst/>
                <a:gdLst>
                  <a:gd name="connsiteX0" fmla="*/ 2104549 w 2344578"/>
                  <a:gd name="connsiteY0" fmla="*/ 474275 h 1905120"/>
                  <a:gd name="connsiteX1" fmla="*/ 2105978 w 2344578"/>
                  <a:gd name="connsiteY1" fmla="*/ 536473 h 1905120"/>
                  <a:gd name="connsiteX2" fmla="*/ 737330 w 2344578"/>
                  <a:gd name="connsiteY2" fmla="*/ 1905120 h 1905120"/>
                  <a:gd name="connsiteX3" fmla="*/ 737330 w 2344578"/>
                  <a:gd name="connsiteY3" fmla="*/ 1904739 h 1905120"/>
                  <a:gd name="connsiteX4" fmla="*/ 0 w 2344578"/>
                  <a:gd name="connsiteY4" fmla="*/ 1689093 h 1905120"/>
                  <a:gd name="connsiteX5" fmla="*/ 114491 w 2344578"/>
                  <a:gd name="connsiteY5" fmla="*/ 1696047 h 1905120"/>
                  <a:gd name="connsiteX6" fmla="*/ 711899 w 2344578"/>
                  <a:gd name="connsiteY6" fmla="*/ 1489735 h 1905120"/>
                  <a:gd name="connsiteX7" fmla="*/ 262509 w 2344578"/>
                  <a:gd name="connsiteY7" fmla="*/ 1155693 h 1905120"/>
                  <a:gd name="connsiteX8" fmla="*/ 479679 w 2344578"/>
                  <a:gd name="connsiteY8" fmla="*/ 1147407 h 1905120"/>
                  <a:gd name="connsiteX9" fmla="*/ 93821 w 2344578"/>
                  <a:gd name="connsiteY9" fmla="*/ 675919 h 1905120"/>
                  <a:gd name="connsiteX10" fmla="*/ 93821 w 2344578"/>
                  <a:gd name="connsiteY10" fmla="*/ 669823 h 1905120"/>
                  <a:gd name="connsiteX11" fmla="*/ 312134 w 2344578"/>
                  <a:gd name="connsiteY11" fmla="*/ 730021 h 1905120"/>
                  <a:gd name="connsiteX12" fmla="*/ 163259 w 2344578"/>
                  <a:gd name="connsiteY12" fmla="*/ 87750 h 1905120"/>
                  <a:gd name="connsiteX13" fmla="*/ 1154621 w 2344578"/>
                  <a:gd name="connsiteY13" fmla="*/ 590289 h 1905120"/>
                  <a:gd name="connsiteX14" fmla="*/ 1293781 w 2344578"/>
                  <a:gd name="connsiteY14" fmla="*/ 130708 h 1905120"/>
                  <a:gd name="connsiteX15" fmla="*/ 1974342 w 2344578"/>
                  <a:gd name="connsiteY15" fmla="*/ 151568 h 1905120"/>
                  <a:gd name="connsiteX16" fmla="*/ 2279809 w 2344578"/>
                  <a:gd name="connsiteY16" fmla="*/ 34791 h 1905120"/>
                  <a:gd name="connsiteX17" fmla="*/ 2068354 w 2344578"/>
                  <a:gd name="connsiteY17" fmla="*/ 300825 h 1905120"/>
                  <a:gd name="connsiteX18" fmla="*/ 2344579 w 2344578"/>
                  <a:gd name="connsiteY18" fmla="*/ 225101 h 1905120"/>
                  <a:gd name="connsiteX19" fmla="*/ 2104549 w 2344578"/>
                  <a:gd name="connsiteY19" fmla="*/ 474275 h 190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4578" h="1905120">
                    <a:moveTo>
                      <a:pt x="2104549" y="474275"/>
                    </a:moveTo>
                    <a:cubicBezTo>
                      <a:pt x="2105978" y="494944"/>
                      <a:pt x="2105978" y="515613"/>
                      <a:pt x="2105978" y="536473"/>
                    </a:cubicBezTo>
                    <a:cubicBezTo>
                      <a:pt x="2105978" y="1172076"/>
                      <a:pt x="1622108" y="1905120"/>
                      <a:pt x="737330" y="1905120"/>
                    </a:cubicBezTo>
                    <a:lnTo>
                      <a:pt x="737330" y="1904739"/>
                    </a:lnTo>
                    <a:cubicBezTo>
                      <a:pt x="475964" y="1905120"/>
                      <a:pt x="220028" y="1830254"/>
                      <a:pt x="0" y="1689093"/>
                    </a:cubicBezTo>
                    <a:cubicBezTo>
                      <a:pt x="38005" y="1693665"/>
                      <a:pt x="76200" y="1695951"/>
                      <a:pt x="114491" y="1696047"/>
                    </a:cubicBezTo>
                    <a:cubicBezTo>
                      <a:pt x="331089" y="1696237"/>
                      <a:pt x="541496" y="1623561"/>
                      <a:pt x="711899" y="1489735"/>
                    </a:cubicBezTo>
                    <a:cubicBezTo>
                      <a:pt x="506063" y="1485830"/>
                      <a:pt x="325565" y="1351623"/>
                      <a:pt x="262509" y="1155693"/>
                    </a:cubicBezTo>
                    <a:cubicBezTo>
                      <a:pt x="334613" y="1169600"/>
                      <a:pt x="408908" y="1166742"/>
                      <a:pt x="479679" y="1147407"/>
                    </a:cubicBezTo>
                    <a:cubicBezTo>
                      <a:pt x="255270" y="1102068"/>
                      <a:pt x="93821" y="904900"/>
                      <a:pt x="93821" y="675919"/>
                    </a:cubicBezTo>
                    <a:cubicBezTo>
                      <a:pt x="93821" y="673824"/>
                      <a:pt x="93821" y="671823"/>
                      <a:pt x="93821" y="669823"/>
                    </a:cubicBezTo>
                    <a:cubicBezTo>
                      <a:pt x="160687" y="707066"/>
                      <a:pt x="235553" y="727735"/>
                      <a:pt x="312134" y="730021"/>
                    </a:cubicBezTo>
                    <a:cubicBezTo>
                      <a:pt x="100775" y="588765"/>
                      <a:pt x="35624" y="307587"/>
                      <a:pt x="163259" y="87750"/>
                    </a:cubicBezTo>
                    <a:cubicBezTo>
                      <a:pt x="407480" y="388264"/>
                      <a:pt x="767810" y="570954"/>
                      <a:pt x="1154621" y="590289"/>
                    </a:cubicBezTo>
                    <a:cubicBezTo>
                      <a:pt x="1115854" y="423221"/>
                      <a:pt x="1168813" y="248151"/>
                      <a:pt x="1293781" y="130708"/>
                    </a:cubicBezTo>
                    <a:cubicBezTo>
                      <a:pt x="1487519" y="-51410"/>
                      <a:pt x="1792224" y="-42076"/>
                      <a:pt x="1974342" y="151568"/>
                    </a:cubicBezTo>
                    <a:cubicBezTo>
                      <a:pt x="2082070" y="130327"/>
                      <a:pt x="2185321" y="90798"/>
                      <a:pt x="2279809" y="34791"/>
                    </a:cubicBezTo>
                    <a:cubicBezTo>
                      <a:pt x="2243900" y="146139"/>
                      <a:pt x="2168747" y="240722"/>
                      <a:pt x="2068354" y="300825"/>
                    </a:cubicBezTo>
                    <a:cubicBezTo>
                      <a:pt x="2163699" y="289585"/>
                      <a:pt x="2256854" y="264058"/>
                      <a:pt x="2344579" y="225101"/>
                    </a:cubicBezTo>
                    <a:cubicBezTo>
                      <a:pt x="2279999" y="321875"/>
                      <a:pt x="2198656" y="406171"/>
                      <a:pt x="2104549" y="474275"/>
                    </a:cubicBezTo>
                    <a:close/>
                  </a:path>
                </a:pathLst>
              </a:custGeom>
              <a:solidFill>
                <a:schemeClr val="bg1">
                  <a:lumMod val="65000"/>
                </a:schemeClr>
              </a:solidFill>
              <a:ln w="9525" cap="flat">
                <a:noFill/>
                <a:prstDash val="solid"/>
                <a:miter/>
              </a:ln>
            </p:spPr>
            <p:txBody>
              <a:bodyPr rtlCol="0" anchor="ctr"/>
              <a:lstStyle/>
              <a:p>
                <a:endParaRPr lang="en-US"/>
              </a:p>
            </p:txBody>
          </p:sp>
          <p:sp>
            <p:nvSpPr>
              <p:cNvPr id="13" name="Graphic 11">
                <a:extLst>
                  <a:ext uri="{FF2B5EF4-FFF2-40B4-BE49-F238E27FC236}">
                    <a16:creationId xmlns:a16="http://schemas.microsoft.com/office/drawing/2014/main" id="{2D1A91AD-2A14-4225-B828-4954D2C9A0A7}"/>
                  </a:ext>
                </a:extLst>
              </p:cNvPr>
              <p:cNvSpPr/>
              <p:nvPr/>
            </p:nvSpPr>
            <p:spPr>
              <a:xfrm>
                <a:off x="7356974" y="1352179"/>
                <a:ext cx="49666" cy="93009"/>
              </a:xfrm>
              <a:custGeom>
                <a:avLst/>
                <a:gdLst>
                  <a:gd name="connsiteX0" fmla="*/ 373094 w 401002"/>
                  <a:gd name="connsiteY0" fmla="*/ 415100 h 750950"/>
                  <a:gd name="connsiteX1" fmla="*/ 394049 w 401002"/>
                  <a:gd name="connsiteY1" fmla="*/ 284512 h 750950"/>
                  <a:gd name="connsiteX2" fmla="*/ 270510 w 401002"/>
                  <a:gd name="connsiteY2" fmla="*/ 284512 h 750950"/>
                  <a:gd name="connsiteX3" fmla="*/ 270510 w 401002"/>
                  <a:gd name="connsiteY3" fmla="*/ 193548 h 750950"/>
                  <a:gd name="connsiteX4" fmla="*/ 340424 w 401002"/>
                  <a:gd name="connsiteY4" fmla="*/ 128302 h 750950"/>
                  <a:gd name="connsiteX5" fmla="*/ 401003 w 401002"/>
                  <a:gd name="connsiteY5" fmla="*/ 128302 h 750950"/>
                  <a:gd name="connsiteX6" fmla="*/ 401003 w 401002"/>
                  <a:gd name="connsiteY6" fmla="*/ 9335 h 750950"/>
                  <a:gd name="connsiteX7" fmla="*/ 298514 w 401002"/>
                  <a:gd name="connsiteY7" fmla="*/ 0 h 750950"/>
                  <a:gd name="connsiteX8" fmla="*/ 116586 w 401002"/>
                  <a:gd name="connsiteY8" fmla="*/ 181928 h 750950"/>
                  <a:gd name="connsiteX9" fmla="*/ 116586 w 401002"/>
                  <a:gd name="connsiteY9" fmla="*/ 284512 h 750950"/>
                  <a:gd name="connsiteX10" fmla="*/ 0 w 401002"/>
                  <a:gd name="connsiteY10" fmla="*/ 284512 h 750950"/>
                  <a:gd name="connsiteX11" fmla="*/ 0 w 401002"/>
                  <a:gd name="connsiteY11" fmla="*/ 415100 h 750950"/>
                  <a:gd name="connsiteX12" fmla="*/ 116586 w 401002"/>
                  <a:gd name="connsiteY12" fmla="*/ 415100 h 750950"/>
                  <a:gd name="connsiteX13" fmla="*/ 116586 w 401002"/>
                  <a:gd name="connsiteY13" fmla="*/ 743903 h 750950"/>
                  <a:gd name="connsiteX14" fmla="*/ 193548 w 401002"/>
                  <a:gd name="connsiteY14" fmla="*/ 750951 h 750950"/>
                  <a:gd name="connsiteX15" fmla="*/ 270510 w 401002"/>
                  <a:gd name="connsiteY15" fmla="*/ 743903 h 750950"/>
                  <a:gd name="connsiteX16" fmla="*/ 270510 w 401002"/>
                  <a:gd name="connsiteY16" fmla="*/ 415100 h 750950"/>
                  <a:gd name="connsiteX17" fmla="*/ 373094 w 401002"/>
                  <a:gd name="connsiteY17" fmla="*/ 415100 h 7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1002" h="750950">
                    <a:moveTo>
                      <a:pt x="373094" y="415100"/>
                    </a:moveTo>
                    <a:lnTo>
                      <a:pt x="394049" y="284512"/>
                    </a:lnTo>
                    <a:lnTo>
                      <a:pt x="270510" y="284512"/>
                    </a:lnTo>
                    <a:lnTo>
                      <a:pt x="270510" y="193548"/>
                    </a:lnTo>
                    <a:cubicBezTo>
                      <a:pt x="270510" y="156210"/>
                      <a:pt x="284512" y="128302"/>
                      <a:pt x="340424" y="128302"/>
                    </a:cubicBezTo>
                    <a:lnTo>
                      <a:pt x="401003" y="128302"/>
                    </a:lnTo>
                    <a:lnTo>
                      <a:pt x="401003" y="9335"/>
                    </a:lnTo>
                    <a:cubicBezTo>
                      <a:pt x="368427" y="4667"/>
                      <a:pt x="331089" y="0"/>
                      <a:pt x="298514" y="0"/>
                    </a:cubicBezTo>
                    <a:cubicBezTo>
                      <a:pt x="191262" y="0"/>
                      <a:pt x="116586" y="65342"/>
                      <a:pt x="116586" y="181928"/>
                    </a:cubicBezTo>
                    <a:lnTo>
                      <a:pt x="116586" y="284512"/>
                    </a:lnTo>
                    <a:lnTo>
                      <a:pt x="0" y="284512"/>
                    </a:lnTo>
                    <a:lnTo>
                      <a:pt x="0" y="415100"/>
                    </a:lnTo>
                    <a:lnTo>
                      <a:pt x="116586" y="415100"/>
                    </a:lnTo>
                    <a:lnTo>
                      <a:pt x="116586" y="743903"/>
                    </a:lnTo>
                    <a:cubicBezTo>
                      <a:pt x="142208" y="748570"/>
                      <a:pt x="167926" y="750951"/>
                      <a:pt x="193548" y="750951"/>
                    </a:cubicBezTo>
                    <a:cubicBezTo>
                      <a:pt x="219170" y="750951"/>
                      <a:pt x="244888" y="748570"/>
                      <a:pt x="270510" y="743903"/>
                    </a:cubicBezTo>
                    <a:lnTo>
                      <a:pt x="270510" y="415100"/>
                    </a:lnTo>
                    <a:lnTo>
                      <a:pt x="373094" y="415100"/>
                    </a:lnTo>
                    <a:close/>
                  </a:path>
                </a:pathLst>
              </a:custGeom>
              <a:solidFill>
                <a:schemeClr val="bg1">
                  <a:lumMod val="65000"/>
                </a:schemeClr>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4E13A-7706-4FD2-9C7A-7DC04C4B97C2}"/>
                  </a:ext>
                </a:extLst>
              </p:cNvPr>
              <p:cNvSpPr/>
              <p:nvPr/>
            </p:nvSpPr>
            <p:spPr>
              <a:xfrm>
                <a:off x="7744414" y="1361448"/>
                <a:ext cx="73706" cy="73582"/>
              </a:xfrm>
              <a:custGeom>
                <a:avLst/>
                <a:gdLst>
                  <a:gd name="connsiteX0" fmla="*/ 26003 w 1582863"/>
                  <a:gd name="connsiteY0" fmla="*/ 524637 h 1580197"/>
                  <a:gd name="connsiteX1" fmla="*/ 354044 w 1582863"/>
                  <a:gd name="connsiteY1" fmla="*/ 524637 h 1580197"/>
                  <a:gd name="connsiteX2" fmla="*/ 354044 w 1582863"/>
                  <a:gd name="connsiteY2" fmla="*/ 1580102 h 1580197"/>
                  <a:gd name="connsiteX3" fmla="*/ 26003 w 1582863"/>
                  <a:gd name="connsiteY3" fmla="*/ 1580102 h 1580197"/>
                  <a:gd name="connsiteX4" fmla="*/ 1189481 w 1582863"/>
                  <a:gd name="connsiteY4" fmla="*/ 498347 h 1580197"/>
                  <a:gd name="connsiteX5" fmla="*/ 1582863 w 1582863"/>
                  <a:gd name="connsiteY5" fmla="*/ 1001077 h 1580197"/>
                  <a:gd name="connsiteX6" fmla="*/ 1582768 w 1582863"/>
                  <a:gd name="connsiteY6" fmla="*/ 1580197 h 1580197"/>
                  <a:gd name="connsiteX7" fmla="*/ 1255013 w 1582863"/>
                  <a:gd name="connsiteY7" fmla="*/ 1580197 h 1580197"/>
                  <a:gd name="connsiteX8" fmla="*/ 1255013 w 1582863"/>
                  <a:gd name="connsiteY8" fmla="*/ 1066895 h 1580197"/>
                  <a:gd name="connsiteX9" fmla="*/ 1084516 w 1582863"/>
                  <a:gd name="connsiteY9" fmla="*/ 786955 h 1580197"/>
                  <a:gd name="connsiteX10" fmla="*/ 887729 w 1582863"/>
                  <a:gd name="connsiteY10" fmla="*/ 1058036 h 1580197"/>
                  <a:gd name="connsiteX11" fmla="*/ 887729 w 1582863"/>
                  <a:gd name="connsiteY11" fmla="*/ 1580197 h 1580197"/>
                  <a:gd name="connsiteX12" fmla="*/ 560069 w 1582863"/>
                  <a:gd name="connsiteY12" fmla="*/ 1580197 h 1580197"/>
                  <a:gd name="connsiteX13" fmla="*/ 560069 w 1582863"/>
                  <a:gd name="connsiteY13" fmla="*/ 524636 h 1580197"/>
                  <a:gd name="connsiteX14" fmla="*/ 874680 w 1582863"/>
                  <a:gd name="connsiteY14" fmla="*/ 524636 h 1580197"/>
                  <a:gd name="connsiteX15" fmla="*/ 874680 w 1582863"/>
                  <a:gd name="connsiteY15" fmla="*/ 668845 h 1580197"/>
                  <a:gd name="connsiteX16" fmla="*/ 879061 w 1582863"/>
                  <a:gd name="connsiteY16" fmla="*/ 668845 h 1580197"/>
                  <a:gd name="connsiteX17" fmla="*/ 1189481 w 1582863"/>
                  <a:gd name="connsiteY17" fmla="*/ 498347 h 1580197"/>
                  <a:gd name="connsiteX18" fmla="*/ 190214 w 1582863"/>
                  <a:gd name="connsiteY18" fmla="*/ 0 h 1580197"/>
                  <a:gd name="connsiteX19" fmla="*/ 380429 w 1582863"/>
                  <a:gd name="connsiteY19" fmla="*/ 190119 h 1580197"/>
                  <a:gd name="connsiteX20" fmla="*/ 190214 w 1582863"/>
                  <a:gd name="connsiteY20" fmla="*/ 380333 h 1580197"/>
                  <a:gd name="connsiteX21" fmla="*/ 0 w 1582863"/>
                  <a:gd name="connsiteY21" fmla="*/ 190214 h 1580197"/>
                  <a:gd name="connsiteX22" fmla="*/ 190214 w 1582863"/>
                  <a:gd name="connsiteY22"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82863" h="1580197">
                    <a:moveTo>
                      <a:pt x="26003" y="524637"/>
                    </a:moveTo>
                    <a:lnTo>
                      <a:pt x="354044" y="524637"/>
                    </a:lnTo>
                    <a:lnTo>
                      <a:pt x="354044" y="1580102"/>
                    </a:lnTo>
                    <a:lnTo>
                      <a:pt x="26003" y="1580102"/>
                    </a:lnTo>
                    <a:close/>
                    <a:moveTo>
                      <a:pt x="1189481" y="498347"/>
                    </a:moveTo>
                    <a:cubicBezTo>
                      <a:pt x="1521618" y="498347"/>
                      <a:pt x="1582863" y="716851"/>
                      <a:pt x="1582863" y="1001077"/>
                    </a:cubicBezTo>
                    <a:lnTo>
                      <a:pt x="1582768" y="1580197"/>
                    </a:lnTo>
                    <a:lnTo>
                      <a:pt x="1255013" y="1580197"/>
                    </a:lnTo>
                    <a:lnTo>
                      <a:pt x="1255013" y="1066895"/>
                    </a:lnTo>
                    <a:cubicBezTo>
                      <a:pt x="1255013" y="944498"/>
                      <a:pt x="1252822" y="786955"/>
                      <a:pt x="1084516" y="786955"/>
                    </a:cubicBezTo>
                    <a:cubicBezTo>
                      <a:pt x="913828" y="786955"/>
                      <a:pt x="887729" y="920305"/>
                      <a:pt x="887729" y="1058036"/>
                    </a:cubicBezTo>
                    <a:lnTo>
                      <a:pt x="887729" y="1580197"/>
                    </a:lnTo>
                    <a:lnTo>
                      <a:pt x="560069" y="1580197"/>
                    </a:lnTo>
                    <a:lnTo>
                      <a:pt x="560069" y="524636"/>
                    </a:lnTo>
                    <a:lnTo>
                      <a:pt x="874680" y="524636"/>
                    </a:lnTo>
                    <a:lnTo>
                      <a:pt x="874680" y="668845"/>
                    </a:lnTo>
                    <a:lnTo>
                      <a:pt x="879061" y="668845"/>
                    </a:lnTo>
                    <a:cubicBezTo>
                      <a:pt x="943164" y="559307"/>
                      <a:pt x="1062703" y="493680"/>
                      <a:pt x="1189481" y="498347"/>
                    </a:cubicBezTo>
                    <a:close/>
                    <a:moveTo>
                      <a:pt x="190214" y="0"/>
                    </a:moveTo>
                    <a:cubicBezTo>
                      <a:pt x="294513" y="0"/>
                      <a:pt x="380429" y="85820"/>
                      <a:pt x="380429" y="190119"/>
                    </a:cubicBezTo>
                    <a:cubicBezTo>
                      <a:pt x="380429" y="294513"/>
                      <a:pt x="294513" y="380333"/>
                      <a:pt x="190214" y="380333"/>
                    </a:cubicBezTo>
                    <a:cubicBezTo>
                      <a:pt x="85820" y="380333"/>
                      <a:pt x="0" y="294513"/>
                      <a:pt x="0" y="190214"/>
                    </a:cubicBezTo>
                    <a:cubicBezTo>
                      <a:pt x="0" y="85820"/>
                      <a:pt x="85820" y="0"/>
                      <a:pt x="190214" y="0"/>
                    </a:cubicBezTo>
                    <a:close/>
                  </a:path>
                </a:pathLst>
              </a:custGeom>
              <a:solidFill>
                <a:schemeClr val="bg1">
                  <a:lumMod val="65000"/>
                </a:schemeClr>
              </a:solidFill>
              <a:ln w="9525" cap="flat">
                <a:noFill/>
                <a:prstDash val="solid"/>
                <a:miter/>
              </a:ln>
            </p:spPr>
            <p:txBody>
              <a:bodyPr rtlCol="0" anchor="ctr"/>
              <a:lstStyle/>
              <a:p>
                <a:endParaRPr lang="en-US"/>
              </a:p>
            </p:txBody>
          </p:sp>
        </p:grpSp>
      </p:grpSp>
      <p:sp>
        <p:nvSpPr>
          <p:cNvPr id="52" name="Rectangle 51">
            <a:extLst>
              <a:ext uri="{FF2B5EF4-FFF2-40B4-BE49-F238E27FC236}">
                <a16:creationId xmlns:a16="http://schemas.microsoft.com/office/drawing/2014/main" id="{F8FEB8AC-2FF5-40E2-9F2D-48FA9C08ABD4}"/>
              </a:ext>
            </a:extLst>
          </p:cNvPr>
          <p:cNvSpPr/>
          <p:nvPr/>
        </p:nvSpPr>
        <p:spPr>
          <a:xfrm>
            <a:off x="1983174" y="1760605"/>
            <a:ext cx="4190110" cy="18288"/>
          </a:xfrm>
          <a:prstGeom prst="rect">
            <a:avLst/>
          </a:prstGeom>
          <a:solidFill>
            <a:schemeClr val="bg2">
              <a:lumMod val="9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 name="TextBox 1">
            <a:extLst>
              <a:ext uri="{FF2B5EF4-FFF2-40B4-BE49-F238E27FC236}">
                <a16:creationId xmlns:a16="http://schemas.microsoft.com/office/drawing/2014/main" id="{16F2627E-EA3F-4328-A17C-210D14F7EC9C}"/>
              </a:ext>
            </a:extLst>
          </p:cNvPr>
          <p:cNvSpPr txBox="1"/>
          <p:nvPr/>
        </p:nvSpPr>
        <p:spPr>
          <a:xfrm>
            <a:off x="10670063" y="3120459"/>
            <a:ext cx="1442258" cy="369332"/>
          </a:xfrm>
          <a:prstGeom prst="rect">
            <a:avLst/>
          </a:prstGeom>
          <a:noFill/>
        </p:spPr>
        <p:txBody>
          <a:bodyPr wrap="square" rtlCol="0" anchor="ctr">
            <a:spAutoFit/>
          </a:bodyPr>
          <a:lstStyle/>
          <a:p>
            <a:r>
              <a:rPr lang="en-US" dirty="0">
                <a:solidFill>
                  <a:schemeClr val="tx1">
                    <a:lumMod val="65000"/>
                    <a:lumOff val="35000"/>
                  </a:schemeClr>
                </a:solidFill>
              </a:rPr>
              <a:t>*</a:t>
            </a:r>
          </a:p>
        </p:txBody>
      </p:sp>
      <p:sp>
        <p:nvSpPr>
          <p:cNvPr id="4" name="TextBox 3">
            <a:extLst>
              <a:ext uri="{FF2B5EF4-FFF2-40B4-BE49-F238E27FC236}">
                <a16:creationId xmlns:a16="http://schemas.microsoft.com/office/drawing/2014/main" id="{ACBC0830-CE37-4A62-B5B4-AB2E07DADFBF}"/>
              </a:ext>
            </a:extLst>
          </p:cNvPr>
          <p:cNvSpPr txBox="1"/>
          <p:nvPr/>
        </p:nvSpPr>
        <p:spPr>
          <a:xfrm>
            <a:off x="9889598" y="6443260"/>
            <a:ext cx="2210862" cy="276999"/>
          </a:xfrm>
          <a:prstGeom prst="rect">
            <a:avLst/>
          </a:prstGeom>
          <a:noFill/>
        </p:spPr>
        <p:txBody>
          <a:bodyPr wrap="none" rtlCol="0" anchor="ctr">
            <a:spAutoFit/>
          </a:bodyPr>
          <a:lstStyle/>
          <a:p>
            <a:r>
              <a:rPr lang="en-US" sz="1200" dirty="0">
                <a:solidFill>
                  <a:schemeClr val="bg1"/>
                </a:solidFill>
              </a:rPr>
              <a:t>For illustrative purposes only</a:t>
            </a:r>
          </a:p>
        </p:txBody>
      </p:sp>
      <p:sp>
        <p:nvSpPr>
          <p:cNvPr id="6" name="TextBox 5">
            <a:extLst>
              <a:ext uri="{FF2B5EF4-FFF2-40B4-BE49-F238E27FC236}">
                <a16:creationId xmlns:a16="http://schemas.microsoft.com/office/drawing/2014/main" id="{6EFB2DAD-172A-4E33-8280-1BA6EBA9E5C9}"/>
              </a:ext>
            </a:extLst>
          </p:cNvPr>
          <p:cNvSpPr txBox="1"/>
          <p:nvPr/>
        </p:nvSpPr>
        <p:spPr>
          <a:xfrm>
            <a:off x="2037958" y="1833129"/>
            <a:ext cx="4129935" cy="954107"/>
          </a:xfrm>
          <a:prstGeom prst="rect">
            <a:avLst/>
          </a:prstGeom>
          <a:noFill/>
        </p:spPr>
        <p:txBody>
          <a:bodyPr wrap="square" rtlCol="0" anchor="ctr">
            <a:spAutoFit/>
          </a:bodyPr>
          <a:lstStyle/>
          <a:p>
            <a:r>
              <a:rPr lang="en-US" sz="2800" b="1" dirty="0">
                <a:latin typeface="+mj-lt"/>
              </a:rPr>
              <a:t>Gen Z Priority: </a:t>
            </a:r>
          </a:p>
          <a:p>
            <a:r>
              <a:rPr lang="en-US" sz="2800" b="1" dirty="0">
                <a:latin typeface="+mj-lt"/>
              </a:rPr>
              <a:t>Saving for Retirement</a:t>
            </a:r>
          </a:p>
        </p:txBody>
      </p:sp>
      <p:sp>
        <p:nvSpPr>
          <p:cNvPr id="232" name="TextBox 231">
            <a:extLst>
              <a:ext uri="{FF2B5EF4-FFF2-40B4-BE49-F238E27FC236}">
                <a16:creationId xmlns:a16="http://schemas.microsoft.com/office/drawing/2014/main" id="{BB40A0FC-2F99-436D-93FD-FA61730F11D5}"/>
              </a:ext>
            </a:extLst>
          </p:cNvPr>
          <p:cNvSpPr txBox="1"/>
          <p:nvPr/>
        </p:nvSpPr>
        <p:spPr>
          <a:xfrm>
            <a:off x="6870973" y="1818877"/>
            <a:ext cx="3391939" cy="954107"/>
          </a:xfrm>
          <a:prstGeom prst="rect">
            <a:avLst/>
          </a:prstGeom>
          <a:noFill/>
        </p:spPr>
        <p:txBody>
          <a:bodyPr wrap="square" rtlCol="0" anchor="ctr">
            <a:spAutoFit/>
          </a:bodyPr>
          <a:lstStyle/>
          <a:p>
            <a:r>
              <a:rPr lang="en-US" sz="2800" b="1" dirty="0">
                <a:latin typeface="+mj-lt"/>
              </a:rPr>
              <a:t>Gen Z: A new force in investing</a:t>
            </a:r>
          </a:p>
        </p:txBody>
      </p:sp>
      <p:sp>
        <p:nvSpPr>
          <p:cNvPr id="233" name="TextBox 232">
            <a:extLst>
              <a:ext uri="{FF2B5EF4-FFF2-40B4-BE49-F238E27FC236}">
                <a16:creationId xmlns:a16="http://schemas.microsoft.com/office/drawing/2014/main" id="{86CE4B65-621A-4F88-88BB-B1B745965A62}"/>
              </a:ext>
            </a:extLst>
          </p:cNvPr>
          <p:cNvSpPr txBox="1"/>
          <p:nvPr/>
        </p:nvSpPr>
        <p:spPr>
          <a:xfrm>
            <a:off x="1246001" y="3544001"/>
            <a:ext cx="4766528" cy="954107"/>
          </a:xfrm>
          <a:prstGeom prst="rect">
            <a:avLst/>
          </a:prstGeom>
          <a:noFill/>
        </p:spPr>
        <p:txBody>
          <a:bodyPr wrap="square">
            <a:spAutoFit/>
          </a:bodyPr>
          <a:lstStyle/>
          <a:p>
            <a:pPr marL="171450" lvl="5"/>
            <a:r>
              <a:rPr lang="en-US" sz="2800" b="1" dirty="0">
                <a:latin typeface="+mj-lt"/>
              </a:rPr>
              <a:t>Gen Z: Reimagining the rules of personal finance</a:t>
            </a:r>
          </a:p>
        </p:txBody>
      </p:sp>
      <p:sp>
        <p:nvSpPr>
          <p:cNvPr id="237" name="TextBox 236">
            <a:extLst>
              <a:ext uri="{FF2B5EF4-FFF2-40B4-BE49-F238E27FC236}">
                <a16:creationId xmlns:a16="http://schemas.microsoft.com/office/drawing/2014/main" id="{4C048428-F848-4107-A701-2D38FAFB8FF2}"/>
              </a:ext>
            </a:extLst>
          </p:cNvPr>
          <p:cNvSpPr txBox="1"/>
          <p:nvPr/>
        </p:nvSpPr>
        <p:spPr>
          <a:xfrm>
            <a:off x="6027769" y="3392819"/>
            <a:ext cx="4967260" cy="1200329"/>
          </a:xfrm>
          <a:prstGeom prst="rect">
            <a:avLst/>
          </a:prstGeom>
          <a:noFill/>
        </p:spPr>
        <p:txBody>
          <a:bodyPr wrap="square">
            <a:spAutoFit/>
          </a:bodyPr>
          <a:lstStyle/>
          <a:p>
            <a:pPr marL="171450" lvl="5"/>
            <a:r>
              <a:rPr lang="en-US" sz="2400" b="1" dirty="0">
                <a:latin typeface="+mj-lt"/>
              </a:rPr>
              <a:t>Gen Z might be on their way to becoming one of the wealthiest generations </a:t>
            </a:r>
          </a:p>
        </p:txBody>
      </p:sp>
    </p:spTree>
    <p:extLst>
      <p:ext uri="{BB962C8B-B14F-4D97-AF65-F5344CB8AC3E}">
        <p14:creationId xmlns:p14="http://schemas.microsoft.com/office/powerpoint/2010/main" val="3081274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BF16780-B732-4C93-A78F-D96D35D58C22}"/>
              </a:ext>
            </a:extLst>
          </p:cNvPr>
          <p:cNvPicPr>
            <a:picLocks noChangeAspect="1"/>
          </p:cNvPicPr>
          <p:nvPr/>
        </p:nvPicPr>
        <p:blipFill>
          <a:blip r:embed="rId3"/>
          <a:stretch>
            <a:fillRect/>
          </a:stretch>
        </p:blipFill>
        <p:spPr>
          <a:xfrm>
            <a:off x="0" y="0"/>
            <a:ext cx="4084674" cy="4456562"/>
          </a:xfrm>
          <a:prstGeom prst="rect">
            <a:avLst/>
          </a:prstGeom>
        </p:spPr>
      </p:pic>
      <p:pic>
        <p:nvPicPr>
          <p:cNvPr id="13" name="Picture 12">
            <a:extLst>
              <a:ext uri="{FF2B5EF4-FFF2-40B4-BE49-F238E27FC236}">
                <a16:creationId xmlns:a16="http://schemas.microsoft.com/office/drawing/2014/main" id="{AD2A852E-F82B-4AFA-A119-276BC35726EC}"/>
              </a:ext>
            </a:extLst>
          </p:cNvPr>
          <p:cNvPicPr>
            <a:picLocks noChangeAspect="1"/>
          </p:cNvPicPr>
          <p:nvPr/>
        </p:nvPicPr>
        <p:blipFill>
          <a:blip r:embed="rId4"/>
          <a:stretch>
            <a:fillRect/>
          </a:stretch>
        </p:blipFill>
        <p:spPr>
          <a:xfrm>
            <a:off x="0" y="4455968"/>
            <a:ext cx="4066384" cy="2402032"/>
          </a:xfrm>
          <a:prstGeom prst="rect">
            <a:avLst/>
          </a:prstGeom>
        </p:spPr>
      </p:pic>
      <p:pic>
        <p:nvPicPr>
          <p:cNvPr id="14" name="Picture 13">
            <a:extLst>
              <a:ext uri="{FF2B5EF4-FFF2-40B4-BE49-F238E27FC236}">
                <a16:creationId xmlns:a16="http://schemas.microsoft.com/office/drawing/2014/main" id="{B9DD24E9-3FB3-4836-AADB-720DC736B8F7}"/>
              </a:ext>
            </a:extLst>
          </p:cNvPr>
          <p:cNvPicPr>
            <a:picLocks noChangeAspect="1"/>
          </p:cNvPicPr>
          <p:nvPr/>
        </p:nvPicPr>
        <p:blipFill rotWithShape="1">
          <a:blip r:embed="rId5"/>
          <a:srcRect r="19505"/>
          <a:stretch/>
        </p:blipFill>
        <p:spPr>
          <a:xfrm>
            <a:off x="8107325" y="2078916"/>
            <a:ext cx="4084675" cy="4779085"/>
          </a:xfrm>
          <a:prstGeom prst="rect">
            <a:avLst/>
          </a:prstGeom>
        </p:spPr>
      </p:pic>
      <p:pic>
        <p:nvPicPr>
          <p:cNvPr id="15" name="Picture 14">
            <a:extLst>
              <a:ext uri="{FF2B5EF4-FFF2-40B4-BE49-F238E27FC236}">
                <a16:creationId xmlns:a16="http://schemas.microsoft.com/office/drawing/2014/main" id="{BA2F90E1-057C-4AEA-BC01-A248C3B7382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065856" y="2586655"/>
            <a:ext cx="4060288" cy="4271345"/>
          </a:xfrm>
          <a:prstGeom prst="rect">
            <a:avLst/>
          </a:prstGeom>
        </p:spPr>
      </p:pic>
      <p:pic>
        <p:nvPicPr>
          <p:cNvPr id="16" name="Picture 15">
            <a:extLst>
              <a:ext uri="{FF2B5EF4-FFF2-40B4-BE49-F238E27FC236}">
                <a16:creationId xmlns:a16="http://schemas.microsoft.com/office/drawing/2014/main" id="{ED7CB312-B38D-4A69-8211-C73CD57C9E10}"/>
              </a:ext>
            </a:extLst>
          </p:cNvPr>
          <p:cNvPicPr>
            <a:picLocks noChangeAspect="1"/>
          </p:cNvPicPr>
          <p:nvPr/>
        </p:nvPicPr>
        <p:blipFill>
          <a:blip r:embed="rId7"/>
          <a:stretch>
            <a:fillRect/>
          </a:stretch>
        </p:blipFill>
        <p:spPr>
          <a:xfrm>
            <a:off x="4065856" y="0"/>
            <a:ext cx="4060288" cy="2584928"/>
          </a:xfrm>
          <a:prstGeom prst="rect">
            <a:avLst/>
          </a:prstGeom>
        </p:spPr>
      </p:pic>
      <p:pic>
        <p:nvPicPr>
          <p:cNvPr id="9" name="Picture 8">
            <a:extLst>
              <a:ext uri="{FF2B5EF4-FFF2-40B4-BE49-F238E27FC236}">
                <a16:creationId xmlns:a16="http://schemas.microsoft.com/office/drawing/2014/main" id="{171E65B5-8304-4B21-954B-AE09DC850419}"/>
              </a:ext>
            </a:extLst>
          </p:cNvPr>
          <p:cNvPicPr>
            <a:picLocks noChangeAspect="1"/>
          </p:cNvPicPr>
          <p:nvPr/>
        </p:nvPicPr>
        <p:blipFill rotWithShape="1">
          <a:blip r:embed="rId8"/>
          <a:srcRect l="2909" r="4016"/>
          <a:stretch/>
        </p:blipFill>
        <p:spPr>
          <a:xfrm>
            <a:off x="8095133" y="0"/>
            <a:ext cx="4096867" cy="2078916"/>
          </a:xfrm>
          <a:prstGeom prst="rect">
            <a:avLst/>
          </a:prstGeom>
        </p:spPr>
      </p:pic>
    </p:spTree>
    <p:extLst>
      <p:ext uri="{BB962C8B-B14F-4D97-AF65-F5344CB8AC3E}">
        <p14:creationId xmlns:p14="http://schemas.microsoft.com/office/powerpoint/2010/main" val="1710339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plant&#10;&#10;Description automatically generated">
            <a:extLst>
              <a:ext uri="{FF2B5EF4-FFF2-40B4-BE49-F238E27FC236}">
                <a16:creationId xmlns:a16="http://schemas.microsoft.com/office/drawing/2014/main" id="{FC10C9B9-F7D3-444B-953C-E82CB15FD2E3}"/>
              </a:ext>
            </a:extLst>
          </p:cNvPr>
          <p:cNvPicPr>
            <a:picLocks noChangeAspect="1"/>
          </p:cNvPicPr>
          <p:nvPr/>
        </p:nvPicPr>
        <p:blipFill>
          <a:blip r:embed="rId3"/>
          <a:stretch>
            <a:fillRect/>
          </a:stretch>
        </p:blipFill>
        <p:spPr>
          <a:xfrm>
            <a:off x="0" y="0"/>
            <a:ext cx="12192000" cy="6858000"/>
          </a:xfrm>
          <a:prstGeom prst="rect">
            <a:avLst/>
          </a:prstGeom>
        </p:spPr>
      </p:pic>
      <p:sp>
        <p:nvSpPr>
          <p:cNvPr id="73" name="Rectangle 72">
            <a:extLst>
              <a:ext uri="{FF2B5EF4-FFF2-40B4-BE49-F238E27FC236}">
                <a16:creationId xmlns:a16="http://schemas.microsoft.com/office/drawing/2014/main" id="{BE62D2B1-7F68-442E-A2C6-8DF2F9FC10F1}"/>
              </a:ext>
            </a:extLst>
          </p:cNvPr>
          <p:cNvSpPr/>
          <p:nvPr/>
        </p:nvSpPr>
        <p:spPr>
          <a:xfrm>
            <a:off x="791936" y="2370357"/>
            <a:ext cx="3562350"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74" name="TextBox 73">
            <a:extLst>
              <a:ext uri="{FF2B5EF4-FFF2-40B4-BE49-F238E27FC236}">
                <a16:creationId xmlns:a16="http://schemas.microsoft.com/office/drawing/2014/main" id="{0243E5EB-C440-4DDB-BAFE-D2A66E2854AC}"/>
              </a:ext>
            </a:extLst>
          </p:cNvPr>
          <p:cNvSpPr txBox="1"/>
          <p:nvPr/>
        </p:nvSpPr>
        <p:spPr>
          <a:xfrm>
            <a:off x="597222" y="1374566"/>
            <a:ext cx="4329780" cy="1477328"/>
          </a:xfrm>
          <a:prstGeom prst="rect">
            <a:avLst/>
          </a:prstGeom>
          <a:noFill/>
        </p:spPr>
        <p:txBody>
          <a:bodyPr wrap="square" lIns="0" tIns="0" rIns="0" bIns="0" rtlCol="0" anchor="t">
            <a:spAutoFit/>
          </a:bodyPr>
          <a:lstStyle/>
          <a:p>
            <a:r>
              <a:rPr lang="en-US" sz="3200" kern="100" dirty="0">
                <a:solidFill>
                  <a:schemeClr val="accent3">
                    <a:lumMod val="50000"/>
                  </a:schemeClr>
                </a:solidFill>
                <a:latin typeface="Fidelity Sans"/>
              </a:rPr>
              <a:t>Returns from investing can help make</a:t>
            </a:r>
          </a:p>
          <a:p>
            <a:r>
              <a:rPr lang="en-US" sz="3200" kern="100" dirty="0">
                <a:solidFill>
                  <a:schemeClr val="accent3"/>
                </a:solidFill>
                <a:latin typeface="Fidelity Sans"/>
              </a:rPr>
              <a:t>   </a:t>
            </a:r>
            <a:r>
              <a:rPr lang="en-US" sz="3200" b="1" kern="100" dirty="0">
                <a:solidFill>
                  <a:schemeClr val="accent3"/>
                </a:solidFill>
                <a:latin typeface="Fidelity Sans"/>
              </a:rPr>
              <a:t>your money grow</a:t>
            </a:r>
          </a:p>
        </p:txBody>
      </p:sp>
      <p:sp>
        <p:nvSpPr>
          <p:cNvPr id="5" name="Freeform 21">
            <a:extLst>
              <a:ext uri="{FF2B5EF4-FFF2-40B4-BE49-F238E27FC236}">
                <a16:creationId xmlns:a16="http://schemas.microsoft.com/office/drawing/2014/main" id="{7F6FF726-A2B6-4DE1-AFAA-32997CC79A67}"/>
              </a:ext>
            </a:extLst>
          </p:cNvPr>
          <p:cNvSpPr>
            <a:spLocks noEditPoints="1"/>
          </p:cNvSpPr>
          <p:nvPr/>
        </p:nvSpPr>
        <p:spPr bwMode="auto">
          <a:xfrm rot="20932842">
            <a:off x="713833" y="4719435"/>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13">
            <a:extLst>
              <a:ext uri="{FF2B5EF4-FFF2-40B4-BE49-F238E27FC236}">
                <a16:creationId xmlns:a16="http://schemas.microsoft.com/office/drawing/2014/main" id="{FA8FC93A-5112-4E90-8CD3-6FD9505B6A4E}"/>
              </a:ext>
            </a:extLst>
          </p:cNvPr>
          <p:cNvSpPr>
            <a:spLocks noEditPoints="1"/>
          </p:cNvSpPr>
          <p:nvPr/>
        </p:nvSpPr>
        <p:spPr bwMode="auto">
          <a:xfrm rot="19913815">
            <a:off x="1187233" y="3992236"/>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14">
            <a:extLst>
              <a:ext uri="{FF2B5EF4-FFF2-40B4-BE49-F238E27FC236}">
                <a16:creationId xmlns:a16="http://schemas.microsoft.com/office/drawing/2014/main" id="{574852C0-2541-4AF5-A177-3CF5D07AC8F4}"/>
              </a:ext>
            </a:extLst>
          </p:cNvPr>
          <p:cNvSpPr>
            <a:spLocks noEditPoints="1"/>
          </p:cNvSpPr>
          <p:nvPr/>
        </p:nvSpPr>
        <p:spPr bwMode="auto">
          <a:xfrm>
            <a:off x="2782276" y="560060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0" name="Group 9">
            <a:extLst>
              <a:ext uri="{FF2B5EF4-FFF2-40B4-BE49-F238E27FC236}">
                <a16:creationId xmlns:a16="http://schemas.microsoft.com/office/drawing/2014/main" id="{6016F855-9675-4E74-8A35-18709D1FF8C2}"/>
              </a:ext>
            </a:extLst>
          </p:cNvPr>
          <p:cNvGrpSpPr/>
          <p:nvPr/>
        </p:nvGrpSpPr>
        <p:grpSpPr>
          <a:xfrm>
            <a:off x="9960372" y="249500"/>
            <a:ext cx="2740026" cy="791104"/>
            <a:chOff x="4648199" y="4343400"/>
            <a:chExt cx="3657601" cy="791104"/>
          </a:xfrm>
        </p:grpSpPr>
        <p:cxnSp>
          <p:nvCxnSpPr>
            <p:cNvPr id="11" name="Straight Connector 10">
              <a:extLst>
                <a:ext uri="{FF2B5EF4-FFF2-40B4-BE49-F238E27FC236}">
                  <a16:creationId xmlns:a16="http://schemas.microsoft.com/office/drawing/2014/main" id="{B65AF7C4-D92D-48A5-B438-CFF24A6D86C2}"/>
                </a:ext>
              </a:extLst>
            </p:cNvPr>
            <p:cNvCxnSpPr/>
            <p:nvPr/>
          </p:nvCxnSpPr>
          <p:spPr bwMode="gray">
            <a:xfrm>
              <a:off x="4648200" y="4343400"/>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8133F05-F817-48DC-A195-8ADFB218FBED}"/>
                </a:ext>
              </a:extLst>
            </p:cNvPr>
            <p:cNvCxnSpPr/>
            <p:nvPr/>
          </p:nvCxnSpPr>
          <p:spPr bwMode="gray">
            <a:xfrm>
              <a:off x="4648200" y="4607101"/>
              <a:ext cx="3657600" cy="0"/>
            </a:xfrm>
            <a:prstGeom prst="line">
              <a:avLst/>
            </a:prstGeom>
            <a:ln w="50800"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169A673-DD69-4BE6-A755-34A1D33C10C5}"/>
                </a:ext>
              </a:extLst>
            </p:cNvPr>
            <p:cNvCxnSpPr/>
            <p:nvPr/>
          </p:nvCxnSpPr>
          <p:spPr bwMode="gray">
            <a:xfrm>
              <a:off x="4648200" y="4870802"/>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0282FB4-D197-412F-A1E6-EA3FC63934ED}"/>
                </a:ext>
              </a:extLst>
            </p:cNvPr>
            <p:cNvCxnSpPr/>
            <p:nvPr/>
          </p:nvCxnSpPr>
          <p:spPr bwMode="gray">
            <a:xfrm>
              <a:off x="4648199" y="5134504"/>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56942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extBox 124">
            <a:extLst>
              <a:ext uri="{FF2B5EF4-FFF2-40B4-BE49-F238E27FC236}">
                <a16:creationId xmlns:a16="http://schemas.microsoft.com/office/drawing/2014/main" id="{8B8D3ED6-2E8D-4948-B1CB-61937E6245FD}"/>
              </a:ext>
            </a:extLst>
          </p:cNvPr>
          <p:cNvSpPr txBox="1"/>
          <p:nvPr/>
        </p:nvSpPr>
        <p:spPr>
          <a:xfrm>
            <a:off x="722730" y="4070921"/>
            <a:ext cx="4484787" cy="1261884"/>
          </a:xfrm>
          <a:prstGeom prst="rect">
            <a:avLst/>
          </a:prstGeom>
          <a:noFill/>
        </p:spPr>
        <p:txBody>
          <a:bodyPr wrap="square">
            <a:spAutoFit/>
          </a:bodyPr>
          <a:lstStyle/>
          <a:p>
            <a:pPr>
              <a:spcBef>
                <a:spcPts val="600"/>
              </a:spcBef>
            </a:pPr>
            <a:r>
              <a:rPr lang="en-US" sz="2200" b="1" kern="100">
                <a:solidFill>
                  <a:schemeClr val="accent2"/>
                </a:solidFill>
                <a:latin typeface="Fidelity Sans"/>
              </a:rPr>
              <a:t>Investor A</a:t>
            </a:r>
          </a:p>
          <a:p>
            <a:pPr>
              <a:spcBef>
                <a:spcPts val="600"/>
              </a:spcBef>
            </a:pPr>
            <a:r>
              <a:rPr lang="en-US" sz="2200" kern="100">
                <a:latin typeface="Fidelity Sans"/>
              </a:rPr>
              <a:t>Starts investing at 25</a:t>
            </a:r>
          </a:p>
          <a:p>
            <a:pPr>
              <a:spcBef>
                <a:spcPts val="600"/>
              </a:spcBef>
            </a:pPr>
            <a:r>
              <a:rPr lang="en-US" sz="2200" kern="100">
                <a:latin typeface="Fidelity Sans"/>
              </a:rPr>
              <a:t>$5,000/year for 40 years* </a:t>
            </a:r>
          </a:p>
        </p:txBody>
      </p:sp>
      <p:sp>
        <p:nvSpPr>
          <p:cNvPr id="58" name="Line 5">
            <a:extLst>
              <a:ext uri="{FF2B5EF4-FFF2-40B4-BE49-F238E27FC236}">
                <a16:creationId xmlns:a16="http://schemas.microsoft.com/office/drawing/2014/main" id="{D2F01ABE-B258-444C-B9E7-1D1201B027F6}"/>
              </a:ext>
            </a:extLst>
          </p:cNvPr>
          <p:cNvSpPr>
            <a:spLocks noChangeShapeType="1"/>
          </p:cNvSpPr>
          <p:nvPr/>
        </p:nvSpPr>
        <p:spPr bwMode="auto">
          <a:xfrm flipH="1">
            <a:off x="1604850" y="3470055"/>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Line 6">
            <a:extLst>
              <a:ext uri="{FF2B5EF4-FFF2-40B4-BE49-F238E27FC236}">
                <a16:creationId xmlns:a16="http://schemas.microsoft.com/office/drawing/2014/main" id="{B7FB6E0E-291A-4DAD-A4C6-EC0DB35F1DDE}"/>
              </a:ext>
            </a:extLst>
          </p:cNvPr>
          <p:cNvSpPr>
            <a:spLocks noChangeShapeType="1"/>
          </p:cNvSpPr>
          <p:nvPr/>
        </p:nvSpPr>
        <p:spPr bwMode="auto">
          <a:xfrm>
            <a:off x="1604850" y="3005062"/>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Line 7">
            <a:extLst>
              <a:ext uri="{FF2B5EF4-FFF2-40B4-BE49-F238E27FC236}">
                <a16:creationId xmlns:a16="http://schemas.microsoft.com/office/drawing/2014/main" id="{FD3E7029-50EF-426A-AB2A-465996FC282D}"/>
              </a:ext>
            </a:extLst>
          </p:cNvPr>
          <p:cNvSpPr>
            <a:spLocks noChangeShapeType="1"/>
          </p:cNvSpPr>
          <p:nvPr/>
        </p:nvSpPr>
        <p:spPr bwMode="auto">
          <a:xfrm>
            <a:off x="1604850" y="2546908"/>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Line 8">
            <a:extLst>
              <a:ext uri="{FF2B5EF4-FFF2-40B4-BE49-F238E27FC236}">
                <a16:creationId xmlns:a16="http://schemas.microsoft.com/office/drawing/2014/main" id="{E24D2C44-4445-4031-9910-8BC5F22F1FBB}"/>
              </a:ext>
            </a:extLst>
          </p:cNvPr>
          <p:cNvSpPr>
            <a:spLocks noChangeShapeType="1"/>
          </p:cNvSpPr>
          <p:nvPr/>
        </p:nvSpPr>
        <p:spPr bwMode="auto">
          <a:xfrm>
            <a:off x="1604850" y="2081915"/>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Line 9">
            <a:extLst>
              <a:ext uri="{FF2B5EF4-FFF2-40B4-BE49-F238E27FC236}">
                <a16:creationId xmlns:a16="http://schemas.microsoft.com/office/drawing/2014/main" id="{D3D004C5-F167-4608-AE0D-BA2CF48BED26}"/>
              </a:ext>
            </a:extLst>
          </p:cNvPr>
          <p:cNvSpPr>
            <a:spLocks noChangeShapeType="1"/>
          </p:cNvSpPr>
          <p:nvPr/>
        </p:nvSpPr>
        <p:spPr bwMode="auto">
          <a:xfrm>
            <a:off x="1604850" y="1613504"/>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10">
            <a:extLst>
              <a:ext uri="{FF2B5EF4-FFF2-40B4-BE49-F238E27FC236}">
                <a16:creationId xmlns:a16="http://schemas.microsoft.com/office/drawing/2014/main" id="{780821E1-327C-4E34-B129-B16340E74CAD}"/>
              </a:ext>
            </a:extLst>
          </p:cNvPr>
          <p:cNvSpPr>
            <a:spLocks noChangeShapeType="1"/>
          </p:cNvSpPr>
          <p:nvPr/>
        </p:nvSpPr>
        <p:spPr bwMode="auto">
          <a:xfrm>
            <a:off x="1604850" y="690357"/>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11">
            <a:extLst>
              <a:ext uri="{FF2B5EF4-FFF2-40B4-BE49-F238E27FC236}">
                <a16:creationId xmlns:a16="http://schemas.microsoft.com/office/drawing/2014/main" id="{3214624D-8E3E-4A39-B410-181237D63CC5}"/>
              </a:ext>
            </a:extLst>
          </p:cNvPr>
          <p:cNvSpPr>
            <a:spLocks noChangeShapeType="1"/>
          </p:cNvSpPr>
          <p:nvPr/>
        </p:nvSpPr>
        <p:spPr bwMode="auto">
          <a:xfrm>
            <a:off x="1604850" y="1155350"/>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Freeform 12">
            <a:extLst>
              <a:ext uri="{FF2B5EF4-FFF2-40B4-BE49-F238E27FC236}">
                <a16:creationId xmlns:a16="http://schemas.microsoft.com/office/drawing/2014/main" id="{BAB2C06F-6748-4F2F-98C1-07EEE9072059}"/>
              </a:ext>
            </a:extLst>
          </p:cNvPr>
          <p:cNvSpPr>
            <a:spLocks/>
          </p:cNvSpPr>
          <p:nvPr/>
        </p:nvSpPr>
        <p:spPr bwMode="auto">
          <a:xfrm>
            <a:off x="1604850" y="994653"/>
            <a:ext cx="8778015" cy="2475402"/>
          </a:xfrm>
          <a:custGeom>
            <a:avLst/>
            <a:gdLst>
              <a:gd name="T0" fmla="*/ 0 w 619"/>
              <a:gd name="T1" fmla="*/ 303 h 303"/>
              <a:gd name="T2" fmla="*/ 619 w 619"/>
              <a:gd name="T3" fmla="*/ 0 h 303"/>
            </a:gdLst>
            <a:ahLst/>
            <a:cxnLst>
              <a:cxn ang="0">
                <a:pos x="T0" y="T1"/>
              </a:cxn>
              <a:cxn ang="0">
                <a:pos x="T2" y="T3"/>
              </a:cxn>
            </a:cxnLst>
            <a:rect l="0" t="0" r="r" b="b"/>
            <a:pathLst>
              <a:path w="619" h="303">
                <a:moveTo>
                  <a:pt x="0" y="303"/>
                </a:moveTo>
                <a:cubicBezTo>
                  <a:pt x="0" y="303"/>
                  <a:pt x="449" y="281"/>
                  <a:pt x="619" y="0"/>
                </a:cubicBezTo>
              </a:path>
            </a:pathLst>
          </a:custGeom>
          <a:noFill/>
          <a:ln w="38100"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Freeform 13">
            <a:extLst>
              <a:ext uri="{FF2B5EF4-FFF2-40B4-BE49-F238E27FC236}">
                <a16:creationId xmlns:a16="http://schemas.microsoft.com/office/drawing/2014/main" id="{32B86BD2-FEB5-4673-9712-72AD11DC3302}"/>
              </a:ext>
            </a:extLst>
          </p:cNvPr>
          <p:cNvSpPr>
            <a:spLocks/>
          </p:cNvSpPr>
          <p:nvPr/>
        </p:nvSpPr>
        <p:spPr bwMode="auto">
          <a:xfrm>
            <a:off x="3805467" y="2324669"/>
            <a:ext cx="6561097" cy="1145386"/>
          </a:xfrm>
          <a:custGeom>
            <a:avLst/>
            <a:gdLst>
              <a:gd name="T0" fmla="*/ 0 w 463"/>
              <a:gd name="T1" fmla="*/ 140 h 140"/>
              <a:gd name="T2" fmla="*/ 463 w 463"/>
              <a:gd name="T3" fmla="*/ 0 h 140"/>
            </a:gdLst>
            <a:ahLst/>
            <a:cxnLst>
              <a:cxn ang="0">
                <a:pos x="T0" y="T1"/>
              </a:cxn>
              <a:cxn ang="0">
                <a:pos x="T2" y="T3"/>
              </a:cxn>
            </a:cxnLst>
            <a:rect l="0" t="0" r="r" b="b"/>
            <a:pathLst>
              <a:path w="463" h="140">
                <a:moveTo>
                  <a:pt x="0" y="140"/>
                </a:moveTo>
                <a:cubicBezTo>
                  <a:pt x="0" y="140"/>
                  <a:pt x="288" y="124"/>
                  <a:pt x="463" y="0"/>
                </a:cubicBezTo>
              </a:path>
            </a:pathLst>
          </a:custGeom>
          <a:noFill/>
          <a:ln w="381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B33EC7C6-F61E-4715-9E61-5B3F57C28C7A}"/>
              </a:ext>
            </a:extLst>
          </p:cNvPr>
          <p:cNvSpPr/>
          <p:nvPr/>
        </p:nvSpPr>
        <p:spPr>
          <a:xfrm>
            <a:off x="328819" y="2358864"/>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$400,000</a:t>
            </a:r>
          </a:p>
        </p:txBody>
      </p:sp>
      <p:sp>
        <p:nvSpPr>
          <p:cNvPr id="79" name="Rectangle 78">
            <a:extLst>
              <a:ext uri="{FF2B5EF4-FFF2-40B4-BE49-F238E27FC236}">
                <a16:creationId xmlns:a16="http://schemas.microsoft.com/office/drawing/2014/main" id="{B9FA49C4-14EA-4B89-AAFF-8F45C0E0A708}"/>
              </a:ext>
            </a:extLst>
          </p:cNvPr>
          <p:cNvSpPr/>
          <p:nvPr/>
        </p:nvSpPr>
        <p:spPr>
          <a:xfrm>
            <a:off x="328819" y="2820275"/>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$200,000</a:t>
            </a:r>
          </a:p>
        </p:txBody>
      </p:sp>
      <p:sp>
        <p:nvSpPr>
          <p:cNvPr id="80" name="Rectangle 79">
            <a:extLst>
              <a:ext uri="{FF2B5EF4-FFF2-40B4-BE49-F238E27FC236}">
                <a16:creationId xmlns:a16="http://schemas.microsoft.com/office/drawing/2014/main" id="{E0503C7E-9C80-477E-B2C4-968CDA1593A7}"/>
              </a:ext>
            </a:extLst>
          </p:cNvPr>
          <p:cNvSpPr/>
          <p:nvPr/>
        </p:nvSpPr>
        <p:spPr>
          <a:xfrm>
            <a:off x="328819" y="3281688"/>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$0</a:t>
            </a:r>
          </a:p>
        </p:txBody>
      </p:sp>
      <p:sp>
        <p:nvSpPr>
          <p:cNvPr id="81" name="Rectangle 80">
            <a:extLst>
              <a:ext uri="{FF2B5EF4-FFF2-40B4-BE49-F238E27FC236}">
                <a16:creationId xmlns:a16="http://schemas.microsoft.com/office/drawing/2014/main" id="{A20E5CE5-854A-4DE7-BF39-FDD4F26BA73D}"/>
              </a:ext>
            </a:extLst>
          </p:cNvPr>
          <p:cNvSpPr/>
          <p:nvPr/>
        </p:nvSpPr>
        <p:spPr>
          <a:xfrm>
            <a:off x="328819" y="1436043"/>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$800,000</a:t>
            </a:r>
          </a:p>
        </p:txBody>
      </p:sp>
      <p:sp>
        <p:nvSpPr>
          <p:cNvPr id="82" name="Rectangle 81">
            <a:extLst>
              <a:ext uri="{FF2B5EF4-FFF2-40B4-BE49-F238E27FC236}">
                <a16:creationId xmlns:a16="http://schemas.microsoft.com/office/drawing/2014/main" id="{0B37BE3B-5C0D-42D8-8D99-DCA1ED6B09A0}"/>
              </a:ext>
            </a:extLst>
          </p:cNvPr>
          <p:cNvSpPr/>
          <p:nvPr/>
        </p:nvSpPr>
        <p:spPr>
          <a:xfrm>
            <a:off x="328819" y="1897454"/>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$600,000</a:t>
            </a:r>
          </a:p>
        </p:txBody>
      </p:sp>
      <p:sp>
        <p:nvSpPr>
          <p:cNvPr id="83" name="Rectangle 82">
            <a:extLst>
              <a:ext uri="{FF2B5EF4-FFF2-40B4-BE49-F238E27FC236}">
                <a16:creationId xmlns:a16="http://schemas.microsoft.com/office/drawing/2014/main" id="{5F5DDF5B-86EA-4841-A785-BDD257A7F96A}"/>
              </a:ext>
            </a:extLst>
          </p:cNvPr>
          <p:cNvSpPr/>
          <p:nvPr/>
        </p:nvSpPr>
        <p:spPr>
          <a:xfrm>
            <a:off x="328819" y="974632"/>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$1,000,000</a:t>
            </a:r>
          </a:p>
        </p:txBody>
      </p:sp>
      <p:sp>
        <p:nvSpPr>
          <p:cNvPr id="84" name="Rectangle 83">
            <a:extLst>
              <a:ext uri="{FF2B5EF4-FFF2-40B4-BE49-F238E27FC236}">
                <a16:creationId xmlns:a16="http://schemas.microsoft.com/office/drawing/2014/main" id="{962FAD50-EFBB-4512-94AC-A0B8C02303CD}"/>
              </a:ext>
            </a:extLst>
          </p:cNvPr>
          <p:cNvSpPr/>
          <p:nvPr/>
        </p:nvSpPr>
        <p:spPr>
          <a:xfrm>
            <a:off x="328819" y="513221"/>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$1,200,000</a:t>
            </a:r>
          </a:p>
        </p:txBody>
      </p:sp>
      <p:sp>
        <p:nvSpPr>
          <p:cNvPr id="90" name="Rectangle 89">
            <a:extLst>
              <a:ext uri="{FF2B5EF4-FFF2-40B4-BE49-F238E27FC236}">
                <a16:creationId xmlns:a16="http://schemas.microsoft.com/office/drawing/2014/main" id="{47808040-0F3C-4D32-BDDE-115CF815F3E0}"/>
              </a:ext>
            </a:extLst>
          </p:cNvPr>
          <p:cNvSpPr/>
          <p:nvPr/>
        </p:nvSpPr>
        <p:spPr>
          <a:xfrm>
            <a:off x="10201488" y="513221"/>
            <a:ext cx="1596848" cy="338554"/>
          </a:xfrm>
          <a:prstGeom prst="rect">
            <a:avLst/>
          </a:prstGeom>
          <a:solidFill>
            <a:schemeClr val="accent2"/>
          </a:solidFill>
        </p:spPr>
        <p:txBody>
          <a:bodyPr wrap="none" lIns="73152" tIns="0" rIns="73152" bIns="0">
            <a:spAutoFit/>
          </a:bodyPr>
          <a:lstStyle/>
          <a:p>
            <a:pPr algn="ctr">
              <a:spcBef>
                <a:spcPts val="600"/>
              </a:spcBef>
            </a:pPr>
            <a:r>
              <a:rPr lang="en-US" sz="2200" b="1" kern="100">
                <a:solidFill>
                  <a:schemeClr val="bg1"/>
                </a:solidFill>
                <a:latin typeface="Fidelity Sans" panose="020B0503030202020204" pitchFamily="34" charset="0"/>
              </a:rPr>
              <a:t>$1,068,000</a:t>
            </a:r>
          </a:p>
        </p:txBody>
      </p:sp>
      <p:sp>
        <p:nvSpPr>
          <p:cNvPr id="94" name="Rectangle 93">
            <a:extLst>
              <a:ext uri="{FF2B5EF4-FFF2-40B4-BE49-F238E27FC236}">
                <a16:creationId xmlns:a16="http://schemas.microsoft.com/office/drawing/2014/main" id="{4920591A-1534-4BBE-912A-C6A5EF983A51}"/>
              </a:ext>
            </a:extLst>
          </p:cNvPr>
          <p:cNvSpPr/>
          <p:nvPr/>
        </p:nvSpPr>
        <p:spPr>
          <a:xfrm>
            <a:off x="10472391" y="2000217"/>
            <a:ext cx="1348382" cy="338554"/>
          </a:xfrm>
          <a:prstGeom prst="rect">
            <a:avLst/>
          </a:prstGeom>
          <a:solidFill>
            <a:schemeClr val="accent3"/>
          </a:solidFill>
        </p:spPr>
        <p:txBody>
          <a:bodyPr wrap="square" lIns="73152" tIns="0" rIns="73152" bIns="0">
            <a:spAutoFit/>
          </a:bodyPr>
          <a:lstStyle/>
          <a:p>
            <a:pPr algn="ctr">
              <a:spcBef>
                <a:spcPts val="600"/>
              </a:spcBef>
            </a:pPr>
            <a:r>
              <a:rPr lang="en-US" sz="2200" b="1" kern="100">
                <a:solidFill>
                  <a:schemeClr val="bg1"/>
                </a:solidFill>
                <a:latin typeface="Fidelity Sans" panose="020B0503030202020204" pitchFamily="34" charset="0"/>
              </a:rPr>
              <a:t>$505,000</a:t>
            </a:r>
          </a:p>
        </p:txBody>
      </p:sp>
      <p:sp>
        <p:nvSpPr>
          <p:cNvPr id="127" name="Rectangle 126">
            <a:extLst>
              <a:ext uri="{FF2B5EF4-FFF2-40B4-BE49-F238E27FC236}">
                <a16:creationId xmlns:a16="http://schemas.microsoft.com/office/drawing/2014/main" id="{7FDC8CC8-1068-46FC-8586-FFE1003DF248}"/>
              </a:ext>
            </a:extLst>
          </p:cNvPr>
          <p:cNvSpPr/>
          <p:nvPr/>
        </p:nvSpPr>
        <p:spPr>
          <a:xfrm>
            <a:off x="2500028"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30</a:t>
            </a:r>
          </a:p>
        </p:txBody>
      </p:sp>
      <p:sp>
        <p:nvSpPr>
          <p:cNvPr id="128" name="Rectangle 127">
            <a:extLst>
              <a:ext uri="{FF2B5EF4-FFF2-40B4-BE49-F238E27FC236}">
                <a16:creationId xmlns:a16="http://schemas.microsoft.com/office/drawing/2014/main" id="{26B8B6B5-277F-4A4B-9022-C9F8A5F795A0}"/>
              </a:ext>
            </a:extLst>
          </p:cNvPr>
          <p:cNvSpPr/>
          <p:nvPr/>
        </p:nvSpPr>
        <p:spPr>
          <a:xfrm>
            <a:off x="4701154"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40</a:t>
            </a:r>
          </a:p>
        </p:txBody>
      </p:sp>
      <p:sp>
        <p:nvSpPr>
          <p:cNvPr id="129" name="Rectangle 128">
            <a:extLst>
              <a:ext uri="{FF2B5EF4-FFF2-40B4-BE49-F238E27FC236}">
                <a16:creationId xmlns:a16="http://schemas.microsoft.com/office/drawing/2014/main" id="{F802D897-D442-4E41-921F-42A7291B0797}"/>
              </a:ext>
            </a:extLst>
          </p:cNvPr>
          <p:cNvSpPr/>
          <p:nvPr/>
        </p:nvSpPr>
        <p:spPr>
          <a:xfrm>
            <a:off x="3600591"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35</a:t>
            </a:r>
          </a:p>
        </p:txBody>
      </p:sp>
      <p:sp>
        <p:nvSpPr>
          <p:cNvPr id="130" name="Rectangle 129">
            <a:extLst>
              <a:ext uri="{FF2B5EF4-FFF2-40B4-BE49-F238E27FC236}">
                <a16:creationId xmlns:a16="http://schemas.microsoft.com/office/drawing/2014/main" id="{AA6C16A4-8572-4A6F-9786-354E6ABFDAAC}"/>
              </a:ext>
            </a:extLst>
          </p:cNvPr>
          <p:cNvSpPr/>
          <p:nvPr/>
        </p:nvSpPr>
        <p:spPr>
          <a:xfrm>
            <a:off x="6902280"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50</a:t>
            </a:r>
          </a:p>
        </p:txBody>
      </p:sp>
      <p:sp>
        <p:nvSpPr>
          <p:cNvPr id="136" name="Rectangle 135">
            <a:extLst>
              <a:ext uri="{FF2B5EF4-FFF2-40B4-BE49-F238E27FC236}">
                <a16:creationId xmlns:a16="http://schemas.microsoft.com/office/drawing/2014/main" id="{4E389953-BC78-494F-B897-6691A8115FE2}"/>
              </a:ext>
            </a:extLst>
          </p:cNvPr>
          <p:cNvSpPr/>
          <p:nvPr/>
        </p:nvSpPr>
        <p:spPr>
          <a:xfrm>
            <a:off x="5801717"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45</a:t>
            </a:r>
          </a:p>
        </p:txBody>
      </p:sp>
      <p:sp>
        <p:nvSpPr>
          <p:cNvPr id="137" name="Rectangle 136">
            <a:extLst>
              <a:ext uri="{FF2B5EF4-FFF2-40B4-BE49-F238E27FC236}">
                <a16:creationId xmlns:a16="http://schemas.microsoft.com/office/drawing/2014/main" id="{C985FD39-0864-4E30-BE47-73D2ABD1975A}"/>
              </a:ext>
            </a:extLst>
          </p:cNvPr>
          <p:cNvSpPr/>
          <p:nvPr/>
        </p:nvSpPr>
        <p:spPr>
          <a:xfrm>
            <a:off x="9103406"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60</a:t>
            </a:r>
          </a:p>
        </p:txBody>
      </p:sp>
      <p:sp>
        <p:nvSpPr>
          <p:cNvPr id="138" name="Rectangle 137">
            <a:extLst>
              <a:ext uri="{FF2B5EF4-FFF2-40B4-BE49-F238E27FC236}">
                <a16:creationId xmlns:a16="http://schemas.microsoft.com/office/drawing/2014/main" id="{39737215-2F4F-45C2-B134-2591818E9438}"/>
              </a:ext>
            </a:extLst>
          </p:cNvPr>
          <p:cNvSpPr/>
          <p:nvPr/>
        </p:nvSpPr>
        <p:spPr>
          <a:xfrm>
            <a:off x="8002843"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55</a:t>
            </a:r>
          </a:p>
        </p:txBody>
      </p:sp>
      <p:sp>
        <p:nvSpPr>
          <p:cNvPr id="139" name="Rectangle 138">
            <a:extLst>
              <a:ext uri="{FF2B5EF4-FFF2-40B4-BE49-F238E27FC236}">
                <a16:creationId xmlns:a16="http://schemas.microsoft.com/office/drawing/2014/main" id="{1E9B9661-04B5-4EAB-A030-CBF629821A32}"/>
              </a:ext>
            </a:extLst>
          </p:cNvPr>
          <p:cNvSpPr/>
          <p:nvPr/>
        </p:nvSpPr>
        <p:spPr>
          <a:xfrm>
            <a:off x="10203970"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65</a:t>
            </a:r>
          </a:p>
        </p:txBody>
      </p:sp>
      <p:sp>
        <p:nvSpPr>
          <p:cNvPr id="140" name="Rectangle 139">
            <a:extLst>
              <a:ext uri="{FF2B5EF4-FFF2-40B4-BE49-F238E27FC236}">
                <a16:creationId xmlns:a16="http://schemas.microsoft.com/office/drawing/2014/main" id="{82BEAD92-FB5B-46E1-9989-43AA1A7B998F}"/>
              </a:ext>
            </a:extLst>
          </p:cNvPr>
          <p:cNvSpPr/>
          <p:nvPr/>
        </p:nvSpPr>
        <p:spPr>
          <a:xfrm>
            <a:off x="1412165"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25</a:t>
            </a:r>
          </a:p>
        </p:txBody>
      </p:sp>
      <p:sp>
        <p:nvSpPr>
          <p:cNvPr id="42" name="TextBox 41">
            <a:extLst>
              <a:ext uri="{FF2B5EF4-FFF2-40B4-BE49-F238E27FC236}">
                <a16:creationId xmlns:a16="http://schemas.microsoft.com/office/drawing/2014/main" id="{999BA42F-AF85-4E86-8D6F-C4FF4AA087EA}"/>
              </a:ext>
            </a:extLst>
          </p:cNvPr>
          <p:cNvSpPr txBox="1"/>
          <p:nvPr/>
        </p:nvSpPr>
        <p:spPr>
          <a:xfrm>
            <a:off x="369869" y="5263856"/>
            <a:ext cx="11388094" cy="1461939"/>
          </a:xfrm>
          <a:prstGeom prst="rect">
            <a:avLst/>
          </a:prstGeom>
          <a:noFill/>
        </p:spPr>
        <p:txBody>
          <a:bodyPr wrap="square" rtlCol="0" anchor="ctr">
            <a:spAutoFit/>
          </a:bodyPr>
          <a:lstStyle/>
          <a:p>
            <a:pPr>
              <a:spcBef>
                <a:spcPts val="200"/>
              </a:spcBef>
            </a:pPr>
            <a:r>
              <a:rPr lang="en-US" sz="1050" i="1" dirty="0">
                <a:latin typeface="+mj-lt"/>
              </a:rPr>
              <a:t>Although investing and compounding may help you grow your money, please remember that investing involves risk. You could lose money, investment returns are likely to fluctuate, and investing on a regular basis does not ensure you’ll make more money. These examples are hypothetical and don’t reflect the performance of any specific investment. </a:t>
            </a:r>
          </a:p>
          <a:p>
            <a:pPr>
              <a:spcBef>
                <a:spcPts val="200"/>
              </a:spcBef>
            </a:pPr>
            <a:r>
              <a:rPr lang="en-US" sz="1050" i="1" dirty="0">
                <a:latin typeface="+mj-lt"/>
              </a:rPr>
              <a:t>*This hypothetical example assumes the following: (1) a $5,000 contribution is made on January 1 and every year from age </a:t>
            </a:r>
            <a:r>
              <a:rPr lang="en-US" sz="1050" i="1" dirty="0">
                <a:solidFill>
                  <a:srgbClr val="000000"/>
                </a:solidFill>
                <a:latin typeface="+mj-lt"/>
              </a:rPr>
              <a:t>25 to 65 and age 35-65, respectively. It does not take into account the Secure Act 2.0 indexing of catch-up contributions.</a:t>
            </a:r>
          </a:p>
          <a:p>
            <a:pPr>
              <a:spcBef>
                <a:spcPts val="200"/>
              </a:spcBef>
            </a:pPr>
            <a:r>
              <a:rPr lang="en-US" sz="1050" i="1" dirty="0">
                <a:latin typeface="+mj-lt"/>
              </a:rPr>
              <a:t>(2) an annual rate of return of 7%, and (3) the ending values do not reflect taxes, fees, or inflation. If they did, amounts would be lower. </a:t>
            </a:r>
            <a:r>
              <a:rPr lang="en-US" sz="1050" i="1" dirty="0">
                <a:solidFill>
                  <a:srgbClr val="000000"/>
                </a:solidFill>
                <a:latin typeface="+mj-lt"/>
              </a:rPr>
              <a:t>Illustrations with a 7% rate of return also come with risk of loss.  </a:t>
            </a:r>
            <a:endParaRPr lang="en-US" sz="1050" i="1" dirty="0">
              <a:latin typeface="+mj-lt"/>
            </a:endParaRPr>
          </a:p>
          <a:p>
            <a:pPr>
              <a:spcBef>
                <a:spcPts val="200"/>
              </a:spcBef>
            </a:pPr>
            <a:r>
              <a:rPr lang="en-US" sz="1050" i="1" dirty="0">
                <a:latin typeface="+mj-lt"/>
              </a:rPr>
              <a:t>**This hypothetical example assumes the following: (1) a $5,000 contribution is made on January 1 and every year from age 35 to age 65,</a:t>
            </a:r>
            <a:br>
              <a:rPr lang="en-US" sz="1050" i="1" dirty="0">
                <a:latin typeface="+mj-lt"/>
              </a:rPr>
            </a:br>
            <a:r>
              <a:rPr lang="en-US" sz="1050" i="1" dirty="0">
                <a:latin typeface="+mj-lt"/>
              </a:rPr>
              <a:t> (2) an annual rate of return of 7%, and (3) the ending values do not reflect taxes, fees, or inflation. If they did, amounts would be lower. </a:t>
            </a:r>
          </a:p>
        </p:txBody>
      </p:sp>
      <p:grpSp>
        <p:nvGrpSpPr>
          <p:cNvPr id="4" name="Group 4">
            <a:extLst>
              <a:ext uri="{FF2B5EF4-FFF2-40B4-BE49-F238E27FC236}">
                <a16:creationId xmlns:a16="http://schemas.microsoft.com/office/drawing/2014/main" id="{DFC63315-E828-4F9C-98E4-4E366AB93118}"/>
              </a:ext>
            </a:extLst>
          </p:cNvPr>
          <p:cNvGrpSpPr>
            <a:grpSpLocks noChangeAspect="1"/>
          </p:cNvGrpSpPr>
          <p:nvPr/>
        </p:nvGrpSpPr>
        <p:grpSpPr bwMode="auto">
          <a:xfrm>
            <a:off x="484932" y="4178984"/>
            <a:ext cx="170072" cy="193212"/>
            <a:chOff x="3376" y="1634"/>
            <a:chExt cx="926" cy="1052"/>
          </a:xfrm>
        </p:grpSpPr>
        <p:sp>
          <p:nvSpPr>
            <p:cNvPr id="6" name="Oval 5">
              <a:extLst>
                <a:ext uri="{FF2B5EF4-FFF2-40B4-BE49-F238E27FC236}">
                  <a16:creationId xmlns:a16="http://schemas.microsoft.com/office/drawing/2014/main" id="{4E888B9B-A517-414D-9AB8-B2713B43BB1F}"/>
                </a:ext>
              </a:extLst>
            </p:cNvPr>
            <p:cNvSpPr>
              <a:spLocks noChangeArrowheads="1"/>
            </p:cNvSpPr>
            <p:nvPr/>
          </p:nvSpPr>
          <p:spPr bwMode="auto">
            <a:xfrm>
              <a:off x="3555" y="1634"/>
              <a:ext cx="575" cy="577"/>
            </a:xfrm>
            <a:prstGeom prst="ellipse">
              <a:avLst/>
            </a:prstGeom>
            <a:noFill/>
            <a:ln w="254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6">
              <a:extLst>
                <a:ext uri="{FF2B5EF4-FFF2-40B4-BE49-F238E27FC236}">
                  <a16:creationId xmlns:a16="http://schemas.microsoft.com/office/drawing/2014/main" id="{4B4557A3-F11F-4D95-B081-EC73CB43A483}"/>
                </a:ext>
              </a:extLst>
            </p:cNvPr>
            <p:cNvSpPr>
              <a:spLocks/>
            </p:cNvSpPr>
            <p:nvPr/>
          </p:nvSpPr>
          <p:spPr bwMode="auto">
            <a:xfrm>
              <a:off x="3376" y="2223"/>
              <a:ext cx="926" cy="463"/>
            </a:xfrm>
            <a:custGeom>
              <a:avLst/>
              <a:gdLst>
                <a:gd name="T0" fmla="*/ 0 w 388"/>
                <a:gd name="T1" fmla="*/ 194 h 194"/>
                <a:gd name="T2" fmla="*/ 194 w 388"/>
                <a:gd name="T3" fmla="*/ 0 h 194"/>
                <a:gd name="T4" fmla="*/ 388 w 388"/>
                <a:gd name="T5" fmla="*/ 194 h 194"/>
                <a:gd name="T6" fmla="*/ 0 w 388"/>
                <a:gd name="T7" fmla="*/ 194 h 194"/>
              </a:gdLst>
              <a:ahLst/>
              <a:cxnLst>
                <a:cxn ang="0">
                  <a:pos x="T0" y="T1"/>
                </a:cxn>
                <a:cxn ang="0">
                  <a:pos x="T2" y="T3"/>
                </a:cxn>
                <a:cxn ang="0">
                  <a:pos x="T4" y="T5"/>
                </a:cxn>
                <a:cxn ang="0">
                  <a:pos x="T6" y="T7"/>
                </a:cxn>
              </a:cxnLst>
              <a:rect l="0" t="0" r="r" b="b"/>
              <a:pathLst>
                <a:path w="388" h="194">
                  <a:moveTo>
                    <a:pt x="0" y="194"/>
                  </a:moveTo>
                  <a:cubicBezTo>
                    <a:pt x="0" y="87"/>
                    <a:pt x="86" y="0"/>
                    <a:pt x="194" y="0"/>
                  </a:cubicBezTo>
                  <a:cubicBezTo>
                    <a:pt x="301" y="0"/>
                    <a:pt x="388" y="87"/>
                    <a:pt x="388" y="194"/>
                  </a:cubicBezTo>
                  <a:lnTo>
                    <a:pt x="0" y="194"/>
                  </a:lnTo>
                  <a:close/>
                </a:path>
              </a:pathLst>
            </a:custGeom>
            <a:noFill/>
            <a:ln w="254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0" name="Group 4">
            <a:extLst>
              <a:ext uri="{FF2B5EF4-FFF2-40B4-BE49-F238E27FC236}">
                <a16:creationId xmlns:a16="http://schemas.microsoft.com/office/drawing/2014/main" id="{39881C5D-0655-4399-9D9A-F6962E85C5C8}"/>
              </a:ext>
            </a:extLst>
          </p:cNvPr>
          <p:cNvGrpSpPr>
            <a:grpSpLocks noChangeAspect="1"/>
          </p:cNvGrpSpPr>
          <p:nvPr/>
        </p:nvGrpSpPr>
        <p:grpSpPr bwMode="auto">
          <a:xfrm>
            <a:off x="4101913" y="4178984"/>
            <a:ext cx="170072" cy="193212"/>
            <a:chOff x="3376" y="1634"/>
            <a:chExt cx="926" cy="1052"/>
          </a:xfrm>
        </p:grpSpPr>
        <p:sp>
          <p:nvSpPr>
            <p:cNvPr id="51" name="Oval 50">
              <a:extLst>
                <a:ext uri="{FF2B5EF4-FFF2-40B4-BE49-F238E27FC236}">
                  <a16:creationId xmlns:a16="http://schemas.microsoft.com/office/drawing/2014/main" id="{31202222-ED22-4C58-958D-5FC5AA8A5E38}"/>
                </a:ext>
              </a:extLst>
            </p:cNvPr>
            <p:cNvSpPr>
              <a:spLocks noChangeArrowheads="1"/>
            </p:cNvSpPr>
            <p:nvPr/>
          </p:nvSpPr>
          <p:spPr bwMode="auto">
            <a:xfrm>
              <a:off x="3555" y="1634"/>
              <a:ext cx="575" cy="577"/>
            </a:xfrm>
            <a:prstGeom prst="ellipse">
              <a:avLst/>
            </a:prstGeom>
            <a:noFill/>
            <a:ln w="25400"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6">
              <a:extLst>
                <a:ext uri="{FF2B5EF4-FFF2-40B4-BE49-F238E27FC236}">
                  <a16:creationId xmlns:a16="http://schemas.microsoft.com/office/drawing/2014/main" id="{1428A926-BF43-4B66-8807-9004A9F456A8}"/>
                </a:ext>
              </a:extLst>
            </p:cNvPr>
            <p:cNvSpPr>
              <a:spLocks/>
            </p:cNvSpPr>
            <p:nvPr/>
          </p:nvSpPr>
          <p:spPr bwMode="auto">
            <a:xfrm>
              <a:off x="3376" y="2223"/>
              <a:ext cx="926" cy="463"/>
            </a:xfrm>
            <a:custGeom>
              <a:avLst/>
              <a:gdLst>
                <a:gd name="T0" fmla="*/ 0 w 388"/>
                <a:gd name="T1" fmla="*/ 194 h 194"/>
                <a:gd name="T2" fmla="*/ 194 w 388"/>
                <a:gd name="T3" fmla="*/ 0 h 194"/>
                <a:gd name="T4" fmla="*/ 388 w 388"/>
                <a:gd name="T5" fmla="*/ 194 h 194"/>
                <a:gd name="T6" fmla="*/ 0 w 388"/>
                <a:gd name="T7" fmla="*/ 194 h 194"/>
              </a:gdLst>
              <a:ahLst/>
              <a:cxnLst>
                <a:cxn ang="0">
                  <a:pos x="T0" y="T1"/>
                </a:cxn>
                <a:cxn ang="0">
                  <a:pos x="T2" y="T3"/>
                </a:cxn>
                <a:cxn ang="0">
                  <a:pos x="T4" y="T5"/>
                </a:cxn>
                <a:cxn ang="0">
                  <a:pos x="T6" y="T7"/>
                </a:cxn>
              </a:cxnLst>
              <a:rect l="0" t="0" r="r" b="b"/>
              <a:pathLst>
                <a:path w="388" h="194">
                  <a:moveTo>
                    <a:pt x="0" y="194"/>
                  </a:moveTo>
                  <a:cubicBezTo>
                    <a:pt x="0" y="87"/>
                    <a:pt x="86" y="0"/>
                    <a:pt x="194" y="0"/>
                  </a:cubicBezTo>
                  <a:cubicBezTo>
                    <a:pt x="301" y="0"/>
                    <a:pt x="388" y="87"/>
                    <a:pt x="388" y="194"/>
                  </a:cubicBezTo>
                  <a:lnTo>
                    <a:pt x="0" y="194"/>
                  </a:lnTo>
                  <a:close/>
                </a:path>
              </a:pathLst>
            </a:custGeom>
            <a:noFill/>
            <a:ln w="25400"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2" name="Group 11">
            <a:extLst>
              <a:ext uri="{FF2B5EF4-FFF2-40B4-BE49-F238E27FC236}">
                <a16:creationId xmlns:a16="http://schemas.microsoft.com/office/drawing/2014/main" id="{D9A7B954-921F-449E-BAF1-674A6521040E}"/>
              </a:ext>
            </a:extLst>
          </p:cNvPr>
          <p:cNvGrpSpPr/>
          <p:nvPr/>
        </p:nvGrpSpPr>
        <p:grpSpPr>
          <a:xfrm>
            <a:off x="3747239" y="3074637"/>
            <a:ext cx="87642" cy="441621"/>
            <a:chOff x="3747239" y="3074637"/>
            <a:chExt cx="87642" cy="441621"/>
          </a:xfrm>
        </p:grpSpPr>
        <p:sp>
          <p:nvSpPr>
            <p:cNvPr id="119" name="Oval 118">
              <a:extLst>
                <a:ext uri="{FF2B5EF4-FFF2-40B4-BE49-F238E27FC236}">
                  <a16:creationId xmlns:a16="http://schemas.microsoft.com/office/drawing/2014/main" id="{462DC044-E91E-4B91-86C5-EBA2567B2765}"/>
                </a:ext>
              </a:extLst>
            </p:cNvPr>
            <p:cNvSpPr/>
            <p:nvPr/>
          </p:nvSpPr>
          <p:spPr>
            <a:xfrm>
              <a:off x="3747239" y="3428616"/>
              <a:ext cx="87642" cy="87642"/>
            </a:xfrm>
            <a:prstGeom prst="ellipse">
              <a:avLst/>
            </a:prstGeom>
            <a:solidFill>
              <a:schemeClr val="accent3"/>
            </a:solidFill>
            <a:ln w="22225">
              <a:solidFill>
                <a:srgbClr val="F8F8F8"/>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cxnSp>
          <p:nvCxnSpPr>
            <p:cNvPr id="74" name="Straight Connector 73">
              <a:extLst>
                <a:ext uri="{FF2B5EF4-FFF2-40B4-BE49-F238E27FC236}">
                  <a16:creationId xmlns:a16="http://schemas.microsoft.com/office/drawing/2014/main" id="{80DCA1C6-E547-406F-ACFD-7BDD33F0544C}"/>
                </a:ext>
              </a:extLst>
            </p:cNvPr>
            <p:cNvCxnSpPr/>
            <p:nvPr/>
          </p:nvCxnSpPr>
          <p:spPr>
            <a:xfrm flipV="1">
              <a:off x="3791178" y="3074637"/>
              <a:ext cx="0" cy="308736"/>
            </a:xfrm>
            <a:prstGeom prst="line">
              <a:avLst/>
            </a:prstGeom>
            <a:noFill/>
            <a:ln w="31750" cap="rnd" cmpd="sng" algn="ctr">
              <a:gradFill>
                <a:gsLst>
                  <a:gs pos="0">
                    <a:schemeClr val="accent3"/>
                  </a:gs>
                  <a:gs pos="100000">
                    <a:schemeClr val="accent3">
                      <a:alpha val="0"/>
                    </a:schemeClr>
                  </a:gs>
                </a:gsLst>
                <a:lin ang="5400000" scaled="1"/>
              </a:gradFill>
              <a:prstDash val="sysDot"/>
              <a:round/>
            </a:ln>
            <a:effectLst/>
          </p:spPr>
        </p:cxnSp>
      </p:grpSp>
      <p:grpSp>
        <p:nvGrpSpPr>
          <p:cNvPr id="13" name="Group 12">
            <a:extLst>
              <a:ext uri="{FF2B5EF4-FFF2-40B4-BE49-F238E27FC236}">
                <a16:creationId xmlns:a16="http://schemas.microsoft.com/office/drawing/2014/main" id="{46510792-4DE7-4A7B-885B-0464D08AAB0D}"/>
              </a:ext>
            </a:extLst>
          </p:cNvPr>
          <p:cNvGrpSpPr/>
          <p:nvPr/>
        </p:nvGrpSpPr>
        <p:grpSpPr>
          <a:xfrm>
            <a:off x="1568172" y="3074637"/>
            <a:ext cx="87642" cy="441621"/>
            <a:chOff x="1568172" y="3074637"/>
            <a:chExt cx="87642" cy="441621"/>
          </a:xfrm>
        </p:grpSpPr>
        <p:sp>
          <p:nvSpPr>
            <p:cNvPr id="21" name="Oval 20">
              <a:extLst>
                <a:ext uri="{FF2B5EF4-FFF2-40B4-BE49-F238E27FC236}">
                  <a16:creationId xmlns:a16="http://schemas.microsoft.com/office/drawing/2014/main" id="{0F600E18-7960-44E9-B930-1721B9490ABA}"/>
                </a:ext>
              </a:extLst>
            </p:cNvPr>
            <p:cNvSpPr/>
            <p:nvPr/>
          </p:nvSpPr>
          <p:spPr>
            <a:xfrm>
              <a:off x="1568172" y="3428616"/>
              <a:ext cx="87642" cy="87642"/>
            </a:xfrm>
            <a:prstGeom prst="ellipse">
              <a:avLst/>
            </a:prstGeom>
            <a:solidFill>
              <a:schemeClr val="accent2"/>
            </a:solidFill>
            <a:ln w="22225">
              <a:solidFill>
                <a:srgbClr val="F9F9F9"/>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cxnSp>
          <p:nvCxnSpPr>
            <p:cNvPr id="75" name="Straight Connector 74">
              <a:extLst>
                <a:ext uri="{FF2B5EF4-FFF2-40B4-BE49-F238E27FC236}">
                  <a16:creationId xmlns:a16="http://schemas.microsoft.com/office/drawing/2014/main" id="{70974E31-7F11-46A6-85CF-B966D77A8994}"/>
                </a:ext>
              </a:extLst>
            </p:cNvPr>
            <p:cNvCxnSpPr/>
            <p:nvPr/>
          </p:nvCxnSpPr>
          <p:spPr>
            <a:xfrm flipV="1">
              <a:off x="1612470" y="3074637"/>
              <a:ext cx="0" cy="308736"/>
            </a:xfrm>
            <a:prstGeom prst="line">
              <a:avLst/>
            </a:prstGeom>
            <a:noFill/>
            <a:ln w="31750" cap="rnd" cmpd="sng" algn="ctr">
              <a:gradFill>
                <a:gsLst>
                  <a:gs pos="0">
                    <a:schemeClr val="accent2"/>
                  </a:gs>
                  <a:gs pos="100000">
                    <a:schemeClr val="accent2">
                      <a:alpha val="0"/>
                    </a:schemeClr>
                  </a:gs>
                </a:gsLst>
                <a:lin ang="5400000" scaled="1"/>
              </a:gradFill>
              <a:prstDash val="sysDot"/>
              <a:round/>
            </a:ln>
            <a:effectLst/>
          </p:spPr>
        </p:cxnSp>
      </p:grpSp>
      <p:sp>
        <p:nvSpPr>
          <p:cNvPr id="44" name="TextBox 43">
            <a:extLst>
              <a:ext uri="{FF2B5EF4-FFF2-40B4-BE49-F238E27FC236}">
                <a16:creationId xmlns:a16="http://schemas.microsoft.com/office/drawing/2014/main" id="{6762AA00-1FDA-4694-BAA1-BD017CEF8FA1}"/>
              </a:ext>
            </a:extLst>
          </p:cNvPr>
          <p:cNvSpPr txBox="1"/>
          <p:nvPr/>
        </p:nvSpPr>
        <p:spPr>
          <a:xfrm>
            <a:off x="4320978" y="4070921"/>
            <a:ext cx="4484787" cy="1261884"/>
          </a:xfrm>
          <a:prstGeom prst="rect">
            <a:avLst/>
          </a:prstGeom>
          <a:noFill/>
        </p:spPr>
        <p:txBody>
          <a:bodyPr wrap="square">
            <a:spAutoFit/>
          </a:bodyPr>
          <a:lstStyle/>
          <a:p>
            <a:pPr>
              <a:spcBef>
                <a:spcPts val="600"/>
              </a:spcBef>
            </a:pPr>
            <a:r>
              <a:rPr lang="en-US" sz="2200" b="1" kern="100">
                <a:solidFill>
                  <a:schemeClr val="accent3"/>
                </a:solidFill>
                <a:latin typeface="Fidelity Sans"/>
              </a:rPr>
              <a:t>Investor B</a:t>
            </a:r>
          </a:p>
          <a:p>
            <a:pPr>
              <a:spcBef>
                <a:spcPts val="600"/>
              </a:spcBef>
            </a:pPr>
            <a:r>
              <a:rPr lang="en-US" sz="2200" kern="100">
                <a:latin typeface="Fidelity Sans"/>
              </a:rPr>
              <a:t>Starts investing at 35</a:t>
            </a:r>
          </a:p>
          <a:p>
            <a:pPr>
              <a:spcBef>
                <a:spcPts val="600"/>
              </a:spcBef>
            </a:pPr>
            <a:r>
              <a:rPr lang="en-US" sz="2200" kern="100">
                <a:latin typeface="Fidelity Sans"/>
              </a:rPr>
              <a:t>$5,000/year for 30 years** </a:t>
            </a:r>
            <a:endParaRPr lang="en-US" sz="2200" kern="100">
              <a:latin typeface="Fidelity Sans" panose="020B0503030202020204" pitchFamily="34" charset="0"/>
            </a:endParaRPr>
          </a:p>
        </p:txBody>
      </p:sp>
      <p:sp>
        <p:nvSpPr>
          <p:cNvPr id="45" name="TextBox 44">
            <a:extLst>
              <a:ext uri="{FF2B5EF4-FFF2-40B4-BE49-F238E27FC236}">
                <a16:creationId xmlns:a16="http://schemas.microsoft.com/office/drawing/2014/main" id="{DD92B0C8-E44F-4324-B79C-252907F1709E}"/>
              </a:ext>
            </a:extLst>
          </p:cNvPr>
          <p:cNvSpPr txBox="1"/>
          <p:nvPr/>
        </p:nvSpPr>
        <p:spPr>
          <a:xfrm>
            <a:off x="9568238" y="4908171"/>
            <a:ext cx="2230098" cy="276999"/>
          </a:xfrm>
          <a:prstGeom prst="rect">
            <a:avLst/>
          </a:prstGeom>
          <a:noFill/>
        </p:spPr>
        <p:txBody>
          <a:bodyPr wrap="none" rtlCol="0" anchor="ctr">
            <a:spAutoFit/>
          </a:bodyPr>
          <a:lstStyle/>
          <a:p>
            <a:r>
              <a:rPr lang="en-US" sz="1200" dirty="0"/>
              <a:t>For illustration purposes only</a:t>
            </a:r>
          </a:p>
        </p:txBody>
      </p:sp>
      <p:sp>
        <p:nvSpPr>
          <p:cNvPr id="2" name="TextBox 1">
            <a:extLst>
              <a:ext uri="{FF2B5EF4-FFF2-40B4-BE49-F238E27FC236}">
                <a16:creationId xmlns:a16="http://schemas.microsoft.com/office/drawing/2014/main" id="{42E411D3-280D-42CE-8F8F-543EB4EEA02A}"/>
              </a:ext>
            </a:extLst>
          </p:cNvPr>
          <p:cNvSpPr txBox="1"/>
          <p:nvPr/>
        </p:nvSpPr>
        <p:spPr>
          <a:xfrm>
            <a:off x="328819" y="43635"/>
            <a:ext cx="8916223" cy="461665"/>
          </a:xfrm>
          <a:prstGeom prst="rect">
            <a:avLst/>
          </a:prstGeom>
          <a:noFill/>
        </p:spPr>
        <p:txBody>
          <a:bodyPr wrap="none" rtlCol="0" anchor="ctr">
            <a:spAutoFit/>
          </a:bodyPr>
          <a:lstStyle/>
          <a:p>
            <a:r>
              <a:rPr lang="en-US" sz="2400">
                <a:solidFill>
                  <a:srgbClr val="000000"/>
                </a:solidFill>
                <a:latin typeface="+mj-lt"/>
              </a:rPr>
              <a:t>The earlier an investor begins, the greater potential for growth</a:t>
            </a:r>
            <a:endParaRPr lang="en-US" sz="2400">
              <a:solidFill>
                <a:schemeClr val="tx1">
                  <a:lumMod val="65000"/>
                  <a:lumOff val="35000"/>
                </a:schemeClr>
              </a:solidFill>
              <a:latin typeface="+mj-lt"/>
            </a:endParaRPr>
          </a:p>
        </p:txBody>
      </p:sp>
    </p:spTree>
    <p:extLst>
      <p:ext uri="{BB962C8B-B14F-4D97-AF65-F5344CB8AC3E}">
        <p14:creationId xmlns:p14="http://schemas.microsoft.com/office/powerpoint/2010/main" val="235708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wipe(left)">
                                      <p:cBhvr>
                                        <p:cTn id="10" dur="750"/>
                                        <p:tgtEl>
                                          <p:spTgt spid="66"/>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4"/>
                                        </p:tgtEl>
                                        <p:attrNameLst>
                                          <p:attrName>style.visibility</p:attrName>
                                        </p:attrNameLst>
                                      </p:cBhvr>
                                      <p:to>
                                        <p:strVal val="visible"/>
                                      </p:to>
                                    </p:set>
                                    <p:animEffect transition="in" filter="fade">
                                      <p:cBhvr>
                                        <p:cTn id="13" dur="750"/>
                                        <p:tgtEl>
                                          <p:spTgt spid="94"/>
                                        </p:tgtEl>
                                      </p:cBhvr>
                                    </p:animEffect>
                                  </p:childTnLst>
                                </p:cTn>
                              </p:par>
                              <p:par>
                                <p:cTn id="14" presetID="35" presetClass="path" presetSubtype="0" decel="100000" fill="hold" grpId="1" nodeType="withEffect">
                                  <p:stCondLst>
                                    <p:cond delay="500"/>
                                  </p:stCondLst>
                                  <p:childTnLst>
                                    <p:animMotion origin="layout" path="M -2.70833E-6 -3.7037E-6 L -0.01289 -3.7037E-6 " pathEditMode="relative" rAng="0" ptsTypes="AA">
                                      <p:cBhvr>
                                        <p:cTn id="15" dur="750" spd="-100000" fill="hold"/>
                                        <p:tgtEl>
                                          <p:spTgt spid="94"/>
                                        </p:tgtEl>
                                        <p:attrNameLst>
                                          <p:attrName>ppt_x</p:attrName>
                                          <p:attrName>ppt_y</p:attrName>
                                        </p:attrNameLst>
                                      </p:cBhvr>
                                      <p:rCtr x="-651" y="0"/>
                                    </p:animMotion>
                                  </p:childTnLst>
                                </p:cTn>
                              </p:par>
                              <p:par>
                                <p:cTn id="16" presetID="2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wipe(left)">
                                      <p:cBhvr>
                                        <p:cTn id="21" dur="750"/>
                                        <p:tgtEl>
                                          <p:spTgt spid="65"/>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90"/>
                                        </p:tgtEl>
                                        <p:attrNameLst>
                                          <p:attrName>style.visibility</p:attrName>
                                        </p:attrNameLst>
                                      </p:cBhvr>
                                      <p:to>
                                        <p:strVal val="visible"/>
                                      </p:to>
                                    </p:set>
                                    <p:animEffect transition="in" filter="fade">
                                      <p:cBhvr>
                                        <p:cTn id="24" dur="750"/>
                                        <p:tgtEl>
                                          <p:spTgt spid="90"/>
                                        </p:tgtEl>
                                      </p:cBhvr>
                                    </p:animEffect>
                                  </p:childTnLst>
                                </p:cTn>
                              </p:par>
                              <p:par>
                                <p:cTn id="25" presetID="35" presetClass="path" presetSubtype="0" decel="100000" fill="hold" grpId="1" nodeType="withEffect">
                                  <p:stCondLst>
                                    <p:cond delay="500"/>
                                  </p:stCondLst>
                                  <p:childTnLst>
                                    <p:animMotion origin="layout" path="M -2.70833E-6 -3.7037E-6 L -0.01289 -3.7037E-6 " pathEditMode="relative" rAng="0" ptsTypes="AA">
                                      <p:cBhvr>
                                        <p:cTn id="26" dur="750" spd="-100000" fill="hold"/>
                                        <p:tgtEl>
                                          <p:spTgt spid="90"/>
                                        </p:tgtEl>
                                        <p:attrNameLst>
                                          <p:attrName>ppt_x</p:attrName>
                                          <p:attrName>ppt_y</p:attrName>
                                        </p:attrNameLst>
                                      </p:cBhvr>
                                      <p:rCtr x="-651" y="0"/>
                                    </p:animMotion>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90" grpId="0" animBg="1"/>
      <p:bldP spid="90" grpId="1" animBg="1"/>
      <p:bldP spid="94" grpId="0" animBg="1"/>
      <p:bldP spid="94" grpId="1" animBg="1"/>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1" name="BASE">
            <a:extLst>
              <a:ext uri="{FF2B5EF4-FFF2-40B4-BE49-F238E27FC236}">
                <a16:creationId xmlns:a16="http://schemas.microsoft.com/office/drawing/2014/main" id="{AADFF9E9-E294-498F-AB88-9CC39505C57F}"/>
              </a:ext>
            </a:extLst>
          </p:cNvPr>
          <p:cNvGrpSpPr/>
          <p:nvPr/>
        </p:nvGrpSpPr>
        <p:grpSpPr>
          <a:xfrm>
            <a:off x="4761612" y="854537"/>
            <a:ext cx="2619861" cy="5395163"/>
            <a:chOff x="4761612" y="854537"/>
            <a:chExt cx="2619861" cy="5395163"/>
          </a:xfrm>
        </p:grpSpPr>
        <p:pic>
          <p:nvPicPr>
            <p:cNvPr id="388" name="Picture 387" descr="Text&#10;&#10;Description automatically generated">
              <a:extLst>
                <a:ext uri="{FF2B5EF4-FFF2-40B4-BE49-F238E27FC236}">
                  <a16:creationId xmlns:a16="http://schemas.microsoft.com/office/drawing/2014/main" id="{3B2FFBD2-B918-4D1E-A5F9-36A0F3922FEA}"/>
                </a:ext>
              </a:extLst>
            </p:cNvPr>
            <p:cNvPicPr>
              <a:picLocks noChangeAspect="1"/>
            </p:cNvPicPr>
            <p:nvPr/>
          </p:nvPicPr>
          <p:blipFill rotWithShape="1">
            <a:blip r:embed="rId3"/>
            <a:srcRect t="4727"/>
            <a:stretch/>
          </p:blipFill>
          <p:spPr>
            <a:xfrm>
              <a:off x="4761612" y="854537"/>
              <a:ext cx="2616544" cy="5395163"/>
            </a:xfrm>
            <a:prstGeom prst="roundRect">
              <a:avLst>
                <a:gd name="adj" fmla="val 9386"/>
              </a:avLst>
            </a:prstGeom>
          </p:spPr>
        </p:pic>
        <p:sp>
          <p:nvSpPr>
            <p:cNvPr id="37" name="Rectangle 36">
              <a:extLst>
                <a:ext uri="{FF2B5EF4-FFF2-40B4-BE49-F238E27FC236}">
                  <a16:creationId xmlns:a16="http://schemas.microsoft.com/office/drawing/2014/main" id="{107950AF-DBC4-42E9-BDCA-8B3CFA2BE7D1}"/>
                </a:ext>
              </a:extLst>
            </p:cNvPr>
            <p:cNvSpPr/>
            <p:nvPr/>
          </p:nvSpPr>
          <p:spPr>
            <a:xfrm>
              <a:off x="4766289" y="1507578"/>
              <a:ext cx="2615184" cy="2615184"/>
            </a:xfrm>
            <a:prstGeom prst="rect">
              <a:avLst/>
            </a:prstGeom>
            <a:solidFill>
              <a:schemeClr val="accent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82" name="Rectangle 281">
              <a:extLst>
                <a:ext uri="{FF2B5EF4-FFF2-40B4-BE49-F238E27FC236}">
                  <a16:creationId xmlns:a16="http://schemas.microsoft.com/office/drawing/2014/main" id="{48F82645-AA58-45F5-BE38-B20592A78683}"/>
                </a:ext>
              </a:extLst>
            </p:cNvPr>
            <p:cNvSpPr/>
            <p:nvPr/>
          </p:nvSpPr>
          <p:spPr>
            <a:xfrm>
              <a:off x="4766289" y="5194299"/>
              <a:ext cx="2615184" cy="541421"/>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sp>
        <p:nvSpPr>
          <p:cNvPr id="378" name="Rectangle: Top Corners Rounded 14">
            <a:extLst>
              <a:ext uri="{FF2B5EF4-FFF2-40B4-BE49-F238E27FC236}">
                <a16:creationId xmlns:a16="http://schemas.microsoft.com/office/drawing/2014/main" id="{E3A84679-4F6B-4CA2-A63B-4A7EB2DCA5C1}"/>
              </a:ext>
            </a:extLst>
          </p:cNvPr>
          <p:cNvSpPr/>
          <p:nvPr/>
        </p:nvSpPr>
        <p:spPr>
          <a:xfrm>
            <a:off x="4739286" y="535730"/>
            <a:ext cx="2678728" cy="653729"/>
          </a:xfrm>
          <a:prstGeom prst="round2SameRect">
            <a:avLst>
              <a:gd name="adj1" fmla="val 50000"/>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390" name="1" descr="Text&#10;&#10;Description automatically generated">
            <a:extLst>
              <a:ext uri="{FF2B5EF4-FFF2-40B4-BE49-F238E27FC236}">
                <a16:creationId xmlns:a16="http://schemas.microsoft.com/office/drawing/2014/main" id="{B9902CE5-5A0A-4DAA-851A-DAC1C61A9290}"/>
              </a:ext>
            </a:extLst>
          </p:cNvPr>
          <p:cNvPicPr>
            <a:picLocks noChangeAspect="1"/>
          </p:cNvPicPr>
          <p:nvPr/>
        </p:nvPicPr>
        <p:blipFill rotWithShape="1">
          <a:blip r:embed="rId3"/>
          <a:srcRect t="16260" b="37559"/>
          <a:stretch/>
        </p:blipFill>
        <p:spPr>
          <a:xfrm>
            <a:off x="4766289" y="1507578"/>
            <a:ext cx="2616544" cy="2615184"/>
          </a:xfrm>
          <a:prstGeom prst="rect">
            <a:avLst/>
          </a:prstGeom>
        </p:spPr>
      </p:pic>
      <p:pic>
        <p:nvPicPr>
          <p:cNvPr id="36" name="2" descr="A picture containing diagram&#10;&#10;Description automatically generated">
            <a:extLst>
              <a:ext uri="{FF2B5EF4-FFF2-40B4-BE49-F238E27FC236}">
                <a16:creationId xmlns:a16="http://schemas.microsoft.com/office/drawing/2014/main" id="{CE004530-F113-43BB-AF80-15A629C14AB3}"/>
              </a:ext>
            </a:extLst>
          </p:cNvPr>
          <p:cNvPicPr>
            <a:picLocks noChangeAspect="1"/>
          </p:cNvPicPr>
          <p:nvPr/>
        </p:nvPicPr>
        <p:blipFill rotWithShape="1">
          <a:blip r:embed="rId4"/>
          <a:srcRect t="16167" b="37627"/>
          <a:stretch/>
        </p:blipFill>
        <p:spPr>
          <a:xfrm>
            <a:off x="4766289" y="1507578"/>
            <a:ext cx="2615184" cy="2615184"/>
          </a:xfrm>
          <a:prstGeom prst="rect">
            <a:avLst/>
          </a:prstGeom>
        </p:spPr>
      </p:pic>
      <p:pic>
        <p:nvPicPr>
          <p:cNvPr id="283" name="3" descr="A picture containing chart&#10;&#10;Description automatically generated">
            <a:extLst>
              <a:ext uri="{FF2B5EF4-FFF2-40B4-BE49-F238E27FC236}">
                <a16:creationId xmlns:a16="http://schemas.microsoft.com/office/drawing/2014/main" id="{9CC99574-B85A-4F13-AF69-60CE15478A5C}"/>
              </a:ext>
            </a:extLst>
          </p:cNvPr>
          <p:cNvPicPr>
            <a:picLocks noChangeAspect="1"/>
          </p:cNvPicPr>
          <p:nvPr/>
        </p:nvPicPr>
        <p:blipFill>
          <a:blip r:embed="rId5"/>
          <a:srcRect t="16255" b="37540"/>
          <a:stretch>
            <a:fillRect/>
          </a:stretch>
        </p:blipFill>
        <p:spPr>
          <a:xfrm>
            <a:off x="4766289" y="1507578"/>
            <a:ext cx="2615184" cy="2615184"/>
          </a:xfrm>
          <a:custGeom>
            <a:avLst/>
            <a:gdLst>
              <a:gd name="connsiteX0" fmla="*/ 0 w 2615184"/>
              <a:gd name="connsiteY0" fmla="*/ 0 h 2615184"/>
              <a:gd name="connsiteX1" fmla="*/ 2615184 w 2615184"/>
              <a:gd name="connsiteY1" fmla="*/ 0 h 2615184"/>
              <a:gd name="connsiteX2" fmla="*/ 2615184 w 2615184"/>
              <a:gd name="connsiteY2" fmla="*/ 2615184 h 2615184"/>
              <a:gd name="connsiteX3" fmla="*/ 0 w 2615184"/>
              <a:gd name="connsiteY3" fmla="*/ 2615184 h 2615184"/>
            </a:gdLst>
            <a:ahLst/>
            <a:cxnLst>
              <a:cxn ang="0">
                <a:pos x="connsiteX0" y="connsiteY0"/>
              </a:cxn>
              <a:cxn ang="0">
                <a:pos x="connsiteX1" y="connsiteY1"/>
              </a:cxn>
              <a:cxn ang="0">
                <a:pos x="connsiteX2" y="connsiteY2"/>
              </a:cxn>
              <a:cxn ang="0">
                <a:pos x="connsiteX3" y="connsiteY3"/>
              </a:cxn>
            </a:cxnLst>
            <a:rect l="l" t="t" r="r" b="b"/>
            <a:pathLst>
              <a:path w="2615184" h="2615184">
                <a:moveTo>
                  <a:pt x="0" y="0"/>
                </a:moveTo>
                <a:lnTo>
                  <a:pt x="2615184" y="0"/>
                </a:lnTo>
                <a:lnTo>
                  <a:pt x="2615184" y="2615184"/>
                </a:lnTo>
                <a:lnTo>
                  <a:pt x="0" y="2615184"/>
                </a:lnTo>
                <a:close/>
              </a:path>
            </a:pathLst>
          </a:custGeom>
        </p:spPr>
      </p:pic>
      <p:pic>
        <p:nvPicPr>
          <p:cNvPr id="285" name="4" descr="A picture containing map&#10;&#10;Description automatically generated">
            <a:extLst>
              <a:ext uri="{FF2B5EF4-FFF2-40B4-BE49-F238E27FC236}">
                <a16:creationId xmlns:a16="http://schemas.microsoft.com/office/drawing/2014/main" id="{AEA5ABDD-7ED0-4D6E-8602-C63E9F17CD77}"/>
              </a:ext>
            </a:extLst>
          </p:cNvPr>
          <p:cNvPicPr>
            <a:picLocks noChangeAspect="1"/>
          </p:cNvPicPr>
          <p:nvPr/>
        </p:nvPicPr>
        <p:blipFill>
          <a:blip r:embed="rId6"/>
          <a:srcRect t="16255" b="37540"/>
          <a:stretch>
            <a:fillRect/>
          </a:stretch>
        </p:blipFill>
        <p:spPr>
          <a:xfrm>
            <a:off x="4766289" y="1507578"/>
            <a:ext cx="2615184" cy="2615184"/>
          </a:xfrm>
          <a:custGeom>
            <a:avLst/>
            <a:gdLst>
              <a:gd name="connsiteX0" fmla="*/ 0 w 2615184"/>
              <a:gd name="connsiteY0" fmla="*/ 0 h 2615184"/>
              <a:gd name="connsiteX1" fmla="*/ 2615184 w 2615184"/>
              <a:gd name="connsiteY1" fmla="*/ 0 h 2615184"/>
              <a:gd name="connsiteX2" fmla="*/ 2615184 w 2615184"/>
              <a:gd name="connsiteY2" fmla="*/ 2615184 h 2615184"/>
              <a:gd name="connsiteX3" fmla="*/ 0 w 2615184"/>
              <a:gd name="connsiteY3" fmla="*/ 2615184 h 2615184"/>
            </a:gdLst>
            <a:ahLst/>
            <a:cxnLst>
              <a:cxn ang="0">
                <a:pos x="connsiteX0" y="connsiteY0"/>
              </a:cxn>
              <a:cxn ang="0">
                <a:pos x="connsiteX1" y="connsiteY1"/>
              </a:cxn>
              <a:cxn ang="0">
                <a:pos x="connsiteX2" y="connsiteY2"/>
              </a:cxn>
              <a:cxn ang="0">
                <a:pos x="connsiteX3" y="connsiteY3"/>
              </a:cxn>
            </a:cxnLst>
            <a:rect l="l" t="t" r="r" b="b"/>
            <a:pathLst>
              <a:path w="2615184" h="2615184">
                <a:moveTo>
                  <a:pt x="0" y="0"/>
                </a:moveTo>
                <a:lnTo>
                  <a:pt x="2615184" y="0"/>
                </a:lnTo>
                <a:lnTo>
                  <a:pt x="2615184" y="2615184"/>
                </a:lnTo>
                <a:lnTo>
                  <a:pt x="0" y="2615184"/>
                </a:lnTo>
                <a:close/>
              </a:path>
            </a:pathLst>
          </a:custGeom>
        </p:spPr>
      </p:pic>
      <p:pic>
        <p:nvPicPr>
          <p:cNvPr id="287" name="5" descr="Map&#10;&#10;Description automatically generated">
            <a:extLst>
              <a:ext uri="{FF2B5EF4-FFF2-40B4-BE49-F238E27FC236}">
                <a16:creationId xmlns:a16="http://schemas.microsoft.com/office/drawing/2014/main" id="{B22456E3-E4FB-464B-8A96-3572C77D7BBC}"/>
              </a:ext>
            </a:extLst>
          </p:cNvPr>
          <p:cNvPicPr>
            <a:picLocks noChangeAspect="1"/>
          </p:cNvPicPr>
          <p:nvPr/>
        </p:nvPicPr>
        <p:blipFill>
          <a:blip r:embed="rId7"/>
          <a:srcRect t="16255" b="37540"/>
          <a:stretch>
            <a:fillRect/>
          </a:stretch>
        </p:blipFill>
        <p:spPr>
          <a:xfrm>
            <a:off x="4766289" y="1507578"/>
            <a:ext cx="2615184" cy="2615184"/>
          </a:xfrm>
          <a:custGeom>
            <a:avLst/>
            <a:gdLst>
              <a:gd name="connsiteX0" fmla="*/ 0 w 2615184"/>
              <a:gd name="connsiteY0" fmla="*/ 0 h 2615184"/>
              <a:gd name="connsiteX1" fmla="*/ 2615184 w 2615184"/>
              <a:gd name="connsiteY1" fmla="*/ 0 h 2615184"/>
              <a:gd name="connsiteX2" fmla="*/ 2615184 w 2615184"/>
              <a:gd name="connsiteY2" fmla="*/ 2615184 h 2615184"/>
              <a:gd name="connsiteX3" fmla="*/ 0 w 2615184"/>
              <a:gd name="connsiteY3" fmla="*/ 2615184 h 2615184"/>
            </a:gdLst>
            <a:ahLst/>
            <a:cxnLst>
              <a:cxn ang="0">
                <a:pos x="connsiteX0" y="connsiteY0"/>
              </a:cxn>
              <a:cxn ang="0">
                <a:pos x="connsiteX1" y="connsiteY1"/>
              </a:cxn>
              <a:cxn ang="0">
                <a:pos x="connsiteX2" y="connsiteY2"/>
              </a:cxn>
              <a:cxn ang="0">
                <a:pos x="connsiteX3" y="connsiteY3"/>
              </a:cxn>
            </a:cxnLst>
            <a:rect l="l" t="t" r="r" b="b"/>
            <a:pathLst>
              <a:path w="2615184" h="2615184">
                <a:moveTo>
                  <a:pt x="0" y="0"/>
                </a:moveTo>
                <a:lnTo>
                  <a:pt x="2615184" y="0"/>
                </a:lnTo>
                <a:lnTo>
                  <a:pt x="2615184" y="2615184"/>
                </a:lnTo>
                <a:lnTo>
                  <a:pt x="0" y="2615184"/>
                </a:lnTo>
                <a:close/>
              </a:path>
            </a:pathLst>
          </a:custGeom>
        </p:spPr>
      </p:pic>
      <p:pic>
        <p:nvPicPr>
          <p:cNvPr id="288" name="6" descr="A picture containing graphical user interface&#10;&#10;Description automatically generated">
            <a:extLst>
              <a:ext uri="{FF2B5EF4-FFF2-40B4-BE49-F238E27FC236}">
                <a16:creationId xmlns:a16="http://schemas.microsoft.com/office/drawing/2014/main" id="{57395C7E-8084-49CC-ADE5-66171C560E2F}"/>
              </a:ext>
            </a:extLst>
          </p:cNvPr>
          <p:cNvPicPr>
            <a:picLocks noChangeAspect="1"/>
          </p:cNvPicPr>
          <p:nvPr/>
        </p:nvPicPr>
        <p:blipFill>
          <a:blip r:embed="rId8"/>
          <a:srcRect t="16255" b="37540"/>
          <a:stretch>
            <a:fillRect/>
          </a:stretch>
        </p:blipFill>
        <p:spPr>
          <a:xfrm>
            <a:off x="4766289" y="1507578"/>
            <a:ext cx="2615184" cy="2615184"/>
          </a:xfrm>
          <a:custGeom>
            <a:avLst/>
            <a:gdLst>
              <a:gd name="connsiteX0" fmla="*/ 0 w 2615184"/>
              <a:gd name="connsiteY0" fmla="*/ 0 h 2615184"/>
              <a:gd name="connsiteX1" fmla="*/ 2615184 w 2615184"/>
              <a:gd name="connsiteY1" fmla="*/ 0 h 2615184"/>
              <a:gd name="connsiteX2" fmla="*/ 2615184 w 2615184"/>
              <a:gd name="connsiteY2" fmla="*/ 2615184 h 2615184"/>
              <a:gd name="connsiteX3" fmla="*/ 0 w 2615184"/>
              <a:gd name="connsiteY3" fmla="*/ 2615184 h 2615184"/>
            </a:gdLst>
            <a:ahLst/>
            <a:cxnLst>
              <a:cxn ang="0">
                <a:pos x="connsiteX0" y="connsiteY0"/>
              </a:cxn>
              <a:cxn ang="0">
                <a:pos x="connsiteX1" y="connsiteY1"/>
              </a:cxn>
              <a:cxn ang="0">
                <a:pos x="connsiteX2" y="connsiteY2"/>
              </a:cxn>
              <a:cxn ang="0">
                <a:pos x="connsiteX3" y="connsiteY3"/>
              </a:cxn>
            </a:cxnLst>
            <a:rect l="l" t="t" r="r" b="b"/>
            <a:pathLst>
              <a:path w="2615184" h="2615184">
                <a:moveTo>
                  <a:pt x="0" y="0"/>
                </a:moveTo>
                <a:lnTo>
                  <a:pt x="2615184" y="0"/>
                </a:lnTo>
                <a:lnTo>
                  <a:pt x="2615184" y="2615184"/>
                </a:lnTo>
                <a:lnTo>
                  <a:pt x="0" y="2615184"/>
                </a:lnTo>
                <a:close/>
              </a:path>
            </a:pathLst>
          </a:custGeom>
        </p:spPr>
      </p:pic>
      <p:sp useBgFill="1">
        <p:nvSpPr>
          <p:cNvPr id="8" name="Rectangle 7">
            <a:extLst>
              <a:ext uri="{FF2B5EF4-FFF2-40B4-BE49-F238E27FC236}">
                <a16:creationId xmlns:a16="http://schemas.microsoft.com/office/drawing/2014/main" id="{106E96FC-D6FB-480E-A2CC-27D178C5C443}"/>
              </a:ext>
            </a:extLst>
          </p:cNvPr>
          <p:cNvSpPr/>
          <p:nvPr/>
        </p:nvSpPr>
        <p:spPr>
          <a:xfrm>
            <a:off x="-19051" y="0"/>
            <a:ext cx="4758337" cy="6858000"/>
          </a:xfrm>
          <a:prstGeom prst="rect">
            <a:avLst/>
          </a:prstGeom>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useBgFill="1">
        <p:nvSpPr>
          <p:cNvPr id="385" name="Rectangle 384">
            <a:extLst>
              <a:ext uri="{FF2B5EF4-FFF2-40B4-BE49-F238E27FC236}">
                <a16:creationId xmlns:a16="http://schemas.microsoft.com/office/drawing/2014/main" id="{D5C31018-680A-4BF1-8D5C-2387912F6F21}"/>
              </a:ext>
            </a:extLst>
          </p:cNvPr>
          <p:cNvSpPr/>
          <p:nvPr/>
        </p:nvSpPr>
        <p:spPr>
          <a:xfrm>
            <a:off x="7433663" y="0"/>
            <a:ext cx="4758337" cy="6858000"/>
          </a:xfrm>
          <a:prstGeom prst="rect">
            <a:avLst/>
          </a:prstGeom>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40" name="Freeform 15">
            <a:extLst>
              <a:ext uri="{FF2B5EF4-FFF2-40B4-BE49-F238E27FC236}">
                <a16:creationId xmlns:a16="http://schemas.microsoft.com/office/drawing/2014/main" id="{4E3BE9E2-EE90-4B11-8404-A2D9F27935E5}"/>
              </a:ext>
            </a:extLst>
          </p:cNvPr>
          <p:cNvSpPr>
            <a:spLocks/>
          </p:cNvSpPr>
          <p:nvPr/>
        </p:nvSpPr>
        <p:spPr bwMode="auto">
          <a:xfrm rot="10800000">
            <a:off x="2664646" y="629873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16">
            <a:extLst>
              <a:ext uri="{FF2B5EF4-FFF2-40B4-BE49-F238E27FC236}">
                <a16:creationId xmlns:a16="http://schemas.microsoft.com/office/drawing/2014/main" id="{6A9DBF89-BA51-4B34-96D1-B20E75F1B8D6}"/>
              </a:ext>
            </a:extLst>
          </p:cNvPr>
          <p:cNvSpPr>
            <a:spLocks/>
          </p:cNvSpPr>
          <p:nvPr/>
        </p:nvSpPr>
        <p:spPr bwMode="auto">
          <a:xfrm rot="10800000">
            <a:off x="2342360"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17">
            <a:extLst>
              <a:ext uri="{FF2B5EF4-FFF2-40B4-BE49-F238E27FC236}">
                <a16:creationId xmlns:a16="http://schemas.microsoft.com/office/drawing/2014/main" id="{D2B21A74-06BC-4AD8-913A-C4C4324DD3B1}"/>
              </a:ext>
            </a:extLst>
          </p:cNvPr>
          <p:cNvSpPr>
            <a:spLocks/>
          </p:cNvSpPr>
          <p:nvPr/>
        </p:nvSpPr>
        <p:spPr bwMode="auto">
          <a:xfrm rot="10800000">
            <a:off x="2021058" y="629873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8">
            <a:extLst>
              <a:ext uri="{FF2B5EF4-FFF2-40B4-BE49-F238E27FC236}">
                <a16:creationId xmlns:a16="http://schemas.microsoft.com/office/drawing/2014/main" id="{D41D60E0-56EE-424D-ADEF-669E4AA1E181}"/>
              </a:ext>
            </a:extLst>
          </p:cNvPr>
          <p:cNvSpPr>
            <a:spLocks/>
          </p:cNvSpPr>
          <p:nvPr/>
        </p:nvSpPr>
        <p:spPr bwMode="auto">
          <a:xfrm rot="10800000">
            <a:off x="1696808" y="629873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19">
            <a:extLst>
              <a:ext uri="{FF2B5EF4-FFF2-40B4-BE49-F238E27FC236}">
                <a16:creationId xmlns:a16="http://schemas.microsoft.com/office/drawing/2014/main" id="{6F5F437E-53AE-4E33-8DC9-900F0C542150}"/>
              </a:ext>
            </a:extLst>
          </p:cNvPr>
          <p:cNvSpPr>
            <a:spLocks/>
          </p:cNvSpPr>
          <p:nvPr/>
        </p:nvSpPr>
        <p:spPr bwMode="auto">
          <a:xfrm rot="10800000">
            <a:off x="1374522"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20">
            <a:extLst>
              <a:ext uri="{FF2B5EF4-FFF2-40B4-BE49-F238E27FC236}">
                <a16:creationId xmlns:a16="http://schemas.microsoft.com/office/drawing/2014/main" id="{46A7324E-91E1-44CC-9659-4933369655C5}"/>
              </a:ext>
            </a:extLst>
          </p:cNvPr>
          <p:cNvSpPr>
            <a:spLocks/>
          </p:cNvSpPr>
          <p:nvPr/>
        </p:nvSpPr>
        <p:spPr bwMode="auto">
          <a:xfrm rot="10800000">
            <a:off x="1052237" y="629873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21">
            <a:extLst>
              <a:ext uri="{FF2B5EF4-FFF2-40B4-BE49-F238E27FC236}">
                <a16:creationId xmlns:a16="http://schemas.microsoft.com/office/drawing/2014/main" id="{A245E588-745C-4431-92F8-AAA23768309E}"/>
              </a:ext>
            </a:extLst>
          </p:cNvPr>
          <p:cNvSpPr>
            <a:spLocks/>
          </p:cNvSpPr>
          <p:nvPr/>
        </p:nvSpPr>
        <p:spPr bwMode="auto">
          <a:xfrm rot="10800000">
            <a:off x="728970" y="629873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22">
            <a:extLst>
              <a:ext uri="{FF2B5EF4-FFF2-40B4-BE49-F238E27FC236}">
                <a16:creationId xmlns:a16="http://schemas.microsoft.com/office/drawing/2014/main" id="{1AD41C2C-4B76-4537-A3BE-E83930039CD0}"/>
              </a:ext>
            </a:extLst>
          </p:cNvPr>
          <p:cNvSpPr>
            <a:spLocks/>
          </p:cNvSpPr>
          <p:nvPr/>
        </p:nvSpPr>
        <p:spPr bwMode="auto">
          <a:xfrm rot="10800000">
            <a:off x="406684" y="629873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23">
            <a:extLst>
              <a:ext uri="{FF2B5EF4-FFF2-40B4-BE49-F238E27FC236}">
                <a16:creationId xmlns:a16="http://schemas.microsoft.com/office/drawing/2014/main" id="{E1B10E1A-645C-49E6-B05B-80E37D166E9D}"/>
              </a:ext>
            </a:extLst>
          </p:cNvPr>
          <p:cNvSpPr>
            <a:spLocks/>
          </p:cNvSpPr>
          <p:nvPr/>
        </p:nvSpPr>
        <p:spPr bwMode="auto">
          <a:xfrm rot="10800000">
            <a:off x="84399" y="6298737"/>
            <a:ext cx="96293" cy="99240"/>
          </a:xfrm>
          <a:custGeom>
            <a:avLst/>
            <a:gdLst>
              <a:gd name="T0" fmla="*/ 0 w 98"/>
              <a:gd name="T1" fmla="*/ 72 h 101"/>
              <a:gd name="T2" fmla="*/ 29 w 98"/>
              <a:gd name="T3" fmla="*/ 101 h 101"/>
              <a:gd name="T4" fmla="*/ 98 w 98"/>
              <a:gd name="T5" fmla="*/ 29 h 101"/>
              <a:gd name="T6" fmla="*/ 69 w 98"/>
              <a:gd name="T7" fmla="*/ 0 h 101"/>
              <a:gd name="T8" fmla="*/ 0 w 98"/>
              <a:gd name="T9" fmla="*/ 72 h 101"/>
            </a:gdLst>
            <a:ahLst/>
            <a:cxnLst>
              <a:cxn ang="0">
                <a:pos x="T0" y="T1"/>
              </a:cxn>
              <a:cxn ang="0">
                <a:pos x="T2" y="T3"/>
              </a:cxn>
              <a:cxn ang="0">
                <a:pos x="T4" y="T5"/>
              </a:cxn>
              <a:cxn ang="0">
                <a:pos x="T6" y="T7"/>
              </a:cxn>
              <a:cxn ang="0">
                <a:pos x="T8" y="T9"/>
              </a:cxn>
            </a:cxnLst>
            <a:rect l="0" t="0" r="r" b="b"/>
            <a:pathLst>
              <a:path w="98" h="101">
                <a:moveTo>
                  <a:pt x="0" y="72"/>
                </a:moveTo>
                <a:lnTo>
                  <a:pt x="29" y="101"/>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49">
            <a:extLst>
              <a:ext uri="{FF2B5EF4-FFF2-40B4-BE49-F238E27FC236}">
                <a16:creationId xmlns:a16="http://schemas.microsoft.com/office/drawing/2014/main" id="{DB74C3E7-D31D-45EE-8704-F7A9FA113972}"/>
              </a:ext>
            </a:extLst>
          </p:cNvPr>
          <p:cNvSpPr>
            <a:spLocks/>
          </p:cNvSpPr>
          <p:nvPr/>
        </p:nvSpPr>
        <p:spPr bwMode="auto">
          <a:xfrm rot="10800000">
            <a:off x="2664646"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50">
            <a:extLst>
              <a:ext uri="{FF2B5EF4-FFF2-40B4-BE49-F238E27FC236}">
                <a16:creationId xmlns:a16="http://schemas.microsoft.com/office/drawing/2014/main" id="{2C4DB49D-10A7-4D6C-BDD2-95A9F907A72A}"/>
              </a:ext>
            </a:extLst>
          </p:cNvPr>
          <p:cNvSpPr>
            <a:spLocks/>
          </p:cNvSpPr>
          <p:nvPr/>
        </p:nvSpPr>
        <p:spPr bwMode="auto">
          <a:xfrm rot="10800000">
            <a:off x="2342360"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51">
            <a:extLst>
              <a:ext uri="{FF2B5EF4-FFF2-40B4-BE49-F238E27FC236}">
                <a16:creationId xmlns:a16="http://schemas.microsoft.com/office/drawing/2014/main" id="{67A5A791-41E4-490C-A6C0-86F9662DE845}"/>
              </a:ext>
            </a:extLst>
          </p:cNvPr>
          <p:cNvSpPr>
            <a:spLocks/>
          </p:cNvSpPr>
          <p:nvPr/>
        </p:nvSpPr>
        <p:spPr bwMode="auto">
          <a:xfrm rot="10800000">
            <a:off x="2021058" y="596859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52">
            <a:extLst>
              <a:ext uri="{FF2B5EF4-FFF2-40B4-BE49-F238E27FC236}">
                <a16:creationId xmlns:a16="http://schemas.microsoft.com/office/drawing/2014/main" id="{41F21970-7661-4A46-BF3B-10889DE787E6}"/>
              </a:ext>
            </a:extLst>
          </p:cNvPr>
          <p:cNvSpPr>
            <a:spLocks/>
          </p:cNvSpPr>
          <p:nvPr/>
        </p:nvSpPr>
        <p:spPr bwMode="auto">
          <a:xfrm rot="10800000">
            <a:off x="1696808"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53">
            <a:extLst>
              <a:ext uri="{FF2B5EF4-FFF2-40B4-BE49-F238E27FC236}">
                <a16:creationId xmlns:a16="http://schemas.microsoft.com/office/drawing/2014/main" id="{D2D44D87-6C9F-428A-A72A-19714A97965F}"/>
              </a:ext>
            </a:extLst>
          </p:cNvPr>
          <p:cNvSpPr>
            <a:spLocks/>
          </p:cNvSpPr>
          <p:nvPr/>
        </p:nvSpPr>
        <p:spPr bwMode="auto">
          <a:xfrm rot="10800000">
            <a:off x="1374522"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54">
            <a:extLst>
              <a:ext uri="{FF2B5EF4-FFF2-40B4-BE49-F238E27FC236}">
                <a16:creationId xmlns:a16="http://schemas.microsoft.com/office/drawing/2014/main" id="{F8B100C9-DACB-46CD-8719-5B5A69CF3573}"/>
              </a:ext>
            </a:extLst>
          </p:cNvPr>
          <p:cNvSpPr>
            <a:spLocks/>
          </p:cNvSpPr>
          <p:nvPr/>
        </p:nvSpPr>
        <p:spPr bwMode="auto">
          <a:xfrm rot="10800000">
            <a:off x="1052237" y="596859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55">
            <a:extLst>
              <a:ext uri="{FF2B5EF4-FFF2-40B4-BE49-F238E27FC236}">
                <a16:creationId xmlns:a16="http://schemas.microsoft.com/office/drawing/2014/main" id="{BDFB0BF8-649B-456B-9D4D-4AB18AE01EF1}"/>
              </a:ext>
            </a:extLst>
          </p:cNvPr>
          <p:cNvSpPr>
            <a:spLocks/>
          </p:cNvSpPr>
          <p:nvPr/>
        </p:nvSpPr>
        <p:spPr bwMode="auto">
          <a:xfrm rot="10800000">
            <a:off x="728970" y="596859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56">
            <a:extLst>
              <a:ext uri="{FF2B5EF4-FFF2-40B4-BE49-F238E27FC236}">
                <a16:creationId xmlns:a16="http://schemas.microsoft.com/office/drawing/2014/main" id="{BA32A99F-AC50-4A00-8ABB-7659F4F1369A}"/>
              </a:ext>
            </a:extLst>
          </p:cNvPr>
          <p:cNvSpPr>
            <a:spLocks/>
          </p:cNvSpPr>
          <p:nvPr/>
        </p:nvSpPr>
        <p:spPr bwMode="auto">
          <a:xfrm rot="10800000">
            <a:off x="406684" y="596859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57">
            <a:extLst>
              <a:ext uri="{FF2B5EF4-FFF2-40B4-BE49-F238E27FC236}">
                <a16:creationId xmlns:a16="http://schemas.microsoft.com/office/drawing/2014/main" id="{4C6BC46A-BBF6-4448-A44C-ACC8AF925289}"/>
              </a:ext>
            </a:extLst>
          </p:cNvPr>
          <p:cNvSpPr>
            <a:spLocks/>
          </p:cNvSpPr>
          <p:nvPr/>
        </p:nvSpPr>
        <p:spPr bwMode="auto">
          <a:xfrm rot="10800000">
            <a:off x="84399" y="5968591"/>
            <a:ext cx="96293" cy="98258"/>
          </a:xfrm>
          <a:custGeom>
            <a:avLst/>
            <a:gdLst>
              <a:gd name="T0" fmla="*/ 0 w 98"/>
              <a:gd name="T1" fmla="*/ 72 h 100"/>
              <a:gd name="T2" fmla="*/ 29 w 98"/>
              <a:gd name="T3" fmla="*/ 100 h 100"/>
              <a:gd name="T4" fmla="*/ 98 w 98"/>
              <a:gd name="T5" fmla="*/ 29 h 100"/>
              <a:gd name="T6" fmla="*/ 69 w 98"/>
              <a:gd name="T7" fmla="*/ 0 h 100"/>
              <a:gd name="T8" fmla="*/ 0 w 98"/>
              <a:gd name="T9" fmla="*/ 72 h 100"/>
            </a:gdLst>
            <a:ahLst/>
            <a:cxnLst>
              <a:cxn ang="0">
                <a:pos x="T0" y="T1"/>
              </a:cxn>
              <a:cxn ang="0">
                <a:pos x="T2" y="T3"/>
              </a:cxn>
              <a:cxn ang="0">
                <a:pos x="T4" y="T5"/>
              </a:cxn>
              <a:cxn ang="0">
                <a:pos x="T6" y="T7"/>
              </a:cxn>
              <a:cxn ang="0">
                <a:pos x="T8" y="T9"/>
              </a:cxn>
            </a:cxnLst>
            <a:rect l="0" t="0" r="r" b="b"/>
            <a:pathLst>
              <a:path w="98" h="100">
                <a:moveTo>
                  <a:pt x="0" y="72"/>
                </a:moveTo>
                <a:lnTo>
                  <a:pt x="29" y="100"/>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5">
            <a:extLst>
              <a:ext uri="{FF2B5EF4-FFF2-40B4-BE49-F238E27FC236}">
                <a16:creationId xmlns:a16="http://schemas.microsoft.com/office/drawing/2014/main" id="{1A7675A0-6115-4506-AF1B-A31F96888A72}"/>
              </a:ext>
            </a:extLst>
          </p:cNvPr>
          <p:cNvSpPr>
            <a:spLocks/>
          </p:cNvSpPr>
          <p:nvPr/>
        </p:nvSpPr>
        <p:spPr bwMode="auto">
          <a:xfrm rot="10800000">
            <a:off x="5241807" y="629873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6">
            <a:extLst>
              <a:ext uri="{FF2B5EF4-FFF2-40B4-BE49-F238E27FC236}">
                <a16:creationId xmlns:a16="http://schemas.microsoft.com/office/drawing/2014/main" id="{32A67B5B-C8AA-412E-A10E-44E05C3DEAF3}"/>
              </a:ext>
            </a:extLst>
          </p:cNvPr>
          <p:cNvSpPr>
            <a:spLocks/>
          </p:cNvSpPr>
          <p:nvPr/>
        </p:nvSpPr>
        <p:spPr bwMode="auto">
          <a:xfrm rot="10800000">
            <a:off x="4919521"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7">
            <a:extLst>
              <a:ext uri="{FF2B5EF4-FFF2-40B4-BE49-F238E27FC236}">
                <a16:creationId xmlns:a16="http://schemas.microsoft.com/office/drawing/2014/main" id="{B19132EB-C1C6-438C-B3A4-E18301D664C5}"/>
              </a:ext>
            </a:extLst>
          </p:cNvPr>
          <p:cNvSpPr>
            <a:spLocks/>
          </p:cNvSpPr>
          <p:nvPr/>
        </p:nvSpPr>
        <p:spPr bwMode="auto">
          <a:xfrm rot="10800000">
            <a:off x="4598219" y="629873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18">
            <a:extLst>
              <a:ext uri="{FF2B5EF4-FFF2-40B4-BE49-F238E27FC236}">
                <a16:creationId xmlns:a16="http://schemas.microsoft.com/office/drawing/2014/main" id="{C107F29B-C76F-45BE-AAD5-6E1493E1416E}"/>
              </a:ext>
            </a:extLst>
          </p:cNvPr>
          <p:cNvSpPr>
            <a:spLocks/>
          </p:cNvSpPr>
          <p:nvPr/>
        </p:nvSpPr>
        <p:spPr bwMode="auto">
          <a:xfrm rot="10800000">
            <a:off x="4273969" y="629873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19">
            <a:extLst>
              <a:ext uri="{FF2B5EF4-FFF2-40B4-BE49-F238E27FC236}">
                <a16:creationId xmlns:a16="http://schemas.microsoft.com/office/drawing/2014/main" id="{4E611909-3CBC-4D67-A564-0FC2ED2915F0}"/>
              </a:ext>
            </a:extLst>
          </p:cNvPr>
          <p:cNvSpPr>
            <a:spLocks/>
          </p:cNvSpPr>
          <p:nvPr/>
        </p:nvSpPr>
        <p:spPr bwMode="auto">
          <a:xfrm rot="10800000">
            <a:off x="3951683"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20">
            <a:extLst>
              <a:ext uri="{FF2B5EF4-FFF2-40B4-BE49-F238E27FC236}">
                <a16:creationId xmlns:a16="http://schemas.microsoft.com/office/drawing/2014/main" id="{337C16D1-F80A-4EA0-916A-E8344F6FA200}"/>
              </a:ext>
            </a:extLst>
          </p:cNvPr>
          <p:cNvSpPr>
            <a:spLocks/>
          </p:cNvSpPr>
          <p:nvPr/>
        </p:nvSpPr>
        <p:spPr bwMode="auto">
          <a:xfrm rot="10800000">
            <a:off x="3629398" y="629873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21">
            <a:extLst>
              <a:ext uri="{FF2B5EF4-FFF2-40B4-BE49-F238E27FC236}">
                <a16:creationId xmlns:a16="http://schemas.microsoft.com/office/drawing/2014/main" id="{5ADE5EFB-0704-4171-8C03-ED1BAD9ACE08}"/>
              </a:ext>
            </a:extLst>
          </p:cNvPr>
          <p:cNvSpPr>
            <a:spLocks/>
          </p:cNvSpPr>
          <p:nvPr/>
        </p:nvSpPr>
        <p:spPr bwMode="auto">
          <a:xfrm rot="10800000">
            <a:off x="3306131" y="629873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22">
            <a:extLst>
              <a:ext uri="{FF2B5EF4-FFF2-40B4-BE49-F238E27FC236}">
                <a16:creationId xmlns:a16="http://schemas.microsoft.com/office/drawing/2014/main" id="{BC010EEB-D60D-4850-9E90-62061320EC91}"/>
              </a:ext>
            </a:extLst>
          </p:cNvPr>
          <p:cNvSpPr>
            <a:spLocks/>
          </p:cNvSpPr>
          <p:nvPr/>
        </p:nvSpPr>
        <p:spPr bwMode="auto">
          <a:xfrm rot="10800000">
            <a:off x="2983845" y="629873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51">
            <a:extLst>
              <a:ext uri="{FF2B5EF4-FFF2-40B4-BE49-F238E27FC236}">
                <a16:creationId xmlns:a16="http://schemas.microsoft.com/office/drawing/2014/main" id="{9D59ED78-E176-4EBD-B976-AEF7808072B3}"/>
              </a:ext>
            </a:extLst>
          </p:cNvPr>
          <p:cNvSpPr>
            <a:spLocks/>
          </p:cNvSpPr>
          <p:nvPr/>
        </p:nvSpPr>
        <p:spPr bwMode="auto">
          <a:xfrm rot="10800000">
            <a:off x="4598219" y="596859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52">
            <a:extLst>
              <a:ext uri="{FF2B5EF4-FFF2-40B4-BE49-F238E27FC236}">
                <a16:creationId xmlns:a16="http://schemas.microsoft.com/office/drawing/2014/main" id="{3C9A8FC7-E887-4599-926B-10046D678037}"/>
              </a:ext>
            </a:extLst>
          </p:cNvPr>
          <p:cNvSpPr>
            <a:spLocks/>
          </p:cNvSpPr>
          <p:nvPr/>
        </p:nvSpPr>
        <p:spPr bwMode="auto">
          <a:xfrm rot="10800000">
            <a:off x="4273969"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53">
            <a:extLst>
              <a:ext uri="{FF2B5EF4-FFF2-40B4-BE49-F238E27FC236}">
                <a16:creationId xmlns:a16="http://schemas.microsoft.com/office/drawing/2014/main" id="{46185C5D-9C45-4DBD-87D0-65B4056DE512}"/>
              </a:ext>
            </a:extLst>
          </p:cNvPr>
          <p:cNvSpPr>
            <a:spLocks/>
          </p:cNvSpPr>
          <p:nvPr/>
        </p:nvSpPr>
        <p:spPr bwMode="auto">
          <a:xfrm rot="10800000">
            <a:off x="3951683"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54">
            <a:extLst>
              <a:ext uri="{FF2B5EF4-FFF2-40B4-BE49-F238E27FC236}">
                <a16:creationId xmlns:a16="http://schemas.microsoft.com/office/drawing/2014/main" id="{BA7ADB85-49E2-432F-B144-66BD2D143DF0}"/>
              </a:ext>
            </a:extLst>
          </p:cNvPr>
          <p:cNvSpPr>
            <a:spLocks/>
          </p:cNvSpPr>
          <p:nvPr/>
        </p:nvSpPr>
        <p:spPr bwMode="auto">
          <a:xfrm rot="10800000">
            <a:off x="3629398" y="596859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55">
            <a:extLst>
              <a:ext uri="{FF2B5EF4-FFF2-40B4-BE49-F238E27FC236}">
                <a16:creationId xmlns:a16="http://schemas.microsoft.com/office/drawing/2014/main" id="{EF00E58A-4F2C-4B43-95A7-8F9439F7FB66}"/>
              </a:ext>
            </a:extLst>
          </p:cNvPr>
          <p:cNvSpPr>
            <a:spLocks/>
          </p:cNvSpPr>
          <p:nvPr/>
        </p:nvSpPr>
        <p:spPr bwMode="auto">
          <a:xfrm rot="10800000">
            <a:off x="3306131" y="596859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56">
            <a:extLst>
              <a:ext uri="{FF2B5EF4-FFF2-40B4-BE49-F238E27FC236}">
                <a16:creationId xmlns:a16="http://schemas.microsoft.com/office/drawing/2014/main" id="{9D94BD6A-5CB2-4FEB-BC27-9B572086C6D5}"/>
              </a:ext>
            </a:extLst>
          </p:cNvPr>
          <p:cNvSpPr>
            <a:spLocks/>
          </p:cNvSpPr>
          <p:nvPr/>
        </p:nvSpPr>
        <p:spPr bwMode="auto">
          <a:xfrm rot="10800000">
            <a:off x="2983845" y="596859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5">
            <a:extLst>
              <a:ext uri="{FF2B5EF4-FFF2-40B4-BE49-F238E27FC236}">
                <a16:creationId xmlns:a16="http://schemas.microsoft.com/office/drawing/2014/main" id="{157E2130-0A46-4022-835A-2913FE8AD901}"/>
              </a:ext>
            </a:extLst>
          </p:cNvPr>
          <p:cNvSpPr>
            <a:spLocks/>
          </p:cNvSpPr>
          <p:nvPr/>
        </p:nvSpPr>
        <p:spPr bwMode="auto">
          <a:xfrm rot="10800000">
            <a:off x="7819535" y="629873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6">
            <a:extLst>
              <a:ext uri="{FF2B5EF4-FFF2-40B4-BE49-F238E27FC236}">
                <a16:creationId xmlns:a16="http://schemas.microsoft.com/office/drawing/2014/main" id="{337EA67E-23DF-412D-8B70-F95B8EAD703C}"/>
              </a:ext>
            </a:extLst>
          </p:cNvPr>
          <p:cNvSpPr>
            <a:spLocks/>
          </p:cNvSpPr>
          <p:nvPr/>
        </p:nvSpPr>
        <p:spPr bwMode="auto">
          <a:xfrm rot="10800000">
            <a:off x="7497249"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7">
            <a:extLst>
              <a:ext uri="{FF2B5EF4-FFF2-40B4-BE49-F238E27FC236}">
                <a16:creationId xmlns:a16="http://schemas.microsoft.com/office/drawing/2014/main" id="{C32E5ACB-6B21-444D-9229-0A145281BBE8}"/>
              </a:ext>
            </a:extLst>
          </p:cNvPr>
          <p:cNvSpPr>
            <a:spLocks/>
          </p:cNvSpPr>
          <p:nvPr/>
        </p:nvSpPr>
        <p:spPr bwMode="auto">
          <a:xfrm rot="10800000">
            <a:off x="7175947" y="629873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8">
            <a:extLst>
              <a:ext uri="{FF2B5EF4-FFF2-40B4-BE49-F238E27FC236}">
                <a16:creationId xmlns:a16="http://schemas.microsoft.com/office/drawing/2014/main" id="{215C73AA-4041-4B7C-A412-F46DA7AD7583}"/>
              </a:ext>
            </a:extLst>
          </p:cNvPr>
          <p:cNvSpPr>
            <a:spLocks/>
          </p:cNvSpPr>
          <p:nvPr/>
        </p:nvSpPr>
        <p:spPr bwMode="auto">
          <a:xfrm rot="10800000">
            <a:off x="6851697" y="629873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9">
            <a:extLst>
              <a:ext uri="{FF2B5EF4-FFF2-40B4-BE49-F238E27FC236}">
                <a16:creationId xmlns:a16="http://schemas.microsoft.com/office/drawing/2014/main" id="{1B6D7034-8F18-4A8C-A219-2FD048BF5831}"/>
              </a:ext>
            </a:extLst>
          </p:cNvPr>
          <p:cNvSpPr>
            <a:spLocks/>
          </p:cNvSpPr>
          <p:nvPr/>
        </p:nvSpPr>
        <p:spPr bwMode="auto">
          <a:xfrm rot="10800000">
            <a:off x="6529411"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20">
            <a:extLst>
              <a:ext uri="{FF2B5EF4-FFF2-40B4-BE49-F238E27FC236}">
                <a16:creationId xmlns:a16="http://schemas.microsoft.com/office/drawing/2014/main" id="{85266C6F-842A-4FA7-BC2A-05FE17CA45FE}"/>
              </a:ext>
            </a:extLst>
          </p:cNvPr>
          <p:cNvSpPr>
            <a:spLocks/>
          </p:cNvSpPr>
          <p:nvPr/>
        </p:nvSpPr>
        <p:spPr bwMode="auto">
          <a:xfrm rot="10800000">
            <a:off x="6207126" y="629873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21">
            <a:extLst>
              <a:ext uri="{FF2B5EF4-FFF2-40B4-BE49-F238E27FC236}">
                <a16:creationId xmlns:a16="http://schemas.microsoft.com/office/drawing/2014/main" id="{12DF0FED-E0F1-4CC4-9079-832E018380EE}"/>
              </a:ext>
            </a:extLst>
          </p:cNvPr>
          <p:cNvSpPr>
            <a:spLocks/>
          </p:cNvSpPr>
          <p:nvPr/>
        </p:nvSpPr>
        <p:spPr bwMode="auto">
          <a:xfrm rot="10800000">
            <a:off x="5883859" y="629873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22">
            <a:extLst>
              <a:ext uri="{FF2B5EF4-FFF2-40B4-BE49-F238E27FC236}">
                <a16:creationId xmlns:a16="http://schemas.microsoft.com/office/drawing/2014/main" id="{905B0B17-D989-42D7-BAF6-199F6A506282}"/>
              </a:ext>
            </a:extLst>
          </p:cNvPr>
          <p:cNvSpPr>
            <a:spLocks/>
          </p:cNvSpPr>
          <p:nvPr/>
        </p:nvSpPr>
        <p:spPr bwMode="auto">
          <a:xfrm rot="10800000">
            <a:off x="5561573" y="629873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49">
            <a:extLst>
              <a:ext uri="{FF2B5EF4-FFF2-40B4-BE49-F238E27FC236}">
                <a16:creationId xmlns:a16="http://schemas.microsoft.com/office/drawing/2014/main" id="{85AEB562-EAE5-47A6-BA9A-A6E196F38A8B}"/>
              </a:ext>
            </a:extLst>
          </p:cNvPr>
          <p:cNvSpPr>
            <a:spLocks/>
          </p:cNvSpPr>
          <p:nvPr/>
        </p:nvSpPr>
        <p:spPr bwMode="auto">
          <a:xfrm rot="10800000">
            <a:off x="7819535"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50">
            <a:extLst>
              <a:ext uri="{FF2B5EF4-FFF2-40B4-BE49-F238E27FC236}">
                <a16:creationId xmlns:a16="http://schemas.microsoft.com/office/drawing/2014/main" id="{81B3E266-1BDB-4B89-8A5B-9C2AC5D6CE71}"/>
              </a:ext>
            </a:extLst>
          </p:cNvPr>
          <p:cNvSpPr>
            <a:spLocks/>
          </p:cNvSpPr>
          <p:nvPr/>
        </p:nvSpPr>
        <p:spPr bwMode="auto">
          <a:xfrm rot="10800000">
            <a:off x="7497249"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5">
            <a:extLst>
              <a:ext uri="{FF2B5EF4-FFF2-40B4-BE49-F238E27FC236}">
                <a16:creationId xmlns:a16="http://schemas.microsoft.com/office/drawing/2014/main" id="{442797F8-0F37-43F4-A6F1-1D2CAE896D93}"/>
              </a:ext>
            </a:extLst>
          </p:cNvPr>
          <p:cNvSpPr>
            <a:spLocks/>
          </p:cNvSpPr>
          <p:nvPr/>
        </p:nvSpPr>
        <p:spPr bwMode="auto">
          <a:xfrm rot="10800000">
            <a:off x="10396696" y="629873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6">
            <a:extLst>
              <a:ext uri="{FF2B5EF4-FFF2-40B4-BE49-F238E27FC236}">
                <a16:creationId xmlns:a16="http://schemas.microsoft.com/office/drawing/2014/main" id="{85666AEA-7CF0-485E-9CBE-27AF55A14A85}"/>
              </a:ext>
            </a:extLst>
          </p:cNvPr>
          <p:cNvSpPr>
            <a:spLocks/>
          </p:cNvSpPr>
          <p:nvPr/>
        </p:nvSpPr>
        <p:spPr bwMode="auto">
          <a:xfrm rot="10800000">
            <a:off x="10074410"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7">
            <a:extLst>
              <a:ext uri="{FF2B5EF4-FFF2-40B4-BE49-F238E27FC236}">
                <a16:creationId xmlns:a16="http://schemas.microsoft.com/office/drawing/2014/main" id="{543F0515-4389-4236-87E5-04F22F6F947C}"/>
              </a:ext>
            </a:extLst>
          </p:cNvPr>
          <p:cNvSpPr>
            <a:spLocks/>
          </p:cNvSpPr>
          <p:nvPr/>
        </p:nvSpPr>
        <p:spPr bwMode="auto">
          <a:xfrm rot="10800000">
            <a:off x="9753108" y="629873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8">
            <a:extLst>
              <a:ext uri="{FF2B5EF4-FFF2-40B4-BE49-F238E27FC236}">
                <a16:creationId xmlns:a16="http://schemas.microsoft.com/office/drawing/2014/main" id="{22F60CE1-4581-4310-8B4D-DC9669D85F31}"/>
              </a:ext>
            </a:extLst>
          </p:cNvPr>
          <p:cNvSpPr>
            <a:spLocks/>
          </p:cNvSpPr>
          <p:nvPr/>
        </p:nvSpPr>
        <p:spPr bwMode="auto">
          <a:xfrm rot="10800000">
            <a:off x="9428858" y="629873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9">
            <a:extLst>
              <a:ext uri="{FF2B5EF4-FFF2-40B4-BE49-F238E27FC236}">
                <a16:creationId xmlns:a16="http://schemas.microsoft.com/office/drawing/2014/main" id="{ACEB36E6-225B-490C-A158-FFA15B9D8281}"/>
              </a:ext>
            </a:extLst>
          </p:cNvPr>
          <p:cNvSpPr>
            <a:spLocks/>
          </p:cNvSpPr>
          <p:nvPr/>
        </p:nvSpPr>
        <p:spPr bwMode="auto">
          <a:xfrm rot="10800000">
            <a:off x="9106572"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20">
            <a:extLst>
              <a:ext uri="{FF2B5EF4-FFF2-40B4-BE49-F238E27FC236}">
                <a16:creationId xmlns:a16="http://schemas.microsoft.com/office/drawing/2014/main" id="{587989F2-F92A-4569-8D07-10DBBD2826B4}"/>
              </a:ext>
            </a:extLst>
          </p:cNvPr>
          <p:cNvSpPr>
            <a:spLocks/>
          </p:cNvSpPr>
          <p:nvPr/>
        </p:nvSpPr>
        <p:spPr bwMode="auto">
          <a:xfrm rot="10800000">
            <a:off x="8784287" y="629873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21">
            <a:extLst>
              <a:ext uri="{FF2B5EF4-FFF2-40B4-BE49-F238E27FC236}">
                <a16:creationId xmlns:a16="http://schemas.microsoft.com/office/drawing/2014/main" id="{70BDD9BC-F4D8-4CDF-94B0-C1C71123B398}"/>
              </a:ext>
            </a:extLst>
          </p:cNvPr>
          <p:cNvSpPr>
            <a:spLocks/>
          </p:cNvSpPr>
          <p:nvPr/>
        </p:nvSpPr>
        <p:spPr bwMode="auto">
          <a:xfrm rot="10800000">
            <a:off x="8461020" y="629873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22">
            <a:extLst>
              <a:ext uri="{FF2B5EF4-FFF2-40B4-BE49-F238E27FC236}">
                <a16:creationId xmlns:a16="http://schemas.microsoft.com/office/drawing/2014/main" id="{C113BD34-E201-409C-8664-FB62D18CDC8D}"/>
              </a:ext>
            </a:extLst>
          </p:cNvPr>
          <p:cNvSpPr>
            <a:spLocks/>
          </p:cNvSpPr>
          <p:nvPr/>
        </p:nvSpPr>
        <p:spPr bwMode="auto">
          <a:xfrm rot="10800000">
            <a:off x="8138734" y="629873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49">
            <a:extLst>
              <a:ext uri="{FF2B5EF4-FFF2-40B4-BE49-F238E27FC236}">
                <a16:creationId xmlns:a16="http://schemas.microsoft.com/office/drawing/2014/main" id="{06A725DF-8DD2-4FC5-B77E-380630E3F811}"/>
              </a:ext>
            </a:extLst>
          </p:cNvPr>
          <p:cNvSpPr>
            <a:spLocks/>
          </p:cNvSpPr>
          <p:nvPr/>
        </p:nvSpPr>
        <p:spPr bwMode="auto">
          <a:xfrm rot="10800000">
            <a:off x="10396696"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50">
            <a:extLst>
              <a:ext uri="{FF2B5EF4-FFF2-40B4-BE49-F238E27FC236}">
                <a16:creationId xmlns:a16="http://schemas.microsoft.com/office/drawing/2014/main" id="{B3F95AE1-8814-42BC-A098-31B794E0B5AE}"/>
              </a:ext>
            </a:extLst>
          </p:cNvPr>
          <p:cNvSpPr>
            <a:spLocks/>
          </p:cNvSpPr>
          <p:nvPr/>
        </p:nvSpPr>
        <p:spPr bwMode="auto">
          <a:xfrm rot="10800000">
            <a:off x="10074410"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51">
            <a:extLst>
              <a:ext uri="{FF2B5EF4-FFF2-40B4-BE49-F238E27FC236}">
                <a16:creationId xmlns:a16="http://schemas.microsoft.com/office/drawing/2014/main" id="{8F8CC02A-1865-499C-8B1B-872AA99ECA45}"/>
              </a:ext>
            </a:extLst>
          </p:cNvPr>
          <p:cNvSpPr>
            <a:spLocks/>
          </p:cNvSpPr>
          <p:nvPr/>
        </p:nvSpPr>
        <p:spPr bwMode="auto">
          <a:xfrm rot="10800000">
            <a:off x="9753108" y="596859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52">
            <a:extLst>
              <a:ext uri="{FF2B5EF4-FFF2-40B4-BE49-F238E27FC236}">
                <a16:creationId xmlns:a16="http://schemas.microsoft.com/office/drawing/2014/main" id="{A4844564-7A99-4E20-AB31-E89F5AF7FB58}"/>
              </a:ext>
            </a:extLst>
          </p:cNvPr>
          <p:cNvSpPr>
            <a:spLocks/>
          </p:cNvSpPr>
          <p:nvPr/>
        </p:nvSpPr>
        <p:spPr bwMode="auto">
          <a:xfrm rot="10800000">
            <a:off x="9428858"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53">
            <a:extLst>
              <a:ext uri="{FF2B5EF4-FFF2-40B4-BE49-F238E27FC236}">
                <a16:creationId xmlns:a16="http://schemas.microsoft.com/office/drawing/2014/main" id="{DAA4C627-548C-49F1-9FAC-7A9A03D343BE}"/>
              </a:ext>
            </a:extLst>
          </p:cNvPr>
          <p:cNvSpPr>
            <a:spLocks/>
          </p:cNvSpPr>
          <p:nvPr/>
        </p:nvSpPr>
        <p:spPr bwMode="auto">
          <a:xfrm rot="10800000">
            <a:off x="9106572"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54">
            <a:extLst>
              <a:ext uri="{FF2B5EF4-FFF2-40B4-BE49-F238E27FC236}">
                <a16:creationId xmlns:a16="http://schemas.microsoft.com/office/drawing/2014/main" id="{F4E8D1AF-B046-4B74-B15E-1A711D446E4C}"/>
              </a:ext>
            </a:extLst>
          </p:cNvPr>
          <p:cNvSpPr>
            <a:spLocks/>
          </p:cNvSpPr>
          <p:nvPr/>
        </p:nvSpPr>
        <p:spPr bwMode="auto">
          <a:xfrm rot="10800000">
            <a:off x="8784287" y="596859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55">
            <a:extLst>
              <a:ext uri="{FF2B5EF4-FFF2-40B4-BE49-F238E27FC236}">
                <a16:creationId xmlns:a16="http://schemas.microsoft.com/office/drawing/2014/main" id="{42BBF47B-A111-465F-A966-463BF7CBE560}"/>
              </a:ext>
            </a:extLst>
          </p:cNvPr>
          <p:cNvSpPr>
            <a:spLocks/>
          </p:cNvSpPr>
          <p:nvPr/>
        </p:nvSpPr>
        <p:spPr bwMode="auto">
          <a:xfrm rot="10800000">
            <a:off x="8461020" y="596859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56">
            <a:extLst>
              <a:ext uri="{FF2B5EF4-FFF2-40B4-BE49-F238E27FC236}">
                <a16:creationId xmlns:a16="http://schemas.microsoft.com/office/drawing/2014/main" id="{CC2879E5-36DF-4357-8344-DC684BDDE4BA}"/>
              </a:ext>
            </a:extLst>
          </p:cNvPr>
          <p:cNvSpPr>
            <a:spLocks/>
          </p:cNvSpPr>
          <p:nvPr/>
        </p:nvSpPr>
        <p:spPr bwMode="auto">
          <a:xfrm rot="10800000">
            <a:off x="8138734" y="596859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7">
            <a:extLst>
              <a:ext uri="{FF2B5EF4-FFF2-40B4-BE49-F238E27FC236}">
                <a16:creationId xmlns:a16="http://schemas.microsoft.com/office/drawing/2014/main" id="{2FE680CF-A961-4FB6-AFB7-F0651A6EF52C}"/>
              </a:ext>
            </a:extLst>
          </p:cNvPr>
          <p:cNvSpPr>
            <a:spLocks/>
          </p:cNvSpPr>
          <p:nvPr/>
        </p:nvSpPr>
        <p:spPr bwMode="auto">
          <a:xfrm rot="10800000">
            <a:off x="12010767" y="629873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18">
            <a:extLst>
              <a:ext uri="{FF2B5EF4-FFF2-40B4-BE49-F238E27FC236}">
                <a16:creationId xmlns:a16="http://schemas.microsoft.com/office/drawing/2014/main" id="{EB9C9819-672C-4280-9581-77F786B3F737}"/>
              </a:ext>
            </a:extLst>
          </p:cNvPr>
          <p:cNvSpPr>
            <a:spLocks/>
          </p:cNvSpPr>
          <p:nvPr/>
        </p:nvSpPr>
        <p:spPr bwMode="auto">
          <a:xfrm rot="10800000">
            <a:off x="11686517" y="629873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19">
            <a:extLst>
              <a:ext uri="{FF2B5EF4-FFF2-40B4-BE49-F238E27FC236}">
                <a16:creationId xmlns:a16="http://schemas.microsoft.com/office/drawing/2014/main" id="{7CFF486E-AAE7-4989-862D-B05882493F6B}"/>
              </a:ext>
            </a:extLst>
          </p:cNvPr>
          <p:cNvSpPr>
            <a:spLocks/>
          </p:cNvSpPr>
          <p:nvPr/>
        </p:nvSpPr>
        <p:spPr bwMode="auto">
          <a:xfrm rot="10800000">
            <a:off x="11364231"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20">
            <a:extLst>
              <a:ext uri="{FF2B5EF4-FFF2-40B4-BE49-F238E27FC236}">
                <a16:creationId xmlns:a16="http://schemas.microsoft.com/office/drawing/2014/main" id="{8A76E3C1-175E-42A7-8623-4F359739F174}"/>
              </a:ext>
            </a:extLst>
          </p:cNvPr>
          <p:cNvSpPr>
            <a:spLocks/>
          </p:cNvSpPr>
          <p:nvPr/>
        </p:nvSpPr>
        <p:spPr bwMode="auto">
          <a:xfrm rot="10800000">
            <a:off x="11041946" y="629873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21">
            <a:extLst>
              <a:ext uri="{FF2B5EF4-FFF2-40B4-BE49-F238E27FC236}">
                <a16:creationId xmlns:a16="http://schemas.microsoft.com/office/drawing/2014/main" id="{C2418CFA-8B9A-4264-9123-CB8652934476}"/>
              </a:ext>
            </a:extLst>
          </p:cNvPr>
          <p:cNvSpPr>
            <a:spLocks/>
          </p:cNvSpPr>
          <p:nvPr/>
        </p:nvSpPr>
        <p:spPr bwMode="auto">
          <a:xfrm rot="10800000">
            <a:off x="10718679" y="629873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51">
            <a:extLst>
              <a:ext uri="{FF2B5EF4-FFF2-40B4-BE49-F238E27FC236}">
                <a16:creationId xmlns:a16="http://schemas.microsoft.com/office/drawing/2014/main" id="{75E112F7-20D0-4825-B074-64C71B0D6818}"/>
              </a:ext>
            </a:extLst>
          </p:cNvPr>
          <p:cNvSpPr>
            <a:spLocks/>
          </p:cNvSpPr>
          <p:nvPr/>
        </p:nvSpPr>
        <p:spPr bwMode="auto">
          <a:xfrm rot="10800000">
            <a:off x="12010767" y="596859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52">
            <a:extLst>
              <a:ext uri="{FF2B5EF4-FFF2-40B4-BE49-F238E27FC236}">
                <a16:creationId xmlns:a16="http://schemas.microsoft.com/office/drawing/2014/main" id="{31BD12CC-9390-41C3-BD32-40B300DCF4A9}"/>
              </a:ext>
            </a:extLst>
          </p:cNvPr>
          <p:cNvSpPr>
            <a:spLocks/>
          </p:cNvSpPr>
          <p:nvPr/>
        </p:nvSpPr>
        <p:spPr bwMode="auto">
          <a:xfrm rot="10800000">
            <a:off x="11686517"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53">
            <a:extLst>
              <a:ext uri="{FF2B5EF4-FFF2-40B4-BE49-F238E27FC236}">
                <a16:creationId xmlns:a16="http://schemas.microsoft.com/office/drawing/2014/main" id="{AB70CF31-1A67-4535-BFDF-CBBA19D89FE3}"/>
              </a:ext>
            </a:extLst>
          </p:cNvPr>
          <p:cNvSpPr>
            <a:spLocks/>
          </p:cNvSpPr>
          <p:nvPr/>
        </p:nvSpPr>
        <p:spPr bwMode="auto">
          <a:xfrm rot="10800000">
            <a:off x="11364231"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54">
            <a:extLst>
              <a:ext uri="{FF2B5EF4-FFF2-40B4-BE49-F238E27FC236}">
                <a16:creationId xmlns:a16="http://schemas.microsoft.com/office/drawing/2014/main" id="{A6A8A393-898D-4693-854D-6CF137DB8EFA}"/>
              </a:ext>
            </a:extLst>
          </p:cNvPr>
          <p:cNvSpPr>
            <a:spLocks/>
          </p:cNvSpPr>
          <p:nvPr/>
        </p:nvSpPr>
        <p:spPr bwMode="auto">
          <a:xfrm rot="10800000">
            <a:off x="11041946" y="596859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55">
            <a:extLst>
              <a:ext uri="{FF2B5EF4-FFF2-40B4-BE49-F238E27FC236}">
                <a16:creationId xmlns:a16="http://schemas.microsoft.com/office/drawing/2014/main" id="{EB579A1A-6282-42B3-B12A-01E9102F456E}"/>
              </a:ext>
            </a:extLst>
          </p:cNvPr>
          <p:cNvSpPr>
            <a:spLocks/>
          </p:cNvSpPr>
          <p:nvPr/>
        </p:nvSpPr>
        <p:spPr bwMode="auto">
          <a:xfrm rot="10800000">
            <a:off x="10718679" y="596859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56">
            <a:extLst>
              <a:ext uri="{FF2B5EF4-FFF2-40B4-BE49-F238E27FC236}">
                <a16:creationId xmlns:a16="http://schemas.microsoft.com/office/drawing/2014/main" id="{C8B80CC3-15BB-4FDD-A97E-92B5D8493894}"/>
              </a:ext>
            </a:extLst>
          </p:cNvPr>
          <p:cNvSpPr>
            <a:spLocks/>
          </p:cNvSpPr>
          <p:nvPr/>
        </p:nvSpPr>
        <p:spPr bwMode="auto">
          <a:xfrm rot="10800000">
            <a:off x="10396393" y="596859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32">
            <a:extLst>
              <a:ext uri="{FF2B5EF4-FFF2-40B4-BE49-F238E27FC236}">
                <a16:creationId xmlns:a16="http://schemas.microsoft.com/office/drawing/2014/main" id="{9E996508-18D4-4F55-8FE5-04A4A682263B}"/>
              </a:ext>
            </a:extLst>
          </p:cNvPr>
          <p:cNvSpPr>
            <a:spLocks/>
          </p:cNvSpPr>
          <p:nvPr/>
        </p:nvSpPr>
        <p:spPr bwMode="auto">
          <a:xfrm rot="10800000">
            <a:off x="2664646"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33">
            <a:extLst>
              <a:ext uri="{FF2B5EF4-FFF2-40B4-BE49-F238E27FC236}">
                <a16:creationId xmlns:a16="http://schemas.microsoft.com/office/drawing/2014/main" id="{66CC2ADC-36AE-4C66-A132-019D71284692}"/>
              </a:ext>
            </a:extLst>
          </p:cNvPr>
          <p:cNvSpPr>
            <a:spLocks/>
          </p:cNvSpPr>
          <p:nvPr/>
        </p:nvSpPr>
        <p:spPr bwMode="auto">
          <a:xfrm rot="10800000">
            <a:off x="2342360"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34">
            <a:extLst>
              <a:ext uri="{FF2B5EF4-FFF2-40B4-BE49-F238E27FC236}">
                <a16:creationId xmlns:a16="http://schemas.microsoft.com/office/drawing/2014/main" id="{22A8B2D2-AD11-40A1-B2A5-B1CAAF8FB72D}"/>
              </a:ext>
            </a:extLst>
          </p:cNvPr>
          <p:cNvSpPr>
            <a:spLocks/>
          </p:cNvSpPr>
          <p:nvPr/>
        </p:nvSpPr>
        <p:spPr bwMode="auto">
          <a:xfrm rot="10800000">
            <a:off x="2021058" y="664661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35">
            <a:extLst>
              <a:ext uri="{FF2B5EF4-FFF2-40B4-BE49-F238E27FC236}">
                <a16:creationId xmlns:a16="http://schemas.microsoft.com/office/drawing/2014/main" id="{785018A9-3956-4C12-A938-B9900274FFB5}"/>
              </a:ext>
            </a:extLst>
          </p:cNvPr>
          <p:cNvSpPr>
            <a:spLocks/>
          </p:cNvSpPr>
          <p:nvPr/>
        </p:nvSpPr>
        <p:spPr bwMode="auto">
          <a:xfrm rot="10800000">
            <a:off x="1696808"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36">
            <a:extLst>
              <a:ext uri="{FF2B5EF4-FFF2-40B4-BE49-F238E27FC236}">
                <a16:creationId xmlns:a16="http://schemas.microsoft.com/office/drawing/2014/main" id="{E487FB1E-4ABD-4726-A8ED-19B7275E960F}"/>
              </a:ext>
            </a:extLst>
          </p:cNvPr>
          <p:cNvSpPr>
            <a:spLocks/>
          </p:cNvSpPr>
          <p:nvPr/>
        </p:nvSpPr>
        <p:spPr bwMode="auto">
          <a:xfrm rot="10800000">
            <a:off x="1374522"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37">
            <a:extLst>
              <a:ext uri="{FF2B5EF4-FFF2-40B4-BE49-F238E27FC236}">
                <a16:creationId xmlns:a16="http://schemas.microsoft.com/office/drawing/2014/main" id="{C9CA10CA-DA65-4084-86E0-162A1775BF8F}"/>
              </a:ext>
            </a:extLst>
          </p:cNvPr>
          <p:cNvSpPr>
            <a:spLocks/>
          </p:cNvSpPr>
          <p:nvPr/>
        </p:nvSpPr>
        <p:spPr bwMode="auto">
          <a:xfrm rot="10800000">
            <a:off x="1052237" y="664661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38">
            <a:extLst>
              <a:ext uri="{FF2B5EF4-FFF2-40B4-BE49-F238E27FC236}">
                <a16:creationId xmlns:a16="http://schemas.microsoft.com/office/drawing/2014/main" id="{BD6C2BA7-483D-49B1-B6EA-A8025A76C321}"/>
              </a:ext>
            </a:extLst>
          </p:cNvPr>
          <p:cNvSpPr>
            <a:spLocks/>
          </p:cNvSpPr>
          <p:nvPr/>
        </p:nvSpPr>
        <p:spPr bwMode="auto">
          <a:xfrm rot="10800000">
            <a:off x="728970" y="664661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39">
            <a:extLst>
              <a:ext uri="{FF2B5EF4-FFF2-40B4-BE49-F238E27FC236}">
                <a16:creationId xmlns:a16="http://schemas.microsoft.com/office/drawing/2014/main" id="{7F181980-AAC4-4C26-973D-FCA7332664A5}"/>
              </a:ext>
            </a:extLst>
          </p:cNvPr>
          <p:cNvSpPr>
            <a:spLocks/>
          </p:cNvSpPr>
          <p:nvPr/>
        </p:nvSpPr>
        <p:spPr bwMode="auto">
          <a:xfrm rot="10800000">
            <a:off x="406684" y="664661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40">
            <a:extLst>
              <a:ext uri="{FF2B5EF4-FFF2-40B4-BE49-F238E27FC236}">
                <a16:creationId xmlns:a16="http://schemas.microsoft.com/office/drawing/2014/main" id="{81A3A77C-C35E-4B99-B18D-D4A43D1B7437}"/>
              </a:ext>
            </a:extLst>
          </p:cNvPr>
          <p:cNvSpPr>
            <a:spLocks/>
          </p:cNvSpPr>
          <p:nvPr/>
        </p:nvSpPr>
        <p:spPr bwMode="auto">
          <a:xfrm rot="10800000">
            <a:off x="84399" y="6646613"/>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32">
            <a:extLst>
              <a:ext uri="{FF2B5EF4-FFF2-40B4-BE49-F238E27FC236}">
                <a16:creationId xmlns:a16="http://schemas.microsoft.com/office/drawing/2014/main" id="{6A6B383E-5DB4-404D-A1F6-02B88DFE60E2}"/>
              </a:ext>
            </a:extLst>
          </p:cNvPr>
          <p:cNvSpPr>
            <a:spLocks/>
          </p:cNvSpPr>
          <p:nvPr/>
        </p:nvSpPr>
        <p:spPr bwMode="auto">
          <a:xfrm rot="10800000">
            <a:off x="5241807"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33">
            <a:extLst>
              <a:ext uri="{FF2B5EF4-FFF2-40B4-BE49-F238E27FC236}">
                <a16:creationId xmlns:a16="http://schemas.microsoft.com/office/drawing/2014/main" id="{C638460D-9B34-46D9-AABA-93EBDFA44EBB}"/>
              </a:ext>
            </a:extLst>
          </p:cNvPr>
          <p:cNvSpPr>
            <a:spLocks/>
          </p:cNvSpPr>
          <p:nvPr/>
        </p:nvSpPr>
        <p:spPr bwMode="auto">
          <a:xfrm rot="10800000">
            <a:off x="4919521"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34">
            <a:extLst>
              <a:ext uri="{FF2B5EF4-FFF2-40B4-BE49-F238E27FC236}">
                <a16:creationId xmlns:a16="http://schemas.microsoft.com/office/drawing/2014/main" id="{57613B9A-862E-4F5F-A5F8-E8E6CBB7FD18}"/>
              </a:ext>
            </a:extLst>
          </p:cNvPr>
          <p:cNvSpPr>
            <a:spLocks/>
          </p:cNvSpPr>
          <p:nvPr/>
        </p:nvSpPr>
        <p:spPr bwMode="auto">
          <a:xfrm rot="10800000">
            <a:off x="4598219" y="664661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35">
            <a:extLst>
              <a:ext uri="{FF2B5EF4-FFF2-40B4-BE49-F238E27FC236}">
                <a16:creationId xmlns:a16="http://schemas.microsoft.com/office/drawing/2014/main" id="{A1B9CBFB-4095-4FC7-98D9-56B6B25F8D3A}"/>
              </a:ext>
            </a:extLst>
          </p:cNvPr>
          <p:cNvSpPr>
            <a:spLocks/>
          </p:cNvSpPr>
          <p:nvPr/>
        </p:nvSpPr>
        <p:spPr bwMode="auto">
          <a:xfrm rot="10800000">
            <a:off x="4273969"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36">
            <a:extLst>
              <a:ext uri="{FF2B5EF4-FFF2-40B4-BE49-F238E27FC236}">
                <a16:creationId xmlns:a16="http://schemas.microsoft.com/office/drawing/2014/main" id="{7F70CEE3-8CF1-439F-9E1C-176DDC27F63C}"/>
              </a:ext>
            </a:extLst>
          </p:cNvPr>
          <p:cNvSpPr>
            <a:spLocks/>
          </p:cNvSpPr>
          <p:nvPr/>
        </p:nvSpPr>
        <p:spPr bwMode="auto">
          <a:xfrm rot="10800000">
            <a:off x="3951683"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37">
            <a:extLst>
              <a:ext uri="{FF2B5EF4-FFF2-40B4-BE49-F238E27FC236}">
                <a16:creationId xmlns:a16="http://schemas.microsoft.com/office/drawing/2014/main" id="{F9F36D3E-29A3-489C-8E34-2738A46B094D}"/>
              </a:ext>
            </a:extLst>
          </p:cNvPr>
          <p:cNvSpPr>
            <a:spLocks/>
          </p:cNvSpPr>
          <p:nvPr/>
        </p:nvSpPr>
        <p:spPr bwMode="auto">
          <a:xfrm rot="10800000">
            <a:off x="3629398" y="664661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38">
            <a:extLst>
              <a:ext uri="{FF2B5EF4-FFF2-40B4-BE49-F238E27FC236}">
                <a16:creationId xmlns:a16="http://schemas.microsoft.com/office/drawing/2014/main" id="{8AE696B8-AA19-43E2-868A-9BF345C55992}"/>
              </a:ext>
            </a:extLst>
          </p:cNvPr>
          <p:cNvSpPr>
            <a:spLocks/>
          </p:cNvSpPr>
          <p:nvPr/>
        </p:nvSpPr>
        <p:spPr bwMode="auto">
          <a:xfrm rot="10800000">
            <a:off x="3306131" y="664661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39">
            <a:extLst>
              <a:ext uri="{FF2B5EF4-FFF2-40B4-BE49-F238E27FC236}">
                <a16:creationId xmlns:a16="http://schemas.microsoft.com/office/drawing/2014/main" id="{746200F5-F8D0-410C-AFEB-380A156C39CC}"/>
              </a:ext>
            </a:extLst>
          </p:cNvPr>
          <p:cNvSpPr>
            <a:spLocks/>
          </p:cNvSpPr>
          <p:nvPr/>
        </p:nvSpPr>
        <p:spPr bwMode="auto">
          <a:xfrm rot="10800000">
            <a:off x="2983845" y="664661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32">
            <a:extLst>
              <a:ext uri="{FF2B5EF4-FFF2-40B4-BE49-F238E27FC236}">
                <a16:creationId xmlns:a16="http://schemas.microsoft.com/office/drawing/2014/main" id="{24C308DE-513F-4468-994D-BB5F7D9E7AC5}"/>
              </a:ext>
            </a:extLst>
          </p:cNvPr>
          <p:cNvSpPr>
            <a:spLocks/>
          </p:cNvSpPr>
          <p:nvPr/>
        </p:nvSpPr>
        <p:spPr bwMode="auto">
          <a:xfrm rot="10800000">
            <a:off x="7819535"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33">
            <a:extLst>
              <a:ext uri="{FF2B5EF4-FFF2-40B4-BE49-F238E27FC236}">
                <a16:creationId xmlns:a16="http://schemas.microsoft.com/office/drawing/2014/main" id="{9568444D-6870-41BB-A6C8-84F5D1DEB7D1}"/>
              </a:ext>
            </a:extLst>
          </p:cNvPr>
          <p:cNvSpPr>
            <a:spLocks/>
          </p:cNvSpPr>
          <p:nvPr/>
        </p:nvSpPr>
        <p:spPr bwMode="auto">
          <a:xfrm rot="10800000">
            <a:off x="7497249"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34">
            <a:extLst>
              <a:ext uri="{FF2B5EF4-FFF2-40B4-BE49-F238E27FC236}">
                <a16:creationId xmlns:a16="http://schemas.microsoft.com/office/drawing/2014/main" id="{E9742C30-3C8F-447B-9531-D8F555B872B6}"/>
              </a:ext>
            </a:extLst>
          </p:cNvPr>
          <p:cNvSpPr>
            <a:spLocks/>
          </p:cNvSpPr>
          <p:nvPr/>
        </p:nvSpPr>
        <p:spPr bwMode="auto">
          <a:xfrm rot="10800000">
            <a:off x="7175947" y="664661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35">
            <a:extLst>
              <a:ext uri="{FF2B5EF4-FFF2-40B4-BE49-F238E27FC236}">
                <a16:creationId xmlns:a16="http://schemas.microsoft.com/office/drawing/2014/main" id="{C2B2CC2D-B6BB-4B12-8A34-54D1ADCCE9A6}"/>
              </a:ext>
            </a:extLst>
          </p:cNvPr>
          <p:cNvSpPr>
            <a:spLocks/>
          </p:cNvSpPr>
          <p:nvPr/>
        </p:nvSpPr>
        <p:spPr bwMode="auto">
          <a:xfrm rot="10800000">
            <a:off x="6851697"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36">
            <a:extLst>
              <a:ext uri="{FF2B5EF4-FFF2-40B4-BE49-F238E27FC236}">
                <a16:creationId xmlns:a16="http://schemas.microsoft.com/office/drawing/2014/main" id="{3C5E28B4-E427-410C-9D17-09C61FDA6372}"/>
              </a:ext>
            </a:extLst>
          </p:cNvPr>
          <p:cNvSpPr>
            <a:spLocks/>
          </p:cNvSpPr>
          <p:nvPr/>
        </p:nvSpPr>
        <p:spPr bwMode="auto">
          <a:xfrm rot="10800000">
            <a:off x="6529411"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37">
            <a:extLst>
              <a:ext uri="{FF2B5EF4-FFF2-40B4-BE49-F238E27FC236}">
                <a16:creationId xmlns:a16="http://schemas.microsoft.com/office/drawing/2014/main" id="{0624278B-D980-4D0A-AF28-558ED4998D94}"/>
              </a:ext>
            </a:extLst>
          </p:cNvPr>
          <p:cNvSpPr>
            <a:spLocks/>
          </p:cNvSpPr>
          <p:nvPr/>
        </p:nvSpPr>
        <p:spPr bwMode="auto">
          <a:xfrm rot="10800000">
            <a:off x="6207126" y="664661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38">
            <a:extLst>
              <a:ext uri="{FF2B5EF4-FFF2-40B4-BE49-F238E27FC236}">
                <a16:creationId xmlns:a16="http://schemas.microsoft.com/office/drawing/2014/main" id="{ACD6EB9C-CB3D-4ADC-8F23-916238BB7E4C}"/>
              </a:ext>
            </a:extLst>
          </p:cNvPr>
          <p:cNvSpPr>
            <a:spLocks/>
          </p:cNvSpPr>
          <p:nvPr/>
        </p:nvSpPr>
        <p:spPr bwMode="auto">
          <a:xfrm rot="10800000">
            <a:off x="5883859" y="664661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39">
            <a:extLst>
              <a:ext uri="{FF2B5EF4-FFF2-40B4-BE49-F238E27FC236}">
                <a16:creationId xmlns:a16="http://schemas.microsoft.com/office/drawing/2014/main" id="{A8EB8411-F7CC-4948-9CC7-E01C6CF247E5}"/>
              </a:ext>
            </a:extLst>
          </p:cNvPr>
          <p:cNvSpPr>
            <a:spLocks/>
          </p:cNvSpPr>
          <p:nvPr/>
        </p:nvSpPr>
        <p:spPr bwMode="auto">
          <a:xfrm rot="10800000">
            <a:off x="5561573" y="664661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32">
            <a:extLst>
              <a:ext uri="{FF2B5EF4-FFF2-40B4-BE49-F238E27FC236}">
                <a16:creationId xmlns:a16="http://schemas.microsoft.com/office/drawing/2014/main" id="{B2A83DE7-E03C-45B7-BF5C-4CFFA92F3886}"/>
              </a:ext>
            </a:extLst>
          </p:cNvPr>
          <p:cNvSpPr>
            <a:spLocks/>
          </p:cNvSpPr>
          <p:nvPr/>
        </p:nvSpPr>
        <p:spPr bwMode="auto">
          <a:xfrm rot="10800000">
            <a:off x="10396696"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33">
            <a:extLst>
              <a:ext uri="{FF2B5EF4-FFF2-40B4-BE49-F238E27FC236}">
                <a16:creationId xmlns:a16="http://schemas.microsoft.com/office/drawing/2014/main" id="{96F608A3-A3CD-4127-B46A-83DACAD93C6D}"/>
              </a:ext>
            </a:extLst>
          </p:cNvPr>
          <p:cNvSpPr>
            <a:spLocks/>
          </p:cNvSpPr>
          <p:nvPr/>
        </p:nvSpPr>
        <p:spPr bwMode="auto">
          <a:xfrm rot="10800000">
            <a:off x="10074410"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34">
            <a:extLst>
              <a:ext uri="{FF2B5EF4-FFF2-40B4-BE49-F238E27FC236}">
                <a16:creationId xmlns:a16="http://schemas.microsoft.com/office/drawing/2014/main" id="{BFE8D282-4424-4E1D-80C7-155FA548693E}"/>
              </a:ext>
            </a:extLst>
          </p:cNvPr>
          <p:cNvSpPr>
            <a:spLocks/>
          </p:cNvSpPr>
          <p:nvPr/>
        </p:nvSpPr>
        <p:spPr bwMode="auto">
          <a:xfrm rot="10800000">
            <a:off x="9753108" y="664661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35">
            <a:extLst>
              <a:ext uri="{FF2B5EF4-FFF2-40B4-BE49-F238E27FC236}">
                <a16:creationId xmlns:a16="http://schemas.microsoft.com/office/drawing/2014/main" id="{7B1DE05B-55B6-4966-8498-79F036771738}"/>
              </a:ext>
            </a:extLst>
          </p:cNvPr>
          <p:cNvSpPr>
            <a:spLocks/>
          </p:cNvSpPr>
          <p:nvPr/>
        </p:nvSpPr>
        <p:spPr bwMode="auto">
          <a:xfrm rot="10800000">
            <a:off x="9428858"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36">
            <a:extLst>
              <a:ext uri="{FF2B5EF4-FFF2-40B4-BE49-F238E27FC236}">
                <a16:creationId xmlns:a16="http://schemas.microsoft.com/office/drawing/2014/main" id="{5D7F6DA5-197D-48E3-81AC-9763E1B1780F}"/>
              </a:ext>
            </a:extLst>
          </p:cNvPr>
          <p:cNvSpPr>
            <a:spLocks/>
          </p:cNvSpPr>
          <p:nvPr/>
        </p:nvSpPr>
        <p:spPr bwMode="auto">
          <a:xfrm rot="10800000">
            <a:off x="9106572"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37">
            <a:extLst>
              <a:ext uri="{FF2B5EF4-FFF2-40B4-BE49-F238E27FC236}">
                <a16:creationId xmlns:a16="http://schemas.microsoft.com/office/drawing/2014/main" id="{7AE8C170-80B9-4374-AC8D-839330D6E31C}"/>
              </a:ext>
            </a:extLst>
          </p:cNvPr>
          <p:cNvSpPr>
            <a:spLocks/>
          </p:cNvSpPr>
          <p:nvPr/>
        </p:nvSpPr>
        <p:spPr bwMode="auto">
          <a:xfrm rot="10800000">
            <a:off x="8784287" y="664661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38">
            <a:extLst>
              <a:ext uri="{FF2B5EF4-FFF2-40B4-BE49-F238E27FC236}">
                <a16:creationId xmlns:a16="http://schemas.microsoft.com/office/drawing/2014/main" id="{B92626E0-62E7-499B-A313-3C22F7F56DDB}"/>
              </a:ext>
            </a:extLst>
          </p:cNvPr>
          <p:cNvSpPr>
            <a:spLocks/>
          </p:cNvSpPr>
          <p:nvPr/>
        </p:nvSpPr>
        <p:spPr bwMode="auto">
          <a:xfrm rot="10800000">
            <a:off x="8461020" y="664661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39">
            <a:extLst>
              <a:ext uri="{FF2B5EF4-FFF2-40B4-BE49-F238E27FC236}">
                <a16:creationId xmlns:a16="http://schemas.microsoft.com/office/drawing/2014/main" id="{3788DE1C-7750-4B23-9EF6-B62BC23A5CB8}"/>
              </a:ext>
            </a:extLst>
          </p:cNvPr>
          <p:cNvSpPr>
            <a:spLocks/>
          </p:cNvSpPr>
          <p:nvPr/>
        </p:nvSpPr>
        <p:spPr bwMode="auto">
          <a:xfrm rot="10800000">
            <a:off x="8138734" y="664661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34">
            <a:extLst>
              <a:ext uri="{FF2B5EF4-FFF2-40B4-BE49-F238E27FC236}">
                <a16:creationId xmlns:a16="http://schemas.microsoft.com/office/drawing/2014/main" id="{71F45D3C-258F-42F3-AA14-14421B855B06}"/>
              </a:ext>
            </a:extLst>
          </p:cNvPr>
          <p:cNvSpPr>
            <a:spLocks/>
          </p:cNvSpPr>
          <p:nvPr/>
        </p:nvSpPr>
        <p:spPr bwMode="auto">
          <a:xfrm rot="10800000">
            <a:off x="12010767" y="664661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35">
            <a:extLst>
              <a:ext uri="{FF2B5EF4-FFF2-40B4-BE49-F238E27FC236}">
                <a16:creationId xmlns:a16="http://schemas.microsoft.com/office/drawing/2014/main" id="{8EF219BA-33D4-48A3-B6F4-3E8482A55DA8}"/>
              </a:ext>
            </a:extLst>
          </p:cNvPr>
          <p:cNvSpPr>
            <a:spLocks/>
          </p:cNvSpPr>
          <p:nvPr/>
        </p:nvSpPr>
        <p:spPr bwMode="auto">
          <a:xfrm rot="10800000">
            <a:off x="11686517"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36">
            <a:extLst>
              <a:ext uri="{FF2B5EF4-FFF2-40B4-BE49-F238E27FC236}">
                <a16:creationId xmlns:a16="http://schemas.microsoft.com/office/drawing/2014/main" id="{32107258-DE96-4C41-AE5C-BAF2832B3CD2}"/>
              </a:ext>
            </a:extLst>
          </p:cNvPr>
          <p:cNvSpPr>
            <a:spLocks/>
          </p:cNvSpPr>
          <p:nvPr/>
        </p:nvSpPr>
        <p:spPr bwMode="auto">
          <a:xfrm rot="10800000">
            <a:off x="11364231"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37">
            <a:extLst>
              <a:ext uri="{FF2B5EF4-FFF2-40B4-BE49-F238E27FC236}">
                <a16:creationId xmlns:a16="http://schemas.microsoft.com/office/drawing/2014/main" id="{55855B02-67EA-44F3-8B3B-2DFC16698220}"/>
              </a:ext>
            </a:extLst>
          </p:cNvPr>
          <p:cNvSpPr>
            <a:spLocks/>
          </p:cNvSpPr>
          <p:nvPr/>
        </p:nvSpPr>
        <p:spPr bwMode="auto">
          <a:xfrm rot="10800000">
            <a:off x="11041946" y="664661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38">
            <a:extLst>
              <a:ext uri="{FF2B5EF4-FFF2-40B4-BE49-F238E27FC236}">
                <a16:creationId xmlns:a16="http://schemas.microsoft.com/office/drawing/2014/main" id="{F4759F87-28EE-4F3D-AD55-B54E60B62E5C}"/>
              </a:ext>
            </a:extLst>
          </p:cNvPr>
          <p:cNvSpPr>
            <a:spLocks/>
          </p:cNvSpPr>
          <p:nvPr/>
        </p:nvSpPr>
        <p:spPr bwMode="auto">
          <a:xfrm rot="10800000">
            <a:off x="10718679" y="664661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32">
            <a:extLst>
              <a:ext uri="{FF2B5EF4-FFF2-40B4-BE49-F238E27FC236}">
                <a16:creationId xmlns:a16="http://schemas.microsoft.com/office/drawing/2014/main" id="{74F7CB8C-2442-4A72-8FAC-23486FD37724}"/>
              </a:ext>
            </a:extLst>
          </p:cNvPr>
          <p:cNvSpPr>
            <a:spLocks/>
          </p:cNvSpPr>
          <p:nvPr/>
        </p:nvSpPr>
        <p:spPr bwMode="auto">
          <a:xfrm rot="10800000">
            <a:off x="2664646"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33">
            <a:extLst>
              <a:ext uri="{FF2B5EF4-FFF2-40B4-BE49-F238E27FC236}">
                <a16:creationId xmlns:a16="http://schemas.microsoft.com/office/drawing/2014/main" id="{024321B8-271D-4593-AF3F-BB9391ED0A3E}"/>
              </a:ext>
            </a:extLst>
          </p:cNvPr>
          <p:cNvSpPr>
            <a:spLocks/>
          </p:cNvSpPr>
          <p:nvPr/>
        </p:nvSpPr>
        <p:spPr bwMode="auto">
          <a:xfrm rot="10800000">
            <a:off x="2342360"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34">
            <a:extLst>
              <a:ext uri="{FF2B5EF4-FFF2-40B4-BE49-F238E27FC236}">
                <a16:creationId xmlns:a16="http://schemas.microsoft.com/office/drawing/2014/main" id="{137D49E8-E213-46CB-B157-BBFDDD09A8C4}"/>
              </a:ext>
            </a:extLst>
          </p:cNvPr>
          <p:cNvSpPr>
            <a:spLocks/>
          </p:cNvSpPr>
          <p:nvPr/>
        </p:nvSpPr>
        <p:spPr bwMode="auto">
          <a:xfrm rot="10800000">
            <a:off x="2021058" y="4975205"/>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35">
            <a:extLst>
              <a:ext uri="{FF2B5EF4-FFF2-40B4-BE49-F238E27FC236}">
                <a16:creationId xmlns:a16="http://schemas.microsoft.com/office/drawing/2014/main" id="{B51A37D7-C7A4-40D3-B5DA-054FDC4685F4}"/>
              </a:ext>
            </a:extLst>
          </p:cNvPr>
          <p:cNvSpPr>
            <a:spLocks/>
          </p:cNvSpPr>
          <p:nvPr/>
        </p:nvSpPr>
        <p:spPr bwMode="auto">
          <a:xfrm rot="10800000">
            <a:off x="1696808"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36">
            <a:extLst>
              <a:ext uri="{FF2B5EF4-FFF2-40B4-BE49-F238E27FC236}">
                <a16:creationId xmlns:a16="http://schemas.microsoft.com/office/drawing/2014/main" id="{8ACF5C40-0C97-4BEC-AF56-8A296144440E}"/>
              </a:ext>
            </a:extLst>
          </p:cNvPr>
          <p:cNvSpPr>
            <a:spLocks/>
          </p:cNvSpPr>
          <p:nvPr/>
        </p:nvSpPr>
        <p:spPr bwMode="auto">
          <a:xfrm rot="10800000">
            <a:off x="1374522"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37">
            <a:extLst>
              <a:ext uri="{FF2B5EF4-FFF2-40B4-BE49-F238E27FC236}">
                <a16:creationId xmlns:a16="http://schemas.microsoft.com/office/drawing/2014/main" id="{49715D0E-334C-41E3-AA4F-A97F9FDDDB54}"/>
              </a:ext>
            </a:extLst>
          </p:cNvPr>
          <p:cNvSpPr>
            <a:spLocks/>
          </p:cNvSpPr>
          <p:nvPr/>
        </p:nvSpPr>
        <p:spPr bwMode="auto">
          <a:xfrm rot="10800000">
            <a:off x="1052237" y="4975205"/>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38">
            <a:extLst>
              <a:ext uri="{FF2B5EF4-FFF2-40B4-BE49-F238E27FC236}">
                <a16:creationId xmlns:a16="http://schemas.microsoft.com/office/drawing/2014/main" id="{DA18B301-FC29-4894-A792-4C895A9C8DF7}"/>
              </a:ext>
            </a:extLst>
          </p:cNvPr>
          <p:cNvSpPr>
            <a:spLocks/>
          </p:cNvSpPr>
          <p:nvPr/>
        </p:nvSpPr>
        <p:spPr bwMode="auto">
          <a:xfrm rot="10800000">
            <a:off x="728970" y="4975205"/>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39">
            <a:extLst>
              <a:ext uri="{FF2B5EF4-FFF2-40B4-BE49-F238E27FC236}">
                <a16:creationId xmlns:a16="http://schemas.microsoft.com/office/drawing/2014/main" id="{D5CF9A4E-C417-4B59-8927-1ECB3B27A134}"/>
              </a:ext>
            </a:extLst>
          </p:cNvPr>
          <p:cNvSpPr>
            <a:spLocks/>
          </p:cNvSpPr>
          <p:nvPr/>
        </p:nvSpPr>
        <p:spPr bwMode="auto">
          <a:xfrm rot="10800000">
            <a:off x="406684" y="4975205"/>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40">
            <a:extLst>
              <a:ext uri="{FF2B5EF4-FFF2-40B4-BE49-F238E27FC236}">
                <a16:creationId xmlns:a16="http://schemas.microsoft.com/office/drawing/2014/main" id="{53434B48-2F1F-4A0F-8C0F-7EA7716C400E}"/>
              </a:ext>
            </a:extLst>
          </p:cNvPr>
          <p:cNvSpPr>
            <a:spLocks/>
          </p:cNvSpPr>
          <p:nvPr/>
        </p:nvSpPr>
        <p:spPr bwMode="auto">
          <a:xfrm rot="10800000">
            <a:off x="84399" y="4975205"/>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49">
            <a:extLst>
              <a:ext uri="{FF2B5EF4-FFF2-40B4-BE49-F238E27FC236}">
                <a16:creationId xmlns:a16="http://schemas.microsoft.com/office/drawing/2014/main" id="{FF80A51F-608F-4831-9274-79DC228E19DA}"/>
              </a:ext>
            </a:extLst>
          </p:cNvPr>
          <p:cNvSpPr>
            <a:spLocks/>
          </p:cNvSpPr>
          <p:nvPr/>
        </p:nvSpPr>
        <p:spPr bwMode="auto">
          <a:xfrm rot="10800000">
            <a:off x="2664646"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50">
            <a:extLst>
              <a:ext uri="{FF2B5EF4-FFF2-40B4-BE49-F238E27FC236}">
                <a16:creationId xmlns:a16="http://schemas.microsoft.com/office/drawing/2014/main" id="{923BF7B9-33A7-47DD-83DA-7A4C365EC6A8}"/>
              </a:ext>
            </a:extLst>
          </p:cNvPr>
          <p:cNvSpPr>
            <a:spLocks/>
          </p:cNvSpPr>
          <p:nvPr/>
        </p:nvSpPr>
        <p:spPr bwMode="auto">
          <a:xfrm rot="10800000">
            <a:off x="2342360"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27" name="Freeform 51">
            <a:extLst>
              <a:ext uri="{FF2B5EF4-FFF2-40B4-BE49-F238E27FC236}">
                <a16:creationId xmlns:a16="http://schemas.microsoft.com/office/drawing/2014/main" id="{3642FB91-DB76-4515-941C-25FC6E6CAE2F}"/>
              </a:ext>
            </a:extLst>
          </p:cNvPr>
          <p:cNvSpPr>
            <a:spLocks/>
          </p:cNvSpPr>
          <p:nvPr/>
        </p:nvSpPr>
        <p:spPr bwMode="auto">
          <a:xfrm rot="10800000">
            <a:off x="2021058" y="5306334"/>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52">
            <a:extLst>
              <a:ext uri="{FF2B5EF4-FFF2-40B4-BE49-F238E27FC236}">
                <a16:creationId xmlns:a16="http://schemas.microsoft.com/office/drawing/2014/main" id="{FB9A75CE-A539-4FA3-B5E1-C65745482441}"/>
              </a:ext>
            </a:extLst>
          </p:cNvPr>
          <p:cNvSpPr>
            <a:spLocks/>
          </p:cNvSpPr>
          <p:nvPr/>
        </p:nvSpPr>
        <p:spPr bwMode="auto">
          <a:xfrm rot="10800000">
            <a:off x="1696808"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29" name="Freeform 53">
            <a:extLst>
              <a:ext uri="{FF2B5EF4-FFF2-40B4-BE49-F238E27FC236}">
                <a16:creationId xmlns:a16="http://schemas.microsoft.com/office/drawing/2014/main" id="{7C8CCEB5-9DB4-4D9F-B95E-81B3EE03B1CB}"/>
              </a:ext>
            </a:extLst>
          </p:cNvPr>
          <p:cNvSpPr>
            <a:spLocks/>
          </p:cNvSpPr>
          <p:nvPr/>
        </p:nvSpPr>
        <p:spPr bwMode="auto">
          <a:xfrm rot="10800000">
            <a:off x="1374522"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30" name="Freeform 54">
            <a:extLst>
              <a:ext uri="{FF2B5EF4-FFF2-40B4-BE49-F238E27FC236}">
                <a16:creationId xmlns:a16="http://schemas.microsoft.com/office/drawing/2014/main" id="{BC441EEC-B891-47A6-825F-B8838AF445CC}"/>
              </a:ext>
            </a:extLst>
          </p:cNvPr>
          <p:cNvSpPr>
            <a:spLocks/>
          </p:cNvSpPr>
          <p:nvPr/>
        </p:nvSpPr>
        <p:spPr bwMode="auto">
          <a:xfrm rot="10800000">
            <a:off x="1052237" y="5306334"/>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31" name="Freeform 55">
            <a:extLst>
              <a:ext uri="{FF2B5EF4-FFF2-40B4-BE49-F238E27FC236}">
                <a16:creationId xmlns:a16="http://schemas.microsoft.com/office/drawing/2014/main" id="{CC610D26-962E-4633-B6C7-D4A733286B43}"/>
              </a:ext>
            </a:extLst>
          </p:cNvPr>
          <p:cNvSpPr>
            <a:spLocks/>
          </p:cNvSpPr>
          <p:nvPr/>
        </p:nvSpPr>
        <p:spPr bwMode="auto">
          <a:xfrm rot="10800000">
            <a:off x="728970" y="5306334"/>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32" name="Freeform 56">
            <a:extLst>
              <a:ext uri="{FF2B5EF4-FFF2-40B4-BE49-F238E27FC236}">
                <a16:creationId xmlns:a16="http://schemas.microsoft.com/office/drawing/2014/main" id="{34A60769-1E89-4E7B-B373-D38E87E16DD0}"/>
              </a:ext>
            </a:extLst>
          </p:cNvPr>
          <p:cNvSpPr>
            <a:spLocks/>
          </p:cNvSpPr>
          <p:nvPr/>
        </p:nvSpPr>
        <p:spPr bwMode="auto">
          <a:xfrm rot="10800000">
            <a:off x="406684" y="5306334"/>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Freeform 57">
            <a:extLst>
              <a:ext uri="{FF2B5EF4-FFF2-40B4-BE49-F238E27FC236}">
                <a16:creationId xmlns:a16="http://schemas.microsoft.com/office/drawing/2014/main" id="{3340AB24-36A0-49BD-86B7-7873F1622C9A}"/>
              </a:ext>
            </a:extLst>
          </p:cNvPr>
          <p:cNvSpPr>
            <a:spLocks/>
          </p:cNvSpPr>
          <p:nvPr/>
        </p:nvSpPr>
        <p:spPr bwMode="auto">
          <a:xfrm rot="10800000">
            <a:off x="84399" y="5306334"/>
            <a:ext cx="96293" cy="98258"/>
          </a:xfrm>
          <a:custGeom>
            <a:avLst/>
            <a:gdLst>
              <a:gd name="T0" fmla="*/ 0 w 98"/>
              <a:gd name="T1" fmla="*/ 72 h 100"/>
              <a:gd name="T2" fmla="*/ 29 w 98"/>
              <a:gd name="T3" fmla="*/ 100 h 100"/>
              <a:gd name="T4" fmla="*/ 98 w 98"/>
              <a:gd name="T5" fmla="*/ 29 h 100"/>
              <a:gd name="T6" fmla="*/ 69 w 98"/>
              <a:gd name="T7" fmla="*/ 0 h 100"/>
              <a:gd name="T8" fmla="*/ 0 w 98"/>
              <a:gd name="T9" fmla="*/ 72 h 100"/>
            </a:gdLst>
            <a:ahLst/>
            <a:cxnLst>
              <a:cxn ang="0">
                <a:pos x="T0" y="T1"/>
              </a:cxn>
              <a:cxn ang="0">
                <a:pos x="T2" y="T3"/>
              </a:cxn>
              <a:cxn ang="0">
                <a:pos x="T4" y="T5"/>
              </a:cxn>
              <a:cxn ang="0">
                <a:pos x="T6" y="T7"/>
              </a:cxn>
              <a:cxn ang="0">
                <a:pos x="T8" y="T9"/>
              </a:cxn>
            </a:cxnLst>
            <a:rect l="0" t="0" r="r" b="b"/>
            <a:pathLst>
              <a:path w="98" h="100">
                <a:moveTo>
                  <a:pt x="0" y="72"/>
                </a:moveTo>
                <a:lnTo>
                  <a:pt x="29" y="100"/>
                </a:lnTo>
                <a:lnTo>
                  <a:pt x="98" y="29"/>
                </a:lnTo>
                <a:lnTo>
                  <a:pt x="69"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44" name="Freeform 34">
            <a:extLst>
              <a:ext uri="{FF2B5EF4-FFF2-40B4-BE49-F238E27FC236}">
                <a16:creationId xmlns:a16="http://schemas.microsoft.com/office/drawing/2014/main" id="{C8A61CEE-4CDF-4FD1-87C0-55A30E744195}"/>
              </a:ext>
            </a:extLst>
          </p:cNvPr>
          <p:cNvSpPr>
            <a:spLocks/>
          </p:cNvSpPr>
          <p:nvPr/>
        </p:nvSpPr>
        <p:spPr bwMode="auto">
          <a:xfrm rot="10800000">
            <a:off x="4598219" y="4975205"/>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5" name="Freeform 35">
            <a:extLst>
              <a:ext uri="{FF2B5EF4-FFF2-40B4-BE49-F238E27FC236}">
                <a16:creationId xmlns:a16="http://schemas.microsoft.com/office/drawing/2014/main" id="{680145A8-B406-4A31-A2E5-85CEB7BAC207}"/>
              </a:ext>
            </a:extLst>
          </p:cNvPr>
          <p:cNvSpPr>
            <a:spLocks/>
          </p:cNvSpPr>
          <p:nvPr/>
        </p:nvSpPr>
        <p:spPr bwMode="auto">
          <a:xfrm rot="10800000">
            <a:off x="4273969"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6" name="Freeform 36">
            <a:extLst>
              <a:ext uri="{FF2B5EF4-FFF2-40B4-BE49-F238E27FC236}">
                <a16:creationId xmlns:a16="http://schemas.microsoft.com/office/drawing/2014/main" id="{4A43CD77-7A20-4C4C-AC87-9FE9C2B613CC}"/>
              </a:ext>
            </a:extLst>
          </p:cNvPr>
          <p:cNvSpPr>
            <a:spLocks/>
          </p:cNvSpPr>
          <p:nvPr/>
        </p:nvSpPr>
        <p:spPr bwMode="auto">
          <a:xfrm rot="10800000">
            <a:off x="3951683"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7" name="Freeform 37">
            <a:extLst>
              <a:ext uri="{FF2B5EF4-FFF2-40B4-BE49-F238E27FC236}">
                <a16:creationId xmlns:a16="http://schemas.microsoft.com/office/drawing/2014/main" id="{D476C6DE-0263-4394-BDC2-74286D41CB09}"/>
              </a:ext>
            </a:extLst>
          </p:cNvPr>
          <p:cNvSpPr>
            <a:spLocks/>
          </p:cNvSpPr>
          <p:nvPr/>
        </p:nvSpPr>
        <p:spPr bwMode="auto">
          <a:xfrm rot="10800000">
            <a:off x="3629398" y="4975205"/>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8" name="Freeform 38">
            <a:extLst>
              <a:ext uri="{FF2B5EF4-FFF2-40B4-BE49-F238E27FC236}">
                <a16:creationId xmlns:a16="http://schemas.microsoft.com/office/drawing/2014/main" id="{3F565387-0B21-423C-A73C-488196DB0202}"/>
              </a:ext>
            </a:extLst>
          </p:cNvPr>
          <p:cNvSpPr>
            <a:spLocks/>
          </p:cNvSpPr>
          <p:nvPr/>
        </p:nvSpPr>
        <p:spPr bwMode="auto">
          <a:xfrm rot="10800000">
            <a:off x="3306131" y="4975205"/>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9" name="Freeform 39">
            <a:extLst>
              <a:ext uri="{FF2B5EF4-FFF2-40B4-BE49-F238E27FC236}">
                <a16:creationId xmlns:a16="http://schemas.microsoft.com/office/drawing/2014/main" id="{CE39DD6A-BCEB-4334-9CE7-A13C5EF7EF5B}"/>
              </a:ext>
            </a:extLst>
          </p:cNvPr>
          <p:cNvSpPr>
            <a:spLocks/>
          </p:cNvSpPr>
          <p:nvPr/>
        </p:nvSpPr>
        <p:spPr bwMode="auto">
          <a:xfrm rot="10800000">
            <a:off x="2983845" y="4975205"/>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2" name="Freeform 51">
            <a:extLst>
              <a:ext uri="{FF2B5EF4-FFF2-40B4-BE49-F238E27FC236}">
                <a16:creationId xmlns:a16="http://schemas.microsoft.com/office/drawing/2014/main" id="{9ECBFFFF-ECCA-4869-AD0B-0CD5FCE34A4E}"/>
              </a:ext>
            </a:extLst>
          </p:cNvPr>
          <p:cNvSpPr>
            <a:spLocks/>
          </p:cNvSpPr>
          <p:nvPr/>
        </p:nvSpPr>
        <p:spPr bwMode="auto">
          <a:xfrm rot="10800000">
            <a:off x="4598219" y="5306334"/>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53" name="Freeform 52">
            <a:extLst>
              <a:ext uri="{FF2B5EF4-FFF2-40B4-BE49-F238E27FC236}">
                <a16:creationId xmlns:a16="http://schemas.microsoft.com/office/drawing/2014/main" id="{4004B99D-9262-43FC-9F48-B5CF72BA0D82}"/>
              </a:ext>
            </a:extLst>
          </p:cNvPr>
          <p:cNvSpPr>
            <a:spLocks/>
          </p:cNvSpPr>
          <p:nvPr/>
        </p:nvSpPr>
        <p:spPr bwMode="auto">
          <a:xfrm rot="10800000">
            <a:off x="4273969"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54" name="Freeform 53">
            <a:extLst>
              <a:ext uri="{FF2B5EF4-FFF2-40B4-BE49-F238E27FC236}">
                <a16:creationId xmlns:a16="http://schemas.microsoft.com/office/drawing/2014/main" id="{A8652035-A701-4AF1-8753-17CDF1D41B4C}"/>
              </a:ext>
            </a:extLst>
          </p:cNvPr>
          <p:cNvSpPr>
            <a:spLocks/>
          </p:cNvSpPr>
          <p:nvPr/>
        </p:nvSpPr>
        <p:spPr bwMode="auto">
          <a:xfrm rot="10800000">
            <a:off x="3951683"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55" name="Freeform 54">
            <a:extLst>
              <a:ext uri="{FF2B5EF4-FFF2-40B4-BE49-F238E27FC236}">
                <a16:creationId xmlns:a16="http://schemas.microsoft.com/office/drawing/2014/main" id="{7D641AE4-2B40-41E6-B477-A906E7C9DFEA}"/>
              </a:ext>
            </a:extLst>
          </p:cNvPr>
          <p:cNvSpPr>
            <a:spLocks/>
          </p:cNvSpPr>
          <p:nvPr/>
        </p:nvSpPr>
        <p:spPr bwMode="auto">
          <a:xfrm rot="10800000">
            <a:off x="3629398" y="5306334"/>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56" name="Freeform 55">
            <a:extLst>
              <a:ext uri="{FF2B5EF4-FFF2-40B4-BE49-F238E27FC236}">
                <a16:creationId xmlns:a16="http://schemas.microsoft.com/office/drawing/2014/main" id="{9619BD73-80F0-4562-9FA3-2790B3F0E074}"/>
              </a:ext>
            </a:extLst>
          </p:cNvPr>
          <p:cNvSpPr>
            <a:spLocks/>
          </p:cNvSpPr>
          <p:nvPr/>
        </p:nvSpPr>
        <p:spPr bwMode="auto">
          <a:xfrm rot="10800000">
            <a:off x="3306131" y="5306334"/>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57" name="Freeform 56">
            <a:extLst>
              <a:ext uri="{FF2B5EF4-FFF2-40B4-BE49-F238E27FC236}">
                <a16:creationId xmlns:a16="http://schemas.microsoft.com/office/drawing/2014/main" id="{07E335F0-1EB1-4C45-8C30-CC07237D5F01}"/>
              </a:ext>
            </a:extLst>
          </p:cNvPr>
          <p:cNvSpPr>
            <a:spLocks/>
          </p:cNvSpPr>
          <p:nvPr/>
        </p:nvSpPr>
        <p:spPr bwMode="auto">
          <a:xfrm rot="10800000">
            <a:off x="2983845" y="5306334"/>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66" name="Freeform 32">
            <a:extLst>
              <a:ext uri="{FF2B5EF4-FFF2-40B4-BE49-F238E27FC236}">
                <a16:creationId xmlns:a16="http://schemas.microsoft.com/office/drawing/2014/main" id="{2FFAD1A4-E9D0-48B2-B538-20F63678CABB}"/>
              </a:ext>
            </a:extLst>
          </p:cNvPr>
          <p:cNvSpPr>
            <a:spLocks/>
          </p:cNvSpPr>
          <p:nvPr/>
        </p:nvSpPr>
        <p:spPr bwMode="auto">
          <a:xfrm rot="10800000">
            <a:off x="7819535"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7" name="Freeform 33">
            <a:extLst>
              <a:ext uri="{FF2B5EF4-FFF2-40B4-BE49-F238E27FC236}">
                <a16:creationId xmlns:a16="http://schemas.microsoft.com/office/drawing/2014/main" id="{C4113CD2-B826-42F5-89D6-0A6DFD76CF53}"/>
              </a:ext>
            </a:extLst>
          </p:cNvPr>
          <p:cNvSpPr>
            <a:spLocks/>
          </p:cNvSpPr>
          <p:nvPr/>
        </p:nvSpPr>
        <p:spPr bwMode="auto">
          <a:xfrm rot="10800000">
            <a:off x="7497249"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4" name="Freeform 49">
            <a:extLst>
              <a:ext uri="{FF2B5EF4-FFF2-40B4-BE49-F238E27FC236}">
                <a16:creationId xmlns:a16="http://schemas.microsoft.com/office/drawing/2014/main" id="{74F83D10-E5DE-4DEC-BE3A-1F05DF6CA14F}"/>
              </a:ext>
            </a:extLst>
          </p:cNvPr>
          <p:cNvSpPr>
            <a:spLocks/>
          </p:cNvSpPr>
          <p:nvPr/>
        </p:nvSpPr>
        <p:spPr bwMode="auto">
          <a:xfrm rot="10800000">
            <a:off x="7819535"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75" name="Freeform 50">
            <a:extLst>
              <a:ext uri="{FF2B5EF4-FFF2-40B4-BE49-F238E27FC236}">
                <a16:creationId xmlns:a16="http://schemas.microsoft.com/office/drawing/2014/main" id="{7EE5B231-81A7-4707-A39A-3FD211E25149}"/>
              </a:ext>
            </a:extLst>
          </p:cNvPr>
          <p:cNvSpPr>
            <a:spLocks/>
          </p:cNvSpPr>
          <p:nvPr/>
        </p:nvSpPr>
        <p:spPr bwMode="auto">
          <a:xfrm rot="10800000">
            <a:off x="7497249"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90" name="Freeform 32">
            <a:extLst>
              <a:ext uri="{FF2B5EF4-FFF2-40B4-BE49-F238E27FC236}">
                <a16:creationId xmlns:a16="http://schemas.microsoft.com/office/drawing/2014/main" id="{3EEFF5F8-C219-49E4-B4CB-82BE6991A4CF}"/>
              </a:ext>
            </a:extLst>
          </p:cNvPr>
          <p:cNvSpPr>
            <a:spLocks/>
          </p:cNvSpPr>
          <p:nvPr/>
        </p:nvSpPr>
        <p:spPr bwMode="auto">
          <a:xfrm rot="10800000">
            <a:off x="10396696"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1" name="Freeform 33">
            <a:extLst>
              <a:ext uri="{FF2B5EF4-FFF2-40B4-BE49-F238E27FC236}">
                <a16:creationId xmlns:a16="http://schemas.microsoft.com/office/drawing/2014/main" id="{66836FC5-1002-483F-B056-6D85A5704FC9}"/>
              </a:ext>
            </a:extLst>
          </p:cNvPr>
          <p:cNvSpPr>
            <a:spLocks/>
          </p:cNvSpPr>
          <p:nvPr/>
        </p:nvSpPr>
        <p:spPr bwMode="auto">
          <a:xfrm rot="10800000">
            <a:off x="10074410"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2" name="Freeform 34">
            <a:extLst>
              <a:ext uri="{FF2B5EF4-FFF2-40B4-BE49-F238E27FC236}">
                <a16:creationId xmlns:a16="http://schemas.microsoft.com/office/drawing/2014/main" id="{ECBF1944-588D-4EDF-A8C4-425CB93C4C0E}"/>
              </a:ext>
            </a:extLst>
          </p:cNvPr>
          <p:cNvSpPr>
            <a:spLocks/>
          </p:cNvSpPr>
          <p:nvPr/>
        </p:nvSpPr>
        <p:spPr bwMode="auto">
          <a:xfrm rot="10800000">
            <a:off x="9753108" y="4975205"/>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5">
            <a:extLst>
              <a:ext uri="{FF2B5EF4-FFF2-40B4-BE49-F238E27FC236}">
                <a16:creationId xmlns:a16="http://schemas.microsoft.com/office/drawing/2014/main" id="{067A2BCF-ED9E-4BCD-B3A7-330B5AC531F9}"/>
              </a:ext>
            </a:extLst>
          </p:cNvPr>
          <p:cNvSpPr>
            <a:spLocks/>
          </p:cNvSpPr>
          <p:nvPr/>
        </p:nvSpPr>
        <p:spPr bwMode="auto">
          <a:xfrm rot="10800000">
            <a:off x="9428858"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6">
            <a:extLst>
              <a:ext uri="{FF2B5EF4-FFF2-40B4-BE49-F238E27FC236}">
                <a16:creationId xmlns:a16="http://schemas.microsoft.com/office/drawing/2014/main" id="{7F0291DD-0F6B-4F3E-BB22-2681FECE5391}"/>
              </a:ext>
            </a:extLst>
          </p:cNvPr>
          <p:cNvSpPr>
            <a:spLocks/>
          </p:cNvSpPr>
          <p:nvPr/>
        </p:nvSpPr>
        <p:spPr bwMode="auto">
          <a:xfrm rot="10800000">
            <a:off x="9106572"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7">
            <a:extLst>
              <a:ext uri="{FF2B5EF4-FFF2-40B4-BE49-F238E27FC236}">
                <a16:creationId xmlns:a16="http://schemas.microsoft.com/office/drawing/2014/main" id="{91B4DC39-D153-4A48-95C5-BA8DCCE09EBD}"/>
              </a:ext>
            </a:extLst>
          </p:cNvPr>
          <p:cNvSpPr>
            <a:spLocks/>
          </p:cNvSpPr>
          <p:nvPr/>
        </p:nvSpPr>
        <p:spPr bwMode="auto">
          <a:xfrm rot="10800000">
            <a:off x="8784287" y="4975205"/>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8">
            <a:extLst>
              <a:ext uri="{FF2B5EF4-FFF2-40B4-BE49-F238E27FC236}">
                <a16:creationId xmlns:a16="http://schemas.microsoft.com/office/drawing/2014/main" id="{B5E0FE7D-EBEE-4979-BBCF-70928E599602}"/>
              </a:ext>
            </a:extLst>
          </p:cNvPr>
          <p:cNvSpPr>
            <a:spLocks/>
          </p:cNvSpPr>
          <p:nvPr/>
        </p:nvSpPr>
        <p:spPr bwMode="auto">
          <a:xfrm rot="10800000">
            <a:off x="8461020" y="4975205"/>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39">
            <a:extLst>
              <a:ext uri="{FF2B5EF4-FFF2-40B4-BE49-F238E27FC236}">
                <a16:creationId xmlns:a16="http://schemas.microsoft.com/office/drawing/2014/main" id="{38251F85-56DB-4C29-9997-C39C890818DD}"/>
              </a:ext>
            </a:extLst>
          </p:cNvPr>
          <p:cNvSpPr>
            <a:spLocks/>
          </p:cNvSpPr>
          <p:nvPr/>
        </p:nvSpPr>
        <p:spPr bwMode="auto">
          <a:xfrm rot="10800000">
            <a:off x="8138734" y="4975205"/>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49">
            <a:extLst>
              <a:ext uri="{FF2B5EF4-FFF2-40B4-BE49-F238E27FC236}">
                <a16:creationId xmlns:a16="http://schemas.microsoft.com/office/drawing/2014/main" id="{7384A918-36A4-46D6-B4DB-2D915D4AD402}"/>
              </a:ext>
            </a:extLst>
          </p:cNvPr>
          <p:cNvSpPr>
            <a:spLocks/>
          </p:cNvSpPr>
          <p:nvPr/>
        </p:nvSpPr>
        <p:spPr bwMode="auto">
          <a:xfrm rot="10800000">
            <a:off x="10396696"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50">
            <a:extLst>
              <a:ext uri="{FF2B5EF4-FFF2-40B4-BE49-F238E27FC236}">
                <a16:creationId xmlns:a16="http://schemas.microsoft.com/office/drawing/2014/main" id="{2548C32E-1489-4066-BD37-0E565A23DBB9}"/>
              </a:ext>
            </a:extLst>
          </p:cNvPr>
          <p:cNvSpPr>
            <a:spLocks/>
          </p:cNvSpPr>
          <p:nvPr/>
        </p:nvSpPr>
        <p:spPr bwMode="auto">
          <a:xfrm rot="10800000">
            <a:off x="10074410"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51">
            <a:extLst>
              <a:ext uri="{FF2B5EF4-FFF2-40B4-BE49-F238E27FC236}">
                <a16:creationId xmlns:a16="http://schemas.microsoft.com/office/drawing/2014/main" id="{D2D6E29E-82E0-47E2-B6AE-917D4880CB59}"/>
              </a:ext>
            </a:extLst>
          </p:cNvPr>
          <p:cNvSpPr>
            <a:spLocks/>
          </p:cNvSpPr>
          <p:nvPr/>
        </p:nvSpPr>
        <p:spPr bwMode="auto">
          <a:xfrm rot="10800000">
            <a:off x="9753108" y="5306334"/>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52">
            <a:extLst>
              <a:ext uri="{FF2B5EF4-FFF2-40B4-BE49-F238E27FC236}">
                <a16:creationId xmlns:a16="http://schemas.microsoft.com/office/drawing/2014/main" id="{6501DC82-6541-4389-8075-D5A98EB135A2}"/>
              </a:ext>
            </a:extLst>
          </p:cNvPr>
          <p:cNvSpPr>
            <a:spLocks/>
          </p:cNvSpPr>
          <p:nvPr/>
        </p:nvSpPr>
        <p:spPr bwMode="auto">
          <a:xfrm rot="10800000">
            <a:off x="9428858"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2" name="Freeform 53">
            <a:extLst>
              <a:ext uri="{FF2B5EF4-FFF2-40B4-BE49-F238E27FC236}">
                <a16:creationId xmlns:a16="http://schemas.microsoft.com/office/drawing/2014/main" id="{89688EE2-38A9-4F9E-8B27-1E4D9932BE37}"/>
              </a:ext>
            </a:extLst>
          </p:cNvPr>
          <p:cNvSpPr>
            <a:spLocks/>
          </p:cNvSpPr>
          <p:nvPr/>
        </p:nvSpPr>
        <p:spPr bwMode="auto">
          <a:xfrm rot="10800000">
            <a:off x="9106572"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3" name="Freeform 54">
            <a:extLst>
              <a:ext uri="{FF2B5EF4-FFF2-40B4-BE49-F238E27FC236}">
                <a16:creationId xmlns:a16="http://schemas.microsoft.com/office/drawing/2014/main" id="{D4A7BE4C-FF12-4596-89E6-69800FDBC484}"/>
              </a:ext>
            </a:extLst>
          </p:cNvPr>
          <p:cNvSpPr>
            <a:spLocks/>
          </p:cNvSpPr>
          <p:nvPr/>
        </p:nvSpPr>
        <p:spPr bwMode="auto">
          <a:xfrm rot="10800000">
            <a:off x="8784287" y="5306334"/>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55">
            <a:extLst>
              <a:ext uri="{FF2B5EF4-FFF2-40B4-BE49-F238E27FC236}">
                <a16:creationId xmlns:a16="http://schemas.microsoft.com/office/drawing/2014/main" id="{7892ACDD-61F4-4F02-8A14-01B7A92ED030}"/>
              </a:ext>
            </a:extLst>
          </p:cNvPr>
          <p:cNvSpPr>
            <a:spLocks/>
          </p:cNvSpPr>
          <p:nvPr/>
        </p:nvSpPr>
        <p:spPr bwMode="auto">
          <a:xfrm rot="10800000">
            <a:off x="8461020" y="5306334"/>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5" name="Freeform 56">
            <a:extLst>
              <a:ext uri="{FF2B5EF4-FFF2-40B4-BE49-F238E27FC236}">
                <a16:creationId xmlns:a16="http://schemas.microsoft.com/office/drawing/2014/main" id="{4D0E49F4-346D-4471-A81D-324D2C3B127D}"/>
              </a:ext>
            </a:extLst>
          </p:cNvPr>
          <p:cNvSpPr>
            <a:spLocks/>
          </p:cNvSpPr>
          <p:nvPr/>
        </p:nvSpPr>
        <p:spPr bwMode="auto">
          <a:xfrm rot="10800000">
            <a:off x="8138734" y="5306334"/>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11" name="Freeform 34">
            <a:extLst>
              <a:ext uri="{FF2B5EF4-FFF2-40B4-BE49-F238E27FC236}">
                <a16:creationId xmlns:a16="http://schemas.microsoft.com/office/drawing/2014/main" id="{FB2351EB-1BC9-4F87-93C1-CBDBEBEAAB33}"/>
              </a:ext>
            </a:extLst>
          </p:cNvPr>
          <p:cNvSpPr>
            <a:spLocks/>
          </p:cNvSpPr>
          <p:nvPr/>
        </p:nvSpPr>
        <p:spPr bwMode="auto">
          <a:xfrm rot="10800000">
            <a:off x="12010767" y="4975205"/>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2" name="Freeform 35">
            <a:extLst>
              <a:ext uri="{FF2B5EF4-FFF2-40B4-BE49-F238E27FC236}">
                <a16:creationId xmlns:a16="http://schemas.microsoft.com/office/drawing/2014/main" id="{9C6B93BD-F602-4934-8082-3DFCB17C0AFC}"/>
              </a:ext>
            </a:extLst>
          </p:cNvPr>
          <p:cNvSpPr>
            <a:spLocks/>
          </p:cNvSpPr>
          <p:nvPr/>
        </p:nvSpPr>
        <p:spPr bwMode="auto">
          <a:xfrm rot="10800000">
            <a:off x="11686517"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3" name="Freeform 36">
            <a:extLst>
              <a:ext uri="{FF2B5EF4-FFF2-40B4-BE49-F238E27FC236}">
                <a16:creationId xmlns:a16="http://schemas.microsoft.com/office/drawing/2014/main" id="{50C94E16-D8B5-43E5-B54B-B05D672CCA07}"/>
              </a:ext>
            </a:extLst>
          </p:cNvPr>
          <p:cNvSpPr>
            <a:spLocks/>
          </p:cNvSpPr>
          <p:nvPr/>
        </p:nvSpPr>
        <p:spPr bwMode="auto">
          <a:xfrm rot="10800000">
            <a:off x="11364231"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4" name="Freeform 37">
            <a:extLst>
              <a:ext uri="{FF2B5EF4-FFF2-40B4-BE49-F238E27FC236}">
                <a16:creationId xmlns:a16="http://schemas.microsoft.com/office/drawing/2014/main" id="{AA1A8768-7B0C-4FE2-BE7D-ECEF216990C6}"/>
              </a:ext>
            </a:extLst>
          </p:cNvPr>
          <p:cNvSpPr>
            <a:spLocks/>
          </p:cNvSpPr>
          <p:nvPr/>
        </p:nvSpPr>
        <p:spPr bwMode="auto">
          <a:xfrm rot="10800000">
            <a:off x="11041946" y="4975205"/>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5" name="Freeform 38">
            <a:extLst>
              <a:ext uri="{FF2B5EF4-FFF2-40B4-BE49-F238E27FC236}">
                <a16:creationId xmlns:a16="http://schemas.microsoft.com/office/drawing/2014/main" id="{2F4F191A-A922-43A7-A8E3-8C351DAE5130}"/>
              </a:ext>
            </a:extLst>
          </p:cNvPr>
          <p:cNvSpPr>
            <a:spLocks/>
          </p:cNvSpPr>
          <p:nvPr/>
        </p:nvSpPr>
        <p:spPr bwMode="auto">
          <a:xfrm rot="10800000">
            <a:off x="10718679" y="4975205"/>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6" name="Freeform 51">
            <a:extLst>
              <a:ext uri="{FF2B5EF4-FFF2-40B4-BE49-F238E27FC236}">
                <a16:creationId xmlns:a16="http://schemas.microsoft.com/office/drawing/2014/main" id="{8EB50DE8-960A-4C0C-B8E5-73C92A414222}"/>
              </a:ext>
            </a:extLst>
          </p:cNvPr>
          <p:cNvSpPr>
            <a:spLocks/>
          </p:cNvSpPr>
          <p:nvPr/>
        </p:nvSpPr>
        <p:spPr bwMode="auto">
          <a:xfrm rot="10800000">
            <a:off x="12010767" y="5306334"/>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17" name="Freeform 52">
            <a:extLst>
              <a:ext uri="{FF2B5EF4-FFF2-40B4-BE49-F238E27FC236}">
                <a16:creationId xmlns:a16="http://schemas.microsoft.com/office/drawing/2014/main" id="{DA9764DF-4F30-426E-A43B-8C381AC2EE47}"/>
              </a:ext>
            </a:extLst>
          </p:cNvPr>
          <p:cNvSpPr>
            <a:spLocks/>
          </p:cNvSpPr>
          <p:nvPr/>
        </p:nvSpPr>
        <p:spPr bwMode="auto">
          <a:xfrm rot="10800000">
            <a:off x="11686517"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18" name="Freeform 53">
            <a:extLst>
              <a:ext uri="{FF2B5EF4-FFF2-40B4-BE49-F238E27FC236}">
                <a16:creationId xmlns:a16="http://schemas.microsoft.com/office/drawing/2014/main" id="{B68DAC75-A51A-443D-A5A5-6C29932A3F50}"/>
              </a:ext>
            </a:extLst>
          </p:cNvPr>
          <p:cNvSpPr>
            <a:spLocks/>
          </p:cNvSpPr>
          <p:nvPr/>
        </p:nvSpPr>
        <p:spPr bwMode="auto">
          <a:xfrm rot="10800000">
            <a:off x="11364231"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19" name="Freeform 54">
            <a:extLst>
              <a:ext uri="{FF2B5EF4-FFF2-40B4-BE49-F238E27FC236}">
                <a16:creationId xmlns:a16="http://schemas.microsoft.com/office/drawing/2014/main" id="{2B73D1B6-CECF-4E2D-8FBB-26C2257BD148}"/>
              </a:ext>
            </a:extLst>
          </p:cNvPr>
          <p:cNvSpPr>
            <a:spLocks/>
          </p:cNvSpPr>
          <p:nvPr/>
        </p:nvSpPr>
        <p:spPr bwMode="auto">
          <a:xfrm rot="10800000">
            <a:off x="11041946" y="5306334"/>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20" name="Freeform 55">
            <a:extLst>
              <a:ext uri="{FF2B5EF4-FFF2-40B4-BE49-F238E27FC236}">
                <a16:creationId xmlns:a16="http://schemas.microsoft.com/office/drawing/2014/main" id="{AEE5891E-AB83-4B20-9A39-56E755E226A0}"/>
              </a:ext>
            </a:extLst>
          </p:cNvPr>
          <p:cNvSpPr>
            <a:spLocks/>
          </p:cNvSpPr>
          <p:nvPr/>
        </p:nvSpPr>
        <p:spPr bwMode="auto">
          <a:xfrm rot="10800000">
            <a:off x="10718679" y="5306334"/>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22" name="Freeform 32">
            <a:extLst>
              <a:ext uri="{FF2B5EF4-FFF2-40B4-BE49-F238E27FC236}">
                <a16:creationId xmlns:a16="http://schemas.microsoft.com/office/drawing/2014/main" id="{721DFC41-4797-4D16-ACAB-303EF2AE0860}"/>
              </a:ext>
            </a:extLst>
          </p:cNvPr>
          <p:cNvSpPr>
            <a:spLocks/>
          </p:cNvSpPr>
          <p:nvPr/>
        </p:nvSpPr>
        <p:spPr bwMode="auto">
          <a:xfrm rot="10800000">
            <a:off x="2664646"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3" name="Freeform 33">
            <a:extLst>
              <a:ext uri="{FF2B5EF4-FFF2-40B4-BE49-F238E27FC236}">
                <a16:creationId xmlns:a16="http://schemas.microsoft.com/office/drawing/2014/main" id="{AC3BC995-AE4D-4127-AECA-DF562C7450FC}"/>
              </a:ext>
            </a:extLst>
          </p:cNvPr>
          <p:cNvSpPr>
            <a:spLocks/>
          </p:cNvSpPr>
          <p:nvPr/>
        </p:nvSpPr>
        <p:spPr bwMode="auto">
          <a:xfrm rot="10800000">
            <a:off x="2342360"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4" name="Freeform 34">
            <a:extLst>
              <a:ext uri="{FF2B5EF4-FFF2-40B4-BE49-F238E27FC236}">
                <a16:creationId xmlns:a16="http://schemas.microsoft.com/office/drawing/2014/main" id="{1B39FFCA-3BE5-4626-AB40-3DA193A94680}"/>
              </a:ext>
            </a:extLst>
          </p:cNvPr>
          <p:cNvSpPr>
            <a:spLocks/>
          </p:cNvSpPr>
          <p:nvPr/>
        </p:nvSpPr>
        <p:spPr bwMode="auto">
          <a:xfrm rot="10800000">
            <a:off x="2021058" y="563746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5" name="Freeform 35">
            <a:extLst>
              <a:ext uri="{FF2B5EF4-FFF2-40B4-BE49-F238E27FC236}">
                <a16:creationId xmlns:a16="http://schemas.microsoft.com/office/drawing/2014/main" id="{59E1C414-71B0-4038-931B-02D22001EAA3}"/>
              </a:ext>
            </a:extLst>
          </p:cNvPr>
          <p:cNvSpPr>
            <a:spLocks/>
          </p:cNvSpPr>
          <p:nvPr/>
        </p:nvSpPr>
        <p:spPr bwMode="auto">
          <a:xfrm rot="10800000">
            <a:off x="1696808"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6" name="Freeform 36">
            <a:extLst>
              <a:ext uri="{FF2B5EF4-FFF2-40B4-BE49-F238E27FC236}">
                <a16:creationId xmlns:a16="http://schemas.microsoft.com/office/drawing/2014/main" id="{8B938DB2-0FEC-4230-BE1F-92BE83F57384}"/>
              </a:ext>
            </a:extLst>
          </p:cNvPr>
          <p:cNvSpPr>
            <a:spLocks/>
          </p:cNvSpPr>
          <p:nvPr/>
        </p:nvSpPr>
        <p:spPr bwMode="auto">
          <a:xfrm rot="10800000">
            <a:off x="1374522"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7" name="Freeform 37">
            <a:extLst>
              <a:ext uri="{FF2B5EF4-FFF2-40B4-BE49-F238E27FC236}">
                <a16:creationId xmlns:a16="http://schemas.microsoft.com/office/drawing/2014/main" id="{879533EE-42A9-41E3-951E-92B57466817B}"/>
              </a:ext>
            </a:extLst>
          </p:cNvPr>
          <p:cNvSpPr>
            <a:spLocks/>
          </p:cNvSpPr>
          <p:nvPr/>
        </p:nvSpPr>
        <p:spPr bwMode="auto">
          <a:xfrm rot="10800000">
            <a:off x="1052237" y="563746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8" name="Freeform 38">
            <a:extLst>
              <a:ext uri="{FF2B5EF4-FFF2-40B4-BE49-F238E27FC236}">
                <a16:creationId xmlns:a16="http://schemas.microsoft.com/office/drawing/2014/main" id="{8128AE25-D9C0-4CB9-89D4-66C06B86F37C}"/>
              </a:ext>
            </a:extLst>
          </p:cNvPr>
          <p:cNvSpPr>
            <a:spLocks/>
          </p:cNvSpPr>
          <p:nvPr/>
        </p:nvSpPr>
        <p:spPr bwMode="auto">
          <a:xfrm rot="10800000">
            <a:off x="728970" y="563746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9" name="Freeform 39">
            <a:extLst>
              <a:ext uri="{FF2B5EF4-FFF2-40B4-BE49-F238E27FC236}">
                <a16:creationId xmlns:a16="http://schemas.microsoft.com/office/drawing/2014/main" id="{DE754A1B-8D66-4AAE-8527-CFC72E1EBD8A}"/>
              </a:ext>
            </a:extLst>
          </p:cNvPr>
          <p:cNvSpPr>
            <a:spLocks/>
          </p:cNvSpPr>
          <p:nvPr/>
        </p:nvSpPr>
        <p:spPr bwMode="auto">
          <a:xfrm rot="10800000">
            <a:off x="406684" y="563746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0" name="Freeform 40">
            <a:extLst>
              <a:ext uri="{FF2B5EF4-FFF2-40B4-BE49-F238E27FC236}">
                <a16:creationId xmlns:a16="http://schemas.microsoft.com/office/drawing/2014/main" id="{CED7AC40-935D-43C7-B377-3608E9C0FB93}"/>
              </a:ext>
            </a:extLst>
          </p:cNvPr>
          <p:cNvSpPr>
            <a:spLocks/>
          </p:cNvSpPr>
          <p:nvPr/>
        </p:nvSpPr>
        <p:spPr bwMode="auto">
          <a:xfrm rot="10800000">
            <a:off x="84399" y="5637462"/>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3" name="Freeform 34">
            <a:extLst>
              <a:ext uri="{FF2B5EF4-FFF2-40B4-BE49-F238E27FC236}">
                <a16:creationId xmlns:a16="http://schemas.microsoft.com/office/drawing/2014/main" id="{CAB92826-B636-4281-99C1-43F90F3A8ACD}"/>
              </a:ext>
            </a:extLst>
          </p:cNvPr>
          <p:cNvSpPr>
            <a:spLocks/>
          </p:cNvSpPr>
          <p:nvPr/>
        </p:nvSpPr>
        <p:spPr bwMode="auto">
          <a:xfrm rot="10800000">
            <a:off x="4598219" y="563746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4" name="Freeform 35">
            <a:extLst>
              <a:ext uri="{FF2B5EF4-FFF2-40B4-BE49-F238E27FC236}">
                <a16:creationId xmlns:a16="http://schemas.microsoft.com/office/drawing/2014/main" id="{4223D3FF-95BE-4194-86E1-91B9FDD2AA07}"/>
              </a:ext>
            </a:extLst>
          </p:cNvPr>
          <p:cNvSpPr>
            <a:spLocks/>
          </p:cNvSpPr>
          <p:nvPr/>
        </p:nvSpPr>
        <p:spPr bwMode="auto">
          <a:xfrm rot="10800000">
            <a:off x="4273969"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5" name="Freeform 36">
            <a:extLst>
              <a:ext uri="{FF2B5EF4-FFF2-40B4-BE49-F238E27FC236}">
                <a16:creationId xmlns:a16="http://schemas.microsoft.com/office/drawing/2014/main" id="{8ACE9B90-E541-4AA9-935C-C86F56F537E2}"/>
              </a:ext>
            </a:extLst>
          </p:cNvPr>
          <p:cNvSpPr>
            <a:spLocks/>
          </p:cNvSpPr>
          <p:nvPr/>
        </p:nvSpPr>
        <p:spPr bwMode="auto">
          <a:xfrm rot="10800000">
            <a:off x="3951683"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6" name="Freeform 37">
            <a:extLst>
              <a:ext uri="{FF2B5EF4-FFF2-40B4-BE49-F238E27FC236}">
                <a16:creationId xmlns:a16="http://schemas.microsoft.com/office/drawing/2014/main" id="{19EB0CC7-A244-4FA2-84C2-23CA9EC0A3A6}"/>
              </a:ext>
            </a:extLst>
          </p:cNvPr>
          <p:cNvSpPr>
            <a:spLocks/>
          </p:cNvSpPr>
          <p:nvPr/>
        </p:nvSpPr>
        <p:spPr bwMode="auto">
          <a:xfrm rot="10800000">
            <a:off x="3629398" y="563746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7" name="Freeform 38">
            <a:extLst>
              <a:ext uri="{FF2B5EF4-FFF2-40B4-BE49-F238E27FC236}">
                <a16:creationId xmlns:a16="http://schemas.microsoft.com/office/drawing/2014/main" id="{4050701F-7F0E-43F4-A32D-E4E365DA063B}"/>
              </a:ext>
            </a:extLst>
          </p:cNvPr>
          <p:cNvSpPr>
            <a:spLocks/>
          </p:cNvSpPr>
          <p:nvPr/>
        </p:nvSpPr>
        <p:spPr bwMode="auto">
          <a:xfrm rot="10800000">
            <a:off x="3306131" y="563746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8" name="Freeform 39">
            <a:extLst>
              <a:ext uri="{FF2B5EF4-FFF2-40B4-BE49-F238E27FC236}">
                <a16:creationId xmlns:a16="http://schemas.microsoft.com/office/drawing/2014/main" id="{90F64BD0-0CA8-4A6B-B1C2-6FAEB9458148}"/>
              </a:ext>
            </a:extLst>
          </p:cNvPr>
          <p:cNvSpPr>
            <a:spLocks/>
          </p:cNvSpPr>
          <p:nvPr/>
        </p:nvSpPr>
        <p:spPr bwMode="auto">
          <a:xfrm rot="10800000">
            <a:off x="2983845" y="563746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9" name="Freeform 32">
            <a:extLst>
              <a:ext uri="{FF2B5EF4-FFF2-40B4-BE49-F238E27FC236}">
                <a16:creationId xmlns:a16="http://schemas.microsoft.com/office/drawing/2014/main" id="{32011A67-07E4-4573-968A-55E79C755994}"/>
              </a:ext>
            </a:extLst>
          </p:cNvPr>
          <p:cNvSpPr>
            <a:spLocks/>
          </p:cNvSpPr>
          <p:nvPr/>
        </p:nvSpPr>
        <p:spPr bwMode="auto">
          <a:xfrm rot="10800000">
            <a:off x="7819535"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0" name="Freeform 33">
            <a:extLst>
              <a:ext uri="{FF2B5EF4-FFF2-40B4-BE49-F238E27FC236}">
                <a16:creationId xmlns:a16="http://schemas.microsoft.com/office/drawing/2014/main" id="{EFA185D6-5A85-415A-B3FC-DCC72F1A7380}"/>
              </a:ext>
            </a:extLst>
          </p:cNvPr>
          <p:cNvSpPr>
            <a:spLocks/>
          </p:cNvSpPr>
          <p:nvPr/>
        </p:nvSpPr>
        <p:spPr bwMode="auto">
          <a:xfrm rot="10800000">
            <a:off x="7497249"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7" name="Freeform 32">
            <a:extLst>
              <a:ext uri="{FF2B5EF4-FFF2-40B4-BE49-F238E27FC236}">
                <a16:creationId xmlns:a16="http://schemas.microsoft.com/office/drawing/2014/main" id="{7A839B79-7C18-49D8-85FB-6147D68266F8}"/>
              </a:ext>
            </a:extLst>
          </p:cNvPr>
          <p:cNvSpPr>
            <a:spLocks/>
          </p:cNvSpPr>
          <p:nvPr/>
        </p:nvSpPr>
        <p:spPr bwMode="auto">
          <a:xfrm rot="10800000">
            <a:off x="10396696"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8" name="Freeform 33">
            <a:extLst>
              <a:ext uri="{FF2B5EF4-FFF2-40B4-BE49-F238E27FC236}">
                <a16:creationId xmlns:a16="http://schemas.microsoft.com/office/drawing/2014/main" id="{451C861A-5538-4DC9-AEFA-1F87A1A92ACE}"/>
              </a:ext>
            </a:extLst>
          </p:cNvPr>
          <p:cNvSpPr>
            <a:spLocks/>
          </p:cNvSpPr>
          <p:nvPr/>
        </p:nvSpPr>
        <p:spPr bwMode="auto">
          <a:xfrm rot="10800000">
            <a:off x="10074410"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9" name="Freeform 34">
            <a:extLst>
              <a:ext uri="{FF2B5EF4-FFF2-40B4-BE49-F238E27FC236}">
                <a16:creationId xmlns:a16="http://schemas.microsoft.com/office/drawing/2014/main" id="{32476E5B-97C3-40B8-A14B-613BE32C6D8D}"/>
              </a:ext>
            </a:extLst>
          </p:cNvPr>
          <p:cNvSpPr>
            <a:spLocks/>
          </p:cNvSpPr>
          <p:nvPr/>
        </p:nvSpPr>
        <p:spPr bwMode="auto">
          <a:xfrm rot="10800000">
            <a:off x="9753108" y="563746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0" name="Freeform 35">
            <a:extLst>
              <a:ext uri="{FF2B5EF4-FFF2-40B4-BE49-F238E27FC236}">
                <a16:creationId xmlns:a16="http://schemas.microsoft.com/office/drawing/2014/main" id="{89E12335-C523-45A1-B6D7-CC543B5CF1C9}"/>
              </a:ext>
            </a:extLst>
          </p:cNvPr>
          <p:cNvSpPr>
            <a:spLocks/>
          </p:cNvSpPr>
          <p:nvPr/>
        </p:nvSpPr>
        <p:spPr bwMode="auto">
          <a:xfrm rot="10800000">
            <a:off x="9428858"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1" name="Freeform 36">
            <a:extLst>
              <a:ext uri="{FF2B5EF4-FFF2-40B4-BE49-F238E27FC236}">
                <a16:creationId xmlns:a16="http://schemas.microsoft.com/office/drawing/2014/main" id="{0E94459E-B991-496D-9FD9-27CAD8BD2125}"/>
              </a:ext>
            </a:extLst>
          </p:cNvPr>
          <p:cNvSpPr>
            <a:spLocks/>
          </p:cNvSpPr>
          <p:nvPr/>
        </p:nvSpPr>
        <p:spPr bwMode="auto">
          <a:xfrm rot="10800000">
            <a:off x="9106572"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2" name="Freeform 37">
            <a:extLst>
              <a:ext uri="{FF2B5EF4-FFF2-40B4-BE49-F238E27FC236}">
                <a16:creationId xmlns:a16="http://schemas.microsoft.com/office/drawing/2014/main" id="{200C1A34-6BBD-4CE8-A548-52BDA1A71DAF}"/>
              </a:ext>
            </a:extLst>
          </p:cNvPr>
          <p:cNvSpPr>
            <a:spLocks/>
          </p:cNvSpPr>
          <p:nvPr/>
        </p:nvSpPr>
        <p:spPr bwMode="auto">
          <a:xfrm rot="10800000">
            <a:off x="8784287" y="563746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3" name="Freeform 38">
            <a:extLst>
              <a:ext uri="{FF2B5EF4-FFF2-40B4-BE49-F238E27FC236}">
                <a16:creationId xmlns:a16="http://schemas.microsoft.com/office/drawing/2014/main" id="{58046B0C-1DF9-4F49-8CD3-37C7FE494334}"/>
              </a:ext>
            </a:extLst>
          </p:cNvPr>
          <p:cNvSpPr>
            <a:spLocks/>
          </p:cNvSpPr>
          <p:nvPr/>
        </p:nvSpPr>
        <p:spPr bwMode="auto">
          <a:xfrm rot="10800000">
            <a:off x="8461020" y="563746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4" name="Freeform 39">
            <a:extLst>
              <a:ext uri="{FF2B5EF4-FFF2-40B4-BE49-F238E27FC236}">
                <a16:creationId xmlns:a16="http://schemas.microsoft.com/office/drawing/2014/main" id="{E7F1077B-27E2-4888-AD25-B75E511BAE68}"/>
              </a:ext>
            </a:extLst>
          </p:cNvPr>
          <p:cNvSpPr>
            <a:spLocks/>
          </p:cNvSpPr>
          <p:nvPr/>
        </p:nvSpPr>
        <p:spPr bwMode="auto">
          <a:xfrm rot="10800000">
            <a:off x="8138734" y="563746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5" name="Freeform 34">
            <a:extLst>
              <a:ext uri="{FF2B5EF4-FFF2-40B4-BE49-F238E27FC236}">
                <a16:creationId xmlns:a16="http://schemas.microsoft.com/office/drawing/2014/main" id="{3B98D4D6-CCFD-48AC-9614-C15D79203821}"/>
              </a:ext>
            </a:extLst>
          </p:cNvPr>
          <p:cNvSpPr>
            <a:spLocks/>
          </p:cNvSpPr>
          <p:nvPr/>
        </p:nvSpPr>
        <p:spPr bwMode="auto">
          <a:xfrm rot="10800000">
            <a:off x="12010767" y="563746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6" name="Freeform 35">
            <a:extLst>
              <a:ext uri="{FF2B5EF4-FFF2-40B4-BE49-F238E27FC236}">
                <a16:creationId xmlns:a16="http://schemas.microsoft.com/office/drawing/2014/main" id="{E04C96B1-F662-4F80-86F2-4835307269B9}"/>
              </a:ext>
            </a:extLst>
          </p:cNvPr>
          <p:cNvSpPr>
            <a:spLocks/>
          </p:cNvSpPr>
          <p:nvPr/>
        </p:nvSpPr>
        <p:spPr bwMode="auto">
          <a:xfrm rot="10800000">
            <a:off x="11686517"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7" name="Freeform 36">
            <a:extLst>
              <a:ext uri="{FF2B5EF4-FFF2-40B4-BE49-F238E27FC236}">
                <a16:creationId xmlns:a16="http://schemas.microsoft.com/office/drawing/2014/main" id="{A08A8C8A-0639-4521-8BC7-5045240DBEAD}"/>
              </a:ext>
            </a:extLst>
          </p:cNvPr>
          <p:cNvSpPr>
            <a:spLocks/>
          </p:cNvSpPr>
          <p:nvPr/>
        </p:nvSpPr>
        <p:spPr bwMode="auto">
          <a:xfrm rot="10800000">
            <a:off x="11364231"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8" name="Freeform 37">
            <a:extLst>
              <a:ext uri="{FF2B5EF4-FFF2-40B4-BE49-F238E27FC236}">
                <a16:creationId xmlns:a16="http://schemas.microsoft.com/office/drawing/2014/main" id="{1F9221AC-253F-4673-A225-F3E98FF6CD25}"/>
              </a:ext>
            </a:extLst>
          </p:cNvPr>
          <p:cNvSpPr>
            <a:spLocks/>
          </p:cNvSpPr>
          <p:nvPr/>
        </p:nvSpPr>
        <p:spPr bwMode="auto">
          <a:xfrm rot="10800000">
            <a:off x="11041946" y="563746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9" name="Freeform 38">
            <a:extLst>
              <a:ext uri="{FF2B5EF4-FFF2-40B4-BE49-F238E27FC236}">
                <a16:creationId xmlns:a16="http://schemas.microsoft.com/office/drawing/2014/main" id="{B79A711D-6F93-4181-B350-FF8ED598DDBA}"/>
              </a:ext>
            </a:extLst>
          </p:cNvPr>
          <p:cNvSpPr>
            <a:spLocks/>
          </p:cNvSpPr>
          <p:nvPr/>
        </p:nvSpPr>
        <p:spPr bwMode="auto">
          <a:xfrm rot="10800000">
            <a:off x="10718679" y="563746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3" name="Freeform 20">
            <a:extLst>
              <a:ext uri="{FF2B5EF4-FFF2-40B4-BE49-F238E27FC236}">
                <a16:creationId xmlns:a16="http://schemas.microsoft.com/office/drawing/2014/main" id="{C6FD26A9-7274-4CAE-8B67-644B5F159DF1}"/>
              </a:ext>
            </a:extLst>
          </p:cNvPr>
          <p:cNvSpPr>
            <a:spLocks noEditPoints="1"/>
          </p:cNvSpPr>
          <p:nvPr/>
        </p:nvSpPr>
        <p:spPr bwMode="auto">
          <a:xfrm>
            <a:off x="11156848" y="185086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64" name="Freeform 21">
            <a:extLst>
              <a:ext uri="{FF2B5EF4-FFF2-40B4-BE49-F238E27FC236}">
                <a16:creationId xmlns:a16="http://schemas.microsoft.com/office/drawing/2014/main" id="{00EC1704-0E03-4192-B445-D361937989CF}"/>
              </a:ext>
            </a:extLst>
          </p:cNvPr>
          <p:cNvSpPr>
            <a:spLocks noEditPoints="1"/>
          </p:cNvSpPr>
          <p:nvPr/>
        </p:nvSpPr>
        <p:spPr bwMode="auto">
          <a:xfrm rot="14877821">
            <a:off x="10331260" y="831920"/>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5" name="Freeform 19">
            <a:extLst>
              <a:ext uri="{FF2B5EF4-FFF2-40B4-BE49-F238E27FC236}">
                <a16:creationId xmlns:a16="http://schemas.microsoft.com/office/drawing/2014/main" id="{6DF5C1F4-7DEB-4178-9325-9B680472F3BE}"/>
              </a:ext>
            </a:extLst>
          </p:cNvPr>
          <p:cNvSpPr>
            <a:spLocks noEditPoints="1"/>
          </p:cNvSpPr>
          <p:nvPr/>
        </p:nvSpPr>
        <p:spPr bwMode="auto">
          <a:xfrm rot="19913815">
            <a:off x="747137" y="2592714"/>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6" name="Freeform 20">
            <a:extLst>
              <a:ext uri="{FF2B5EF4-FFF2-40B4-BE49-F238E27FC236}">
                <a16:creationId xmlns:a16="http://schemas.microsoft.com/office/drawing/2014/main" id="{9FE84BF3-EF7C-4A2F-BA3E-D3B05931C5B3}"/>
              </a:ext>
            </a:extLst>
          </p:cNvPr>
          <p:cNvSpPr>
            <a:spLocks noEditPoints="1"/>
          </p:cNvSpPr>
          <p:nvPr/>
        </p:nvSpPr>
        <p:spPr bwMode="auto">
          <a:xfrm>
            <a:off x="2340300" y="145340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67" name="Group 25">
            <a:extLst>
              <a:ext uri="{FF2B5EF4-FFF2-40B4-BE49-F238E27FC236}">
                <a16:creationId xmlns:a16="http://schemas.microsoft.com/office/drawing/2014/main" id="{F9ECB3B7-E11A-4E22-A648-C4598997261E}"/>
              </a:ext>
            </a:extLst>
          </p:cNvPr>
          <p:cNvGrpSpPr>
            <a:grpSpLocks noChangeAspect="1"/>
          </p:cNvGrpSpPr>
          <p:nvPr/>
        </p:nvGrpSpPr>
        <p:grpSpPr bwMode="auto">
          <a:xfrm>
            <a:off x="-38100" y="-38100"/>
            <a:ext cx="1236663" cy="1236663"/>
            <a:chOff x="3453" y="1773"/>
            <a:chExt cx="779" cy="779"/>
          </a:xfrm>
        </p:grpSpPr>
        <p:sp>
          <p:nvSpPr>
            <p:cNvPr id="368" name="Line 26">
              <a:extLst>
                <a:ext uri="{FF2B5EF4-FFF2-40B4-BE49-F238E27FC236}">
                  <a16:creationId xmlns:a16="http://schemas.microsoft.com/office/drawing/2014/main" id="{049F1290-190B-4D3D-B4FD-8889C24F5325}"/>
                </a:ext>
              </a:extLst>
            </p:cNvPr>
            <p:cNvSpPr>
              <a:spLocks noChangeShapeType="1"/>
            </p:cNvSpPr>
            <p:nvPr/>
          </p:nvSpPr>
          <p:spPr bwMode="auto">
            <a:xfrm flipV="1">
              <a:off x="3453" y="1773"/>
              <a:ext cx="449" cy="449"/>
            </a:xfrm>
            <a:prstGeom prst="line">
              <a:avLst/>
            </a:prstGeom>
            <a:noFill/>
            <a:ln w="38100" cap="rnd">
              <a:solidFill>
                <a:schemeClr val="accent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9" name="Line 27">
              <a:extLst>
                <a:ext uri="{FF2B5EF4-FFF2-40B4-BE49-F238E27FC236}">
                  <a16:creationId xmlns:a16="http://schemas.microsoft.com/office/drawing/2014/main" id="{97ACF37E-7DBE-4C31-B389-915C413E1DBB}"/>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0" name="Line 28">
              <a:extLst>
                <a:ext uri="{FF2B5EF4-FFF2-40B4-BE49-F238E27FC236}">
                  <a16:creationId xmlns:a16="http://schemas.microsoft.com/office/drawing/2014/main" id="{3823226D-16EA-4931-BAE9-2AA231AA77C6}"/>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1" name="Line 29">
              <a:extLst>
                <a:ext uri="{FF2B5EF4-FFF2-40B4-BE49-F238E27FC236}">
                  <a16:creationId xmlns:a16="http://schemas.microsoft.com/office/drawing/2014/main" id="{7530486A-E479-46D3-AA91-858E3A65D241}"/>
                </a:ext>
              </a:extLst>
            </p:cNvPr>
            <p:cNvSpPr>
              <a:spLocks noChangeShapeType="1"/>
            </p:cNvSpPr>
            <p:nvPr/>
          </p:nvSpPr>
          <p:spPr bwMode="auto">
            <a:xfrm flipV="1">
              <a:off x="3778" y="2098"/>
              <a:ext cx="454" cy="45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2" name="Line 30">
              <a:extLst>
                <a:ext uri="{FF2B5EF4-FFF2-40B4-BE49-F238E27FC236}">
                  <a16:creationId xmlns:a16="http://schemas.microsoft.com/office/drawing/2014/main" id="{78FE8AD7-EA52-47A2-BB17-EC4E3DEB405F}"/>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3" name="Line 31">
              <a:extLst>
                <a:ext uri="{FF2B5EF4-FFF2-40B4-BE49-F238E27FC236}">
                  <a16:creationId xmlns:a16="http://schemas.microsoft.com/office/drawing/2014/main" id="{EA3AA5EC-5761-4BB1-8F72-CE020EC737F6}"/>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4" name="Line 34">
              <a:extLst>
                <a:ext uri="{FF2B5EF4-FFF2-40B4-BE49-F238E27FC236}">
                  <a16:creationId xmlns:a16="http://schemas.microsoft.com/office/drawing/2014/main" id="{82D6B795-9879-40A1-9AB3-7C04B6C5AF24}"/>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5" name="Line 35">
              <a:extLst>
                <a:ext uri="{FF2B5EF4-FFF2-40B4-BE49-F238E27FC236}">
                  <a16:creationId xmlns:a16="http://schemas.microsoft.com/office/drawing/2014/main" id="{4B19D3CA-C789-4AF9-A4AF-42366074277E}"/>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6" name="Line 38">
              <a:extLst>
                <a:ext uri="{FF2B5EF4-FFF2-40B4-BE49-F238E27FC236}">
                  <a16:creationId xmlns:a16="http://schemas.microsoft.com/office/drawing/2014/main" id="{A48F2C48-0DBF-4701-86AA-C4FDAB391FAA}"/>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77" name="Freeform 42">
            <a:extLst>
              <a:ext uri="{FF2B5EF4-FFF2-40B4-BE49-F238E27FC236}">
                <a16:creationId xmlns:a16="http://schemas.microsoft.com/office/drawing/2014/main" id="{F4472941-8612-4B54-979E-0DB18EF96FEC}"/>
              </a:ext>
            </a:extLst>
          </p:cNvPr>
          <p:cNvSpPr>
            <a:spLocks noEditPoints="1"/>
          </p:cNvSpPr>
          <p:nvPr/>
        </p:nvSpPr>
        <p:spPr bwMode="auto">
          <a:xfrm>
            <a:off x="9426831" y="3083119"/>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C2F45EB7-029C-4E1D-BAF2-CF59C5B762CB}"/>
              </a:ext>
            </a:extLst>
          </p:cNvPr>
          <p:cNvSpPr/>
          <p:nvPr/>
        </p:nvSpPr>
        <p:spPr>
          <a:xfrm>
            <a:off x="5883858" y="4227060"/>
            <a:ext cx="560821" cy="92712"/>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92" name="Rectangle 391">
            <a:extLst>
              <a:ext uri="{FF2B5EF4-FFF2-40B4-BE49-F238E27FC236}">
                <a16:creationId xmlns:a16="http://schemas.microsoft.com/office/drawing/2014/main" id="{B2864B78-7BA1-4FBA-A7CD-F875B1DC0AC4}"/>
              </a:ext>
            </a:extLst>
          </p:cNvPr>
          <p:cNvSpPr/>
          <p:nvPr/>
        </p:nvSpPr>
        <p:spPr>
          <a:xfrm>
            <a:off x="4730004" y="1453407"/>
            <a:ext cx="2740718" cy="98259"/>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361" name="Picture 360">
            <a:extLst>
              <a:ext uri="{FF2B5EF4-FFF2-40B4-BE49-F238E27FC236}">
                <a16:creationId xmlns:a16="http://schemas.microsoft.com/office/drawing/2014/main" id="{6476D29C-2FEF-40B2-AEF2-A5BA51B3392C}"/>
              </a:ext>
            </a:extLst>
          </p:cNvPr>
          <p:cNvPicPr>
            <a:picLocks noChangeAspect="1"/>
          </p:cNvPicPr>
          <p:nvPr/>
        </p:nvPicPr>
        <p:blipFill>
          <a:blip r:embed="rId9"/>
          <a:srcRect t="2" b="2"/>
          <a:stretch/>
        </p:blipFill>
        <p:spPr>
          <a:xfrm>
            <a:off x="3784390" y="-223032"/>
            <a:ext cx="4950042" cy="7955280"/>
          </a:xfrm>
          <a:prstGeom prst="rect">
            <a:avLst/>
          </a:prstGeom>
        </p:spPr>
      </p:pic>
      <p:sp>
        <p:nvSpPr>
          <p:cNvPr id="393" name="Rectangle 392">
            <a:extLst>
              <a:ext uri="{FF2B5EF4-FFF2-40B4-BE49-F238E27FC236}">
                <a16:creationId xmlns:a16="http://schemas.microsoft.com/office/drawing/2014/main" id="{255B1216-8BB5-42C6-A6C2-27FA956114F8}"/>
              </a:ext>
            </a:extLst>
          </p:cNvPr>
          <p:cNvSpPr/>
          <p:nvPr/>
        </p:nvSpPr>
        <p:spPr>
          <a:xfrm>
            <a:off x="5853619" y="4221461"/>
            <a:ext cx="504319" cy="134170"/>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34" name="TextBox 233">
            <a:extLst>
              <a:ext uri="{FF2B5EF4-FFF2-40B4-BE49-F238E27FC236}">
                <a16:creationId xmlns:a16="http://schemas.microsoft.com/office/drawing/2014/main" id="{F19F032D-0B00-4C11-8613-5DBE40BE8AA0}"/>
              </a:ext>
            </a:extLst>
          </p:cNvPr>
          <p:cNvSpPr txBox="1"/>
          <p:nvPr/>
        </p:nvSpPr>
        <p:spPr>
          <a:xfrm>
            <a:off x="9330671" y="6253356"/>
            <a:ext cx="1891865" cy="461665"/>
          </a:xfrm>
          <a:prstGeom prst="rect">
            <a:avLst/>
          </a:prstGeom>
          <a:noFill/>
        </p:spPr>
        <p:txBody>
          <a:bodyPr wrap="none" rtlCol="0" anchor="ctr">
            <a:spAutoFit/>
          </a:bodyPr>
          <a:lstStyle/>
          <a:p>
            <a:r>
              <a:rPr lang="en-US" sz="1200" dirty="0">
                <a:solidFill>
                  <a:schemeClr val="bg1"/>
                </a:solidFill>
              </a:rPr>
              <a:t>For illustration purposes</a:t>
            </a:r>
          </a:p>
          <a:p>
            <a:r>
              <a:rPr lang="en-US" sz="1200" dirty="0">
                <a:solidFill>
                  <a:schemeClr val="bg1"/>
                </a:solidFill>
              </a:rPr>
              <a:t>IG post: 1012761.1.0</a:t>
            </a:r>
          </a:p>
        </p:txBody>
      </p:sp>
    </p:spTree>
    <p:extLst>
      <p:ext uri="{BB962C8B-B14F-4D97-AF65-F5344CB8AC3E}">
        <p14:creationId xmlns:p14="http://schemas.microsoft.com/office/powerpoint/2010/main" val="3637460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2.91667E-6 3.33333E-6 L -0.21459 3.33333E-6 " pathEditMode="relative" rAng="0" ptsTypes="AA">
                                      <p:cBhvr>
                                        <p:cTn id="6" dur="1000" fill="hold"/>
                                        <p:tgtEl>
                                          <p:spTgt spid="390"/>
                                        </p:tgtEl>
                                        <p:attrNameLst>
                                          <p:attrName>ppt_x</p:attrName>
                                          <p:attrName>ppt_y</p:attrName>
                                        </p:attrNameLst>
                                      </p:cBhvr>
                                      <p:rCtr x="-10729" y="0"/>
                                    </p:animMotion>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63" presetClass="path" presetSubtype="0" accel="50000" decel="50000" fill="hold" nodeType="withEffect">
                                  <p:stCondLst>
                                    <p:cond delay="0"/>
                                  </p:stCondLst>
                                  <p:childTnLst>
                                    <p:animMotion origin="layout" path="M 2.91667E-6 3.33333E-6 L 0.21562 3.33333E-6 " pathEditMode="relative" rAng="0" ptsTypes="AA">
                                      <p:cBhvr>
                                        <p:cTn id="10" dur="1000" spd="-100000" fill="hold"/>
                                        <p:tgtEl>
                                          <p:spTgt spid="36"/>
                                        </p:tgtEl>
                                        <p:attrNameLst>
                                          <p:attrName>ppt_x</p:attrName>
                                          <p:attrName>ppt_y</p:attrName>
                                        </p:attrNameLst>
                                      </p:cBhvr>
                                      <p:rCtr x="10781" y="0"/>
                                    </p:animMotion>
                                  </p:childTnLst>
                                </p:cTn>
                              </p:par>
                            </p:childTnLst>
                          </p:cTn>
                        </p:par>
                      </p:childTnLst>
                    </p:cTn>
                  </p:par>
                  <p:par>
                    <p:cTn id="11" fill="hold">
                      <p:stCondLst>
                        <p:cond delay="indefinite"/>
                      </p:stCondLst>
                      <p:childTnLst>
                        <p:par>
                          <p:cTn id="12" fill="hold">
                            <p:stCondLst>
                              <p:cond delay="0"/>
                            </p:stCondLst>
                            <p:childTnLst>
                              <p:par>
                                <p:cTn id="13" presetID="35" presetClass="path" presetSubtype="0" accel="50000" decel="50000" fill="hold" nodeType="clickEffect">
                                  <p:stCondLst>
                                    <p:cond delay="0"/>
                                  </p:stCondLst>
                                  <p:childTnLst>
                                    <p:animMotion origin="layout" path="M 2.91667E-6 3.33333E-6 L -0.21459 3.33333E-6 " pathEditMode="relative" rAng="0" ptsTypes="AA">
                                      <p:cBhvr>
                                        <p:cTn id="14" dur="1000" fill="hold"/>
                                        <p:tgtEl>
                                          <p:spTgt spid="36"/>
                                        </p:tgtEl>
                                        <p:attrNameLst>
                                          <p:attrName>ppt_x</p:attrName>
                                          <p:attrName>ppt_y</p:attrName>
                                        </p:attrNameLst>
                                      </p:cBhvr>
                                      <p:rCtr x="-10729" y="0"/>
                                    </p:animMotion>
                                  </p:childTnLst>
                                </p:cTn>
                              </p:par>
                              <p:par>
                                <p:cTn id="15" presetID="1" presetClass="entr" presetSubtype="0" fill="hold" nodeType="withEffect">
                                  <p:stCondLst>
                                    <p:cond delay="0"/>
                                  </p:stCondLst>
                                  <p:childTnLst>
                                    <p:set>
                                      <p:cBhvr>
                                        <p:cTn id="16" dur="1" fill="hold">
                                          <p:stCondLst>
                                            <p:cond delay="0"/>
                                          </p:stCondLst>
                                        </p:cTn>
                                        <p:tgtEl>
                                          <p:spTgt spid="283"/>
                                        </p:tgtEl>
                                        <p:attrNameLst>
                                          <p:attrName>style.visibility</p:attrName>
                                        </p:attrNameLst>
                                      </p:cBhvr>
                                      <p:to>
                                        <p:strVal val="visible"/>
                                      </p:to>
                                    </p:set>
                                  </p:childTnLst>
                                </p:cTn>
                              </p:par>
                              <p:par>
                                <p:cTn id="17" presetID="63" presetClass="path" presetSubtype="0" accel="50000" decel="50000" fill="hold" nodeType="withEffect">
                                  <p:stCondLst>
                                    <p:cond delay="0"/>
                                  </p:stCondLst>
                                  <p:childTnLst>
                                    <p:animMotion origin="layout" path="M 2.91667E-6 3.33333E-6 L 0.21562 3.33333E-6 " pathEditMode="relative" rAng="0" ptsTypes="AA">
                                      <p:cBhvr>
                                        <p:cTn id="18" dur="1000" spd="-100000" fill="hold"/>
                                        <p:tgtEl>
                                          <p:spTgt spid="283"/>
                                        </p:tgtEl>
                                        <p:attrNameLst>
                                          <p:attrName>ppt_x</p:attrName>
                                          <p:attrName>ppt_y</p:attrName>
                                        </p:attrNameLst>
                                      </p:cBhvr>
                                      <p:rCtr x="10781" y="0"/>
                                    </p:animMotion>
                                  </p:childTnLst>
                                </p:cTn>
                              </p:par>
                            </p:childTnLst>
                          </p:cTn>
                        </p:par>
                      </p:childTnLst>
                    </p:cTn>
                  </p:par>
                  <p:par>
                    <p:cTn id="19" fill="hold">
                      <p:stCondLst>
                        <p:cond delay="indefinite"/>
                      </p:stCondLst>
                      <p:childTnLst>
                        <p:par>
                          <p:cTn id="20" fill="hold">
                            <p:stCondLst>
                              <p:cond delay="0"/>
                            </p:stCondLst>
                            <p:childTnLst>
                              <p:par>
                                <p:cTn id="21" presetID="35" presetClass="path" presetSubtype="0" accel="50000" decel="50000" fill="hold" nodeType="clickEffect">
                                  <p:stCondLst>
                                    <p:cond delay="0"/>
                                  </p:stCondLst>
                                  <p:childTnLst>
                                    <p:animMotion origin="layout" path="M 2.91667E-6 3.33333E-6 L -0.21459 3.33333E-6 " pathEditMode="relative" rAng="0" ptsTypes="AA">
                                      <p:cBhvr>
                                        <p:cTn id="22" dur="1000" fill="hold"/>
                                        <p:tgtEl>
                                          <p:spTgt spid="283"/>
                                        </p:tgtEl>
                                        <p:attrNameLst>
                                          <p:attrName>ppt_x</p:attrName>
                                          <p:attrName>ppt_y</p:attrName>
                                        </p:attrNameLst>
                                      </p:cBhvr>
                                      <p:rCtr x="-10729" y="0"/>
                                    </p:animMotion>
                                  </p:childTnLst>
                                </p:cTn>
                              </p:par>
                              <p:par>
                                <p:cTn id="23" presetID="1" presetClass="entr" presetSubtype="0" fill="hold" nodeType="withEffect">
                                  <p:stCondLst>
                                    <p:cond delay="0"/>
                                  </p:stCondLst>
                                  <p:childTnLst>
                                    <p:set>
                                      <p:cBhvr>
                                        <p:cTn id="24" dur="1" fill="hold">
                                          <p:stCondLst>
                                            <p:cond delay="0"/>
                                          </p:stCondLst>
                                        </p:cTn>
                                        <p:tgtEl>
                                          <p:spTgt spid="285"/>
                                        </p:tgtEl>
                                        <p:attrNameLst>
                                          <p:attrName>style.visibility</p:attrName>
                                        </p:attrNameLst>
                                      </p:cBhvr>
                                      <p:to>
                                        <p:strVal val="visible"/>
                                      </p:to>
                                    </p:set>
                                  </p:childTnLst>
                                </p:cTn>
                              </p:par>
                              <p:par>
                                <p:cTn id="25" presetID="63" presetClass="path" presetSubtype="0" accel="50000" decel="50000" fill="hold" nodeType="withEffect">
                                  <p:stCondLst>
                                    <p:cond delay="0"/>
                                  </p:stCondLst>
                                  <p:childTnLst>
                                    <p:animMotion origin="layout" path="M 2.91667E-6 3.33333E-6 L 0.21562 3.33333E-6 " pathEditMode="relative" rAng="0" ptsTypes="AA">
                                      <p:cBhvr>
                                        <p:cTn id="26" dur="1000" spd="-100000" fill="hold"/>
                                        <p:tgtEl>
                                          <p:spTgt spid="285"/>
                                        </p:tgtEl>
                                        <p:attrNameLst>
                                          <p:attrName>ppt_x</p:attrName>
                                          <p:attrName>ppt_y</p:attrName>
                                        </p:attrNameLst>
                                      </p:cBhvr>
                                      <p:rCtr x="10781" y="0"/>
                                    </p:animMotion>
                                  </p:childTnLst>
                                </p:cTn>
                              </p:par>
                            </p:childTnLst>
                          </p:cTn>
                        </p:par>
                      </p:childTnLst>
                    </p:cTn>
                  </p:par>
                  <p:par>
                    <p:cTn id="27" fill="hold">
                      <p:stCondLst>
                        <p:cond delay="indefinite"/>
                      </p:stCondLst>
                      <p:childTnLst>
                        <p:par>
                          <p:cTn id="28" fill="hold">
                            <p:stCondLst>
                              <p:cond delay="0"/>
                            </p:stCondLst>
                            <p:childTnLst>
                              <p:par>
                                <p:cTn id="29" presetID="35" presetClass="path" presetSubtype="0" accel="50000" decel="50000" fill="hold" nodeType="clickEffect">
                                  <p:stCondLst>
                                    <p:cond delay="0"/>
                                  </p:stCondLst>
                                  <p:childTnLst>
                                    <p:animMotion origin="layout" path="M 2.91667E-6 3.33333E-6 L -0.21459 3.33333E-6 " pathEditMode="relative" rAng="0" ptsTypes="AA">
                                      <p:cBhvr>
                                        <p:cTn id="30" dur="1000" fill="hold"/>
                                        <p:tgtEl>
                                          <p:spTgt spid="285"/>
                                        </p:tgtEl>
                                        <p:attrNameLst>
                                          <p:attrName>ppt_x</p:attrName>
                                          <p:attrName>ppt_y</p:attrName>
                                        </p:attrNameLst>
                                      </p:cBhvr>
                                      <p:rCtr x="-10729" y="0"/>
                                    </p:animMotion>
                                  </p:childTnLst>
                                </p:cTn>
                              </p:par>
                              <p:par>
                                <p:cTn id="31" presetID="1" presetClass="entr" presetSubtype="0" fill="hold" nodeType="withEffect">
                                  <p:stCondLst>
                                    <p:cond delay="0"/>
                                  </p:stCondLst>
                                  <p:childTnLst>
                                    <p:set>
                                      <p:cBhvr>
                                        <p:cTn id="32" dur="1" fill="hold">
                                          <p:stCondLst>
                                            <p:cond delay="0"/>
                                          </p:stCondLst>
                                        </p:cTn>
                                        <p:tgtEl>
                                          <p:spTgt spid="287"/>
                                        </p:tgtEl>
                                        <p:attrNameLst>
                                          <p:attrName>style.visibility</p:attrName>
                                        </p:attrNameLst>
                                      </p:cBhvr>
                                      <p:to>
                                        <p:strVal val="visible"/>
                                      </p:to>
                                    </p:set>
                                  </p:childTnLst>
                                </p:cTn>
                              </p:par>
                              <p:par>
                                <p:cTn id="33" presetID="63" presetClass="path" presetSubtype="0" accel="50000" decel="50000" fill="hold" nodeType="withEffect">
                                  <p:stCondLst>
                                    <p:cond delay="0"/>
                                  </p:stCondLst>
                                  <p:childTnLst>
                                    <p:animMotion origin="layout" path="M 2.91667E-6 3.33333E-6 L 0.21562 3.33333E-6 " pathEditMode="relative" rAng="0" ptsTypes="AA">
                                      <p:cBhvr>
                                        <p:cTn id="34" dur="1000" spd="-100000" fill="hold"/>
                                        <p:tgtEl>
                                          <p:spTgt spid="287"/>
                                        </p:tgtEl>
                                        <p:attrNameLst>
                                          <p:attrName>ppt_x</p:attrName>
                                          <p:attrName>ppt_y</p:attrName>
                                        </p:attrNameLst>
                                      </p:cBhvr>
                                      <p:rCtr x="10781" y="0"/>
                                    </p:animMotion>
                                  </p:childTnLst>
                                </p:cTn>
                              </p:par>
                            </p:childTnLst>
                          </p:cTn>
                        </p:par>
                      </p:childTnLst>
                    </p:cTn>
                  </p:par>
                  <p:par>
                    <p:cTn id="35" fill="hold">
                      <p:stCondLst>
                        <p:cond delay="indefinite"/>
                      </p:stCondLst>
                      <p:childTnLst>
                        <p:par>
                          <p:cTn id="36" fill="hold">
                            <p:stCondLst>
                              <p:cond delay="0"/>
                            </p:stCondLst>
                            <p:childTnLst>
                              <p:par>
                                <p:cTn id="37" presetID="35" presetClass="path" presetSubtype="0" accel="50000" decel="50000" fill="hold" nodeType="clickEffect">
                                  <p:stCondLst>
                                    <p:cond delay="0"/>
                                  </p:stCondLst>
                                  <p:childTnLst>
                                    <p:animMotion origin="layout" path="M 2.91667E-6 3.33333E-6 L -0.21459 3.33333E-6 " pathEditMode="relative" rAng="0" ptsTypes="AA">
                                      <p:cBhvr>
                                        <p:cTn id="38" dur="1000" fill="hold"/>
                                        <p:tgtEl>
                                          <p:spTgt spid="287"/>
                                        </p:tgtEl>
                                        <p:attrNameLst>
                                          <p:attrName>ppt_x</p:attrName>
                                          <p:attrName>ppt_y</p:attrName>
                                        </p:attrNameLst>
                                      </p:cBhvr>
                                      <p:rCtr x="-10729" y="0"/>
                                    </p:animMotion>
                                  </p:childTnLst>
                                </p:cTn>
                              </p:par>
                              <p:par>
                                <p:cTn id="39" presetID="1" presetClass="entr" presetSubtype="0" fill="hold" nodeType="withEffect">
                                  <p:stCondLst>
                                    <p:cond delay="0"/>
                                  </p:stCondLst>
                                  <p:childTnLst>
                                    <p:set>
                                      <p:cBhvr>
                                        <p:cTn id="40" dur="1" fill="hold">
                                          <p:stCondLst>
                                            <p:cond delay="0"/>
                                          </p:stCondLst>
                                        </p:cTn>
                                        <p:tgtEl>
                                          <p:spTgt spid="288"/>
                                        </p:tgtEl>
                                        <p:attrNameLst>
                                          <p:attrName>style.visibility</p:attrName>
                                        </p:attrNameLst>
                                      </p:cBhvr>
                                      <p:to>
                                        <p:strVal val="visible"/>
                                      </p:to>
                                    </p:set>
                                  </p:childTnLst>
                                </p:cTn>
                              </p:par>
                              <p:par>
                                <p:cTn id="41" presetID="63" presetClass="path" presetSubtype="0" accel="50000" decel="50000" fill="hold" nodeType="withEffect">
                                  <p:stCondLst>
                                    <p:cond delay="0"/>
                                  </p:stCondLst>
                                  <p:childTnLst>
                                    <p:animMotion origin="layout" path="M 2.91667E-6 3.33333E-6 L 0.21562 3.33333E-6 " pathEditMode="relative" rAng="0" ptsTypes="AA">
                                      <p:cBhvr>
                                        <p:cTn id="42" dur="1000" spd="-100000" fill="hold"/>
                                        <p:tgtEl>
                                          <p:spTgt spid="288"/>
                                        </p:tgtEl>
                                        <p:attrNameLst>
                                          <p:attrName>ppt_x</p:attrName>
                                          <p:attrName>ppt_y</p:attrName>
                                        </p:attrNameLst>
                                      </p:cBhvr>
                                      <p:rCtr x="1078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 name="Picture 317" descr="Shape&#10;&#10;Description automatically generated with medium confidence">
            <a:extLst>
              <a:ext uri="{FF2B5EF4-FFF2-40B4-BE49-F238E27FC236}">
                <a16:creationId xmlns:a16="http://schemas.microsoft.com/office/drawing/2014/main" id="{EE2AFACD-3D57-4098-87CB-F6958EDC169B}"/>
              </a:ext>
            </a:extLst>
          </p:cNvPr>
          <p:cNvPicPr>
            <a:picLocks noChangeAspect="1"/>
          </p:cNvPicPr>
          <p:nvPr/>
        </p:nvPicPr>
        <p:blipFill>
          <a:blip r:embed="rId3"/>
          <a:stretch>
            <a:fill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A77D98F8-9DF2-4C60-B685-08BFFC644992}"/>
              </a:ext>
            </a:extLst>
          </p:cNvPr>
          <p:cNvSpPr/>
          <p:nvPr/>
        </p:nvSpPr>
        <p:spPr>
          <a:xfrm>
            <a:off x="11123590" y="4172855"/>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6" name="Rectangle 15">
            <a:extLst>
              <a:ext uri="{FF2B5EF4-FFF2-40B4-BE49-F238E27FC236}">
                <a16:creationId xmlns:a16="http://schemas.microsoft.com/office/drawing/2014/main" id="{3FD46B40-2D62-4ADF-9A9D-1715240EAA1F}"/>
              </a:ext>
            </a:extLst>
          </p:cNvPr>
          <p:cNvSpPr/>
          <p:nvPr/>
        </p:nvSpPr>
        <p:spPr>
          <a:xfrm>
            <a:off x="4523509" y="4172855"/>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9" name="Rectangle 18">
            <a:extLst>
              <a:ext uri="{FF2B5EF4-FFF2-40B4-BE49-F238E27FC236}">
                <a16:creationId xmlns:a16="http://schemas.microsoft.com/office/drawing/2014/main" id="{FBE3AA81-1E1D-4967-BEAE-85964A749328}"/>
              </a:ext>
            </a:extLst>
          </p:cNvPr>
          <p:cNvSpPr/>
          <p:nvPr/>
        </p:nvSpPr>
        <p:spPr>
          <a:xfrm>
            <a:off x="-2076571"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3" name="Rectangle 12">
            <a:extLst>
              <a:ext uri="{FF2B5EF4-FFF2-40B4-BE49-F238E27FC236}">
                <a16:creationId xmlns:a16="http://schemas.microsoft.com/office/drawing/2014/main" id="{70A50A57-FF35-4A51-8042-CDD3BF5D7C42}"/>
              </a:ext>
            </a:extLst>
          </p:cNvPr>
          <p:cNvSpPr/>
          <p:nvPr/>
        </p:nvSpPr>
        <p:spPr>
          <a:xfrm>
            <a:off x="11123590"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2" name="Rectangle 11">
            <a:extLst>
              <a:ext uri="{FF2B5EF4-FFF2-40B4-BE49-F238E27FC236}">
                <a16:creationId xmlns:a16="http://schemas.microsoft.com/office/drawing/2014/main" id="{02D0BA91-995E-49B2-8232-9DD5B0823621}"/>
              </a:ext>
            </a:extLst>
          </p:cNvPr>
          <p:cNvSpPr/>
          <p:nvPr/>
        </p:nvSpPr>
        <p:spPr>
          <a:xfrm>
            <a:off x="7823549" y="609600"/>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 name="Rectangle 5">
            <a:extLst>
              <a:ext uri="{FF2B5EF4-FFF2-40B4-BE49-F238E27FC236}">
                <a16:creationId xmlns:a16="http://schemas.microsoft.com/office/drawing/2014/main" id="{A257E366-95B4-4B72-840D-F42888875F2B}"/>
              </a:ext>
            </a:extLst>
          </p:cNvPr>
          <p:cNvSpPr/>
          <p:nvPr/>
        </p:nvSpPr>
        <p:spPr>
          <a:xfrm>
            <a:off x="1223469" y="609601"/>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 name="Rectangle 7">
            <a:extLst>
              <a:ext uri="{FF2B5EF4-FFF2-40B4-BE49-F238E27FC236}">
                <a16:creationId xmlns:a16="http://schemas.microsoft.com/office/drawing/2014/main" id="{41B71CB5-7348-45AD-B1A8-5BE9BC449103}"/>
              </a:ext>
            </a:extLst>
          </p:cNvPr>
          <p:cNvSpPr/>
          <p:nvPr/>
        </p:nvSpPr>
        <p:spPr>
          <a:xfrm>
            <a:off x="4523509" y="609600"/>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4" name="Rectangle 13">
            <a:extLst>
              <a:ext uri="{FF2B5EF4-FFF2-40B4-BE49-F238E27FC236}">
                <a16:creationId xmlns:a16="http://schemas.microsoft.com/office/drawing/2014/main" id="{448893E7-EC22-4900-B78C-746A622327CC}"/>
              </a:ext>
            </a:extLst>
          </p:cNvPr>
          <p:cNvSpPr/>
          <p:nvPr/>
        </p:nvSpPr>
        <p:spPr>
          <a:xfrm>
            <a:off x="-2076571"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5" name="Rectangle 14">
            <a:extLst>
              <a:ext uri="{FF2B5EF4-FFF2-40B4-BE49-F238E27FC236}">
                <a16:creationId xmlns:a16="http://schemas.microsoft.com/office/drawing/2014/main" id="{AC65C4B2-C3D4-4EFC-99CD-D668609711B7}"/>
              </a:ext>
            </a:extLst>
          </p:cNvPr>
          <p:cNvSpPr/>
          <p:nvPr/>
        </p:nvSpPr>
        <p:spPr>
          <a:xfrm>
            <a:off x="1223469" y="4172856"/>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7" name="Rectangle 16">
            <a:extLst>
              <a:ext uri="{FF2B5EF4-FFF2-40B4-BE49-F238E27FC236}">
                <a16:creationId xmlns:a16="http://schemas.microsoft.com/office/drawing/2014/main" id="{712C5453-78F1-4556-8F19-0405497896F6}"/>
              </a:ext>
            </a:extLst>
          </p:cNvPr>
          <p:cNvSpPr/>
          <p:nvPr/>
        </p:nvSpPr>
        <p:spPr>
          <a:xfrm>
            <a:off x="7823549"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8" name="Rectangle 27">
            <a:extLst>
              <a:ext uri="{FF2B5EF4-FFF2-40B4-BE49-F238E27FC236}">
                <a16:creationId xmlns:a16="http://schemas.microsoft.com/office/drawing/2014/main" id="{CB4DFC99-BEBB-44AC-87E5-BC333B6ABD5A}"/>
              </a:ext>
            </a:extLst>
          </p:cNvPr>
          <p:cNvSpPr/>
          <p:nvPr/>
        </p:nvSpPr>
        <p:spPr>
          <a:xfrm>
            <a:off x="6988279" y="3154745"/>
            <a:ext cx="3455098" cy="5394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 name="TextBox 2">
            <a:extLst>
              <a:ext uri="{FF2B5EF4-FFF2-40B4-BE49-F238E27FC236}">
                <a16:creationId xmlns:a16="http://schemas.microsoft.com/office/drawing/2014/main" id="{369340F9-5AEF-426D-988B-56A4C97FBB40}"/>
              </a:ext>
            </a:extLst>
          </p:cNvPr>
          <p:cNvSpPr txBox="1"/>
          <p:nvPr/>
        </p:nvSpPr>
        <p:spPr>
          <a:xfrm>
            <a:off x="973685" y="3136613"/>
            <a:ext cx="10244630" cy="584775"/>
          </a:xfrm>
          <a:prstGeom prst="rect">
            <a:avLst/>
          </a:prstGeom>
          <a:noFill/>
        </p:spPr>
        <p:txBody>
          <a:bodyPr wrap="square">
            <a:spAutoFit/>
          </a:bodyPr>
          <a:lstStyle/>
          <a:p>
            <a:pPr algn="ctr"/>
            <a:r>
              <a:rPr lang="en-US" sz="3200" kern="100">
                <a:latin typeface="Fidelity Sans" panose="020B0503030202020204" pitchFamily="34" charset="0"/>
              </a:rPr>
              <a:t>An almost endless range of  </a:t>
            </a:r>
            <a:r>
              <a:rPr lang="en-US" sz="3200" b="1">
                <a:solidFill>
                  <a:schemeClr val="bg1"/>
                </a:solidFill>
              </a:rPr>
              <a:t>investment types</a:t>
            </a:r>
          </a:p>
        </p:txBody>
      </p:sp>
      <p:sp>
        <p:nvSpPr>
          <p:cNvPr id="54" name="TextBox 53">
            <a:extLst>
              <a:ext uri="{FF2B5EF4-FFF2-40B4-BE49-F238E27FC236}">
                <a16:creationId xmlns:a16="http://schemas.microsoft.com/office/drawing/2014/main" id="{C8543995-96A3-4A13-A5AA-ACE938EC5B46}"/>
              </a:ext>
            </a:extLst>
          </p:cNvPr>
          <p:cNvSpPr txBox="1"/>
          <p:nvPr/>
        </p:nvSpPr>
        <p:spPr>
          <a:xfrm>
            <a:off x="4693116" y="864822"/>
            <a:ext cx="2348340" cy="369332"/>
          </a:xfrm>
          <a:prstGeom prst="rect">
            <a:avLst/>
          </a:prstGeom>
          <a:noFill/>
        </p:spPr>
        <p:txBody>
          <a:bodyPr wrap="square">
            <a:spAutoFit/>
          </a:bodyPr>
          <a:lstStyle/>
          <a:p>
            <a:r>
              <a:rPr lang="en-US" b="1">
                <a:solidFill>
                  <a:schemeClr val="bg1"/>
                </a:solidFill>
              </a:rPr>
              <a:t>Stocks</a:t>
            </a:r>
          </a:p>
        </p:txBody>
      </p:sp>
      <p:sp>
        <p:nvSpPr>
          <p:cNvPr id="59" name="TextBox 58">
            <a:extLst>
              <a:ext uri="{FF2B5EF4-FFF2-40B4-BE49-F238E27FC236}">
                <a16:creationId xmlns:a16="http://schemas.microsoft.com/office/drawing/2014/main" id="{62DEA266-D458-41D5-9F8B-582F21E63731}"/>
              </a:ext>
            </a:extLst>
          </p:cNvPr>
          <p:cNvSpPr txBox="1"/>
          <p:nvPr/>
        </p:nvSpPr>
        <p:spPr>
          <a:xfrm>
            <a:off x="1393076" y="864822"/>
            <a:ext cx="2348340" cy="369332"/>
          </a:xfrm>
          <a:prstGeom prst="rect">
            <a:avLst/>
          </a:prstGeom>
          <a:noFill/>
        </p:spPr>
        <p:txBody>
          <a:bodyPr wrap="square">
            <a:spAutoFit/>
          </a:bodyPr>
          <a:lstStyle/>
          <a:p>
            <a:r>
              <a:rPr lang="en-US" b="1">
                <a:solidFill>
                  <a:schemeClr val="bg1"/>
                </a:solidFill>
              </a:rPr>
              <a:t>Bonds</a:t>
            </a:r>
          </a:p>
        </p:txBody>
      </p:sp>
      <p:sp>
        <p:nvSpPr>
          <p:cNvPr id="63" name="TextBox 62">
            <a:extLst>
              <a:ext uri="{FF2B5EF4-FFF2-40B4-BE49-F238E27FC236}">
                <a16:creationId xmlns:a16="http://schemas.microsoft.com/office/drawing/2014/main" id="{30BBDF2D-4D51-4B5E-A2A5-1CB1348924A0}"/>
              </a:ext>
            </a:extLst>
          </p:cNvPr>
          <p:cNvSpPr txBox="1"/>
          <p:nvPr/>
        </p:nvSpPr>
        <p:spPr>
          <a:xfrm>
            <a:off x="7993156" y="864822"/>
            <a:ext cx="2348340" cy="369332"/>
          </a:xfrm>
          <a:prstGeom prst="rect">
            <a:avLst/>
          </a:prstGeom>
          <a:noFill/>
        </p:spPr>
        <p:txBody>
          <a:bodyPr wrap="square">
            <a:spAutoFit/>
          </a:bodyPr>
          <a:lstStyle/>
          <a:p>
            <a:r>
              <a:rPr lang="en-US" b="1">
                <a:solidFill>
                  <a:schemeClr val="bg1"/>
                </a:solidFill>
              </a:rPr>
              <a:t>Real estate</a:t>
            </a:r>
          </a:p>
        </p:txBody>
      </p:sp>
      <p:sp>
        <p:nvSpPr>
          <p:cNvPr id="66" name="TextBox 65">
            <a:extLst>
              <a:ext uri="{FF2B5EF4-FFF2-40B4-BE49-F238E27FC236}">
                <a16:creationId xmlns:a16="http://schemas.microsoft.com/office/drawing/2014/main" id="{1EB9B1A7-106C-41E1-932E-1A25168111FC}"/>
              </a:ext>
            </a:extLst>
          </p:cNvPr>
          <p:cNvSpPr txBox="1"/>
          <p:nvPr/>
        </p:nvSpPr>
        <p:spPr>
          <a:xfrm>
            <a:off x="11293197" y="864822"/>
            <a:ext cx="2348340" cy="369332"/>
          </a:xfrm>
          <a:prstGeom prst="rect">
            <a:avLst/>
          </a:prstGeom>
          <a:noFill/>
        </p:spPr>
        <p:txBody>
          <a:bodyPr wrap="square">
            <a:spAutoFit/>
          </a:bodyPr>
          <a:lstStyle/>
          <a:p>
            <a:r>
              <a:rPr lang="en-US" b="1">
                <a:solidFill>
                  <a:schemeClr val="bg1"/>
                </a:solidFill>
              </a:rPr>
              <a:t>ETFs</a:t>
            </a:r>
          </a:p>
        </p:txBody>
      </p:sp>
      <p:sp>
        <p:nvSpPr>
          <p:cNvPr id="69" name="TextBox 68">
            <a:extLst>
              <a:ext uri="{FF2B5EF4-FFF2-40B4-BE49-F238E27FC236}">
                <a16:creationId xmlns:a16="http://schemas.microsoft.com/office/drawing/2014/main" id="{6E6B81EF-8267-4FD3-B7FB-6BBFAF8BFE55}"/>
              </a:ext>
            </a:extLst>
          </p:cNvPr>
          <p:cNvSpPr txBox="1"/>
          <p:nvPr/>
        </p:nvSpPr>
        <p:spPr>
          <a:xfrm>
            <a:off x="1393076" y="4428077"/>
            <a:ext cx="2348340" cy="369332"/>
          </a:xfrm>
          <a:prstGeom prst="rect">
            <a:avLst/>
          </a:prstGeom>
          <a:noFill/>
        </p:spPr>
        <p:txBody>
          <a:bodyPr wrap="square">
            <a:spAutoFit/>
          </a:bodyPr>
          <a:lstStyle/>
          <a:p>
            <a:r>
              <a:rPr lang="en-US" b="1">
                <a:solidFill>
                  <a:schemeClr val="bg1"/>
                </a:solidFill>
              </a:rPr>
              <a:t>Mutual funds</a:t>
            </a:r>
          </a:p>
        </p:txBody>
      </p:sp>
      <p:sp>
        <p:nvSpPr>
          <p:cNvPr id="73" name="TextBox 72">
            <a:extLst>
              <a:ext uri="{FF2B5EF4-FFF2-40B4-BE49-F238E27FC236}">
                <a16:creationId xmlns:a16="http://schemas.microsoft.com/office/drawing/2014/main" id="{0B7DF7DC-FE5F-43B9-BD41-9CEE32BBAAFD}"/>
              </a:ext>
            </a:extLst>
          </p:cNvPr>
          <p:cNvSpPr txBox="1"/>
          <p:nvPr/>
        </p:nvSpPr>
        <p:spPr>
          <a:xfrm>
            <a:off x="4693116" y="4428077"/>
            <a:ext cx="2348340" cy="369332"/>
          </a:xfrm>
          <a:prstGeom prst="rect">
            <a:avLst/>
          </a:prstGeom>
          <a:noFill/>
        </p:spPr>
        <p:txBody>
          <a:bodyPr wrap="square">
            <a:spAutoFit/>
          </a:bodyPr>
          <a:lstStyle/>
          <a:p>
            <a:r>
              <a:rPr lang="en-US" b="1">
                <a:solidFill>
                  <a:schemeClr val="bg1"/>
                </a:solidFill>
              </a:rPr>
              <a:t>NFTs</a:t>
            </a:r>
          </a:p>
        </p:txBody>
      </p:sp>
      <p:sp>
        <p:nvSpPr>
          <p:cNvPr id="76" name="TextBox 75">
            <a:extLst>
              <a:ext uri="{FF2B5EF4-FFF2-40B4-BE49-F238E27FC236}">
                <a16:creationId xmlns:a16="http://schemas.microsoft.com/office/drawing/2014/main" id="{EBB936CB-BEFC-4BC8-92A3-4D0F20F0D206}"/>
              </a:ext>
            </a:extLst>
          </p:cNvPr>
          <p:cNvSpPr txBox="1"/>
          <p:nvPr/>
        </p:nvSpPr>
        <p:spPr>
          <a:xfrm>
            <a:off x="7971441" y="4428077"/>
            <a:ext cx="2348340" cy="369332"/>
          </a:xfrm>
          <a:prstGeom prst="rect">
            <a:avLst/>
          </a:prstGeom>
          <a:noFill/>
        </p:spPr>
        <p:txBody>
          <a:bodyPr wrap="square">
            <a:spAutoFit/>
          </a:bodyPr>
          <a:lstStyle/>
          <a:p>
            <a:r>
              <a:rPr lang="en-US" b="1" dirty="0">
                <a:solidFill>
                  <a:schemeClr val="bg1"/>
                </a:solidFill>
              </a:rPr>
              <a:t>Cryptocurrency</a:t>
            </a:r>
          </a:p>
        </p:txBody>
      </p:sp>
      <p:sp>
        <p:nvSpPr>
          <p:cNvPr id="79" name="TextBox 78">
            <a:extLst>
              <a:ext uri="{FF2B5EF4-FFF2-40B4-BE49-F238E27FC236}">
                <a16:creationId xmlns:a16="http://schemas.microsoft.com/office/drawing/2014/main" id="{2398C929-5E7D-4179-820B-8B4170F9BAEB}"/>
              </a:ext>
            </a:extLst>
          </p:cNvPr>
          <p:cNvSpPr txBox="1"/>
          <p:nvPr/>
        </p:nvSpPr>
        <p:spPr>
          <a:xfrm>
            <a:off x="11293197" y="4428077"/>
            <a:ext cx="2348340" cy="369332"/>
          </a:xfrm>
          <a:prstGeom prst="rect">
            <a:avLst/>
          </a:prstGeom>
          <a:noFill/>
        </p:spPr>
        <p:txBody>
          <a:bodyPr wrap="square">
            <a:spAutoFit/>
          </a:bodyPr>
          <a:lstStyle/>
          <a:p>
            <a:r>
              <a:rPr lang="en-US" b="1">
                <a:solidFill>
                  <a:schemeClr val="bg1"/>
                </a:solidFill>
              </a:rPr>
              <a:t>Cash</a:t>
            </a:r>
          </a:p>
        </p:txBody>
      </p:sp>
      <p:cxnSp>
        <p:nvCxnSpPr>
          <p:cNvPr id="86" name="Straight Connector 85">
            <a:extLst>
              <a:ext uri="{FF2B5EF4-FFF2-40B4-BE49-F238E27FC236}">
                <a16:creationId xmlns:a16="http://schemas.microsoft.com/office/drawing/2014/main" id="{DEF9B67F-920C-43E4-99CA-CF73FBFEAA15}"/>
              </a:ext>
            </a:extLst>
          </p:cNvPr>
          <p:cNvCxnSpPr/>
          <p:nvPr/>
        </p:nvCxnSpPr>
        <p:spPr bwMode="gray">
          <a:xfrm>
            <a:off x="4702704" y="2495102"/>
            <a:ext cx="1344458"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87" name="Freeform 20">
            <a:extLst>
              <a:ext uri="{FF2B5EF4-FFF2-40B4-BE49-F238E27FC236}">
                <a16:creationId xmlns:a16="http://schemas.microsoft.com/office/drawing/2014/main" id="{7064B12B-79C0-40C9-803B-30C6A89C51A1}"/>
              </a:ext>
            </a:extLst>
          </p:cNvPr>
          <p:cNvSpPr>
            <a:spLocks noEditPoints="1"/>
          </p:cNvSpPr>
          <p:nvPr/>
        </p:nvSpPr>
        <p:spPr bwMode="auto">
          <a:xfrm>
            <a:off x="7150923" y="805375"/>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88" name="Picture 87">
            <a:extLst>
              <a:ext uri="{FF2B5EF4-FFF2-40B4-BE49-F238E27FC236}">
                <a16:creationId xmlns:a16="http://schemas.microsoft.com/office/drawing/2014/main" id="{DE28316F-8093-4889-B2E6-4EA5109F3581}"/>
              </a:ext>
            </a:extLst>
          </p:cNvPr>
          <p:cNvPicPr>
            <a:picLocks noChangeAspect="1"/>
          </p:cNvPicPr>
          <p:nvPr/>
        </p:nvPicPr>
        <p:blipFill rotWithShape="1">
          <a:blip r:embed="rId4"/>
          <a:srcRect t="52977" r="34023"/>
          <a:stretch/>
        </p:blipFill>
        <p:spPr>
          <a:xfrm>
            <a:off x="10127866" y="4172855"/>
            <a:ext cx="840665" cy="599154"/>
          </a:xfrm>
          <a:prstGeom prst="rect">
            <a:avLst/>
          </a:prstGeom>
        </p:spPr>
      </p:pic>
      <p:sp>
        <p:nvSpPr>
          <p:cNvPr id="89" name="Freeform 19">
            <a:extLst>
              <a:ext uri="{FF2B5EF4-FFF2-40B4-BE49-F238E27FC236}">
                <a16:creationId xmlns:a16="http://schemas.microsoft.com/office/drawing/2014/main" id="{B511D260-01D2-4420-BF36-0C88CECB6E9B}"/>
              </a:ext>
            </a:extLst>
          </p:cNvPr>
          <p:cNvSpPr>
            <a:spLocks noEditPoints="1"/>
          </p:cNvSpPr>
          <p:nvPr/>
        </p:nvSpPr>
        <p:spPr bwMode="auto">
          <a:xfrm rot="17751844">
            <a:off x="3490502" y="437201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19" name="Picture 118">
            <a:extLst>
              <a:ext uri="{FF2B5EF4-FFF2-40B4-BE49-F238E27FC236}">
                <a16:creationId xmlns:a16="http://schemas.microsoft.com/office/drawing/2014/main" id="{8DBCE6F3-35BD-47EC-9BA7-74F5A38ACB9D}"/>
              </a:ext>
            </a:extLst>
          </p:cNvPr>
          <p:cNvPicPr>
            <a:picLocks noChangeAspect="1"/>
          </p:cNvPicPr>
          <p:nvPr/>
        </p:nvPicPr>
        <p:blipFill rotWithShape="1">
          <a:blip r:embed="rId5"/>
          <a:srcRect r="26261" b="29557"/>
          <a:stretch/>
        </p:blipFill>
        <p:spPr>
          <a:xfrm>
            <a:off x="3914409" y="1246854"/>
            <a:ext cx="454042" cy="1430097"/>
          </a:xfrm>
          <a:prstGeom prst="rect">
            <a:avLst/>
          </a:prstGeom>
        </p:spPr>
      </p:pic>
      <p:pic>
        <p:nvPicPr>
          <p:cNvPr id="121" name="Picture 120">
            <a:extLst>
              <a:ext uri="{FF2B5EF4-FFF2-40B4-BE49-F238E27FC236}">
                <a16:creationId xmlns:a16="http://schemas.microsoft.com/office/drawing/2014/main" id="{D22515D2-8667-4C17-B159-21DEAF55D9CE}"/>
              </a:ext>
            </a:extLst>
          </p:cNvPr>
          <p:cNvPicPr>
            <a:picLocks noChangeAspect="1"/>
          </p:cNvPicPr>
          <p:nvPr/>
        </p:nvPicPr>
        <p:blipFill rotWithShape="1">
          <a:blip r:embed="rId5"/>
          <a:srcRect l="842" r="26261" b="49814"/>
          <a:stretch/>
        </p:blipFill>
        <p:spPr>
          <a:xfrm rot="16200000">
            <a:off x="10234682" y="369636"/>
            <a:ext cx="448854" cy="1018849"/>
          </a:xfrm>
          <a:prstGeom prst="rect">
            <a:avLst/>
          </a:prstGeom>
        </p:spPr>
      </p:pic>
      <p:sp>
        <p:nvSpPr>
          <p:cNvPr id="122" name="Freeform 21">
            <a:extLst>
              <a:ext uri="{FF2B5EF4-FFF2-40B4-BE49-F238E27FC236}">
                <a16:creationId xmlns:a16="http://schemas.microsoft.com/office/drawing/2014/main" id="{519E4746-7A65-4CBB-80F8-F047DD9C4C35}"/>
              </a:ext>
            </a:extLst>
          </p:cNvPr>
          <p:cNvSpPr>
            <a:spLocks noEditPoints="1"/>
          </p:cNvSpPr>
          <p:nvPr/>
        </p:nvSpPr>
        <p:spPr bwMode="auto">
          <a:xfrm rot="20932842">
            <a:off x="8094901" y="2275620"/>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20">
            <a:extLst>
              <a:ext uri="{FF2B5EF4-FFF2-40B4-BE49-F238E27FC236}">
                <a16:creationId xmlns:a16="http://schemas.microsoft.com/office/drawing/2014/main" id="{9CC7071C-DD63-493A-ADA2-0EE16590AEAE}"/>
              </a:ext>
            </a:extLst>
          </p:cNvPr>
          <p:cNvSpPr>
            <a:spLocks noEditPoints="1"/>
          </p:cNvSpPr>
          <p:nvPr/>
        </p:nvSpPr>
        <p:spPr bwMode="auto">
          <a:xfrm>
            <a:off x="3937825" y="468240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02" name="Group 301">
            <a:extLst>
              <a:ext uri="{FF2B5EF4-FFF2-40B4-BE49-F238E27FC236}">
                <a16:creationId xmlns:a16="http://schemas.microsoft.com/office/drawing/2014/main" id="{FAAA5884-33FD-4254-A4BB-0F461573BD0D}"/>
              </a:ext>
            </a:extLst>
          </p:cNvPr>
          <p:cNvGrpSpPr/>
          <p:nvPr/>
        </p:nvGrpSpPr>
        <p:grpSpPr>
          <a:xfrm>
            <a:off x="4597639" y="6050601"/>
            <a:ext cx="2996722" cy="98258"/>
            <a:chOff x="4514873" y="6082229"/>
            <a:chExt cx="2996722" cy="98258"/>
          </a:xfrm>
        </p:grpSpPr>
        <p:sp>
          <p:nvSpPr>
            <p:cNvPr id="292" name="Freeform 32">
              <a:extLst>
                <a:ext uri="{FF2B5EF4-FFF2-40B4-BE49-F238E27FC236}">
                  <a16:creationId xmlns:a16="http://schemas.microsoft.com/office/drawing/2014/main" id="{70A1FE6A-BF32-4DB8-8F66-F7211263D197}"/>
                </a:ext>
              </a:extLst>
            </p:cNvPr>
            <p:cNvSpPr>
              <a:spLocks/>
            </p:cNvSpPr>
            <p:nvPr/>
          </p:nvSpPr>
          <p:spPr bwMode="auto">
            <a:xfrm>
              <a:off x="5156358"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3">
              <a:extLst>
                <a:ext uri="{FF2B5EF4-FFF2-40B4-BE49-F238E27FC236}">
                  <a16:creationId xmlns:a16="http://schemas.microsoft.com/office/drawing/2014/main" id="{F15223B0-8154-4F88-863D-BB4EEE71C66E}"/>
                </a:ext>
              </a:extLst>
            </p:cNvPr>
            <p:cNvSpPr>
              <a:spLocks/>
            </p:cNvSpPr>
            <p:nvPr/>
          </p:nvSpPr>
          <p:spPr bwMode="auto">
            <a:xfrm>
              <a:off x="5477661"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4">
              <a:extLst>
                <a:ext uri="{FF2B5EF4-FFF2-40B4-BE49-F238E27FC236}">
                  <a16:creationId xmlns:a16="http://schemas.microsoft.com/office/drawing/2014/main" id="{962D0BD3-17ED-4CF3-A2E9-CC975CADE447}"/>
                </a:ext>
              </a:extLst>
            </p:cNvPr>
            <p:cNvSpPr>
              <a:spLocks/>
            </p:cNvSpPr>
            <p:nvPr/>
          </p:nvSpPr>
          <p:spPr bwMode="auto">
            <a:xfrm>
              <a:off x="5799946" y="6082229"/>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5">
              <a:extLst>
                <a:ext uri="{FF2B5EF4-FFF2-40B4-BE49-F238E27FC236}">
                  <a16:creationId xmlns:a16="http://schemas.microsoft.com/office/drawing/2014/main" id="{12279AD9-09C1-4986-B8E0-783CD7FB03CC}"/>
                </a:ext>
              </a:extLst>
            </p:cNvPr>
            <p:cNvSpPr>
              <a:spLocks/>
            </p:cNvSpPr>
            <p:nvPr/>
          </p:nvSpPr>
          <p:spPr bwMode="auto">
            <a:xfrm>
              <a:off x="6124196"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6">
              <a:extLst>
                <a:ext uri="{FF2B5EF4-FFF2-40B4-BE49-F238E27FC236}">
                  <a16:creationId xmlns:a16="http://schemas.microsoft.com/office/drawing/2014/main" id="{FFC5A2B4-CB65-467C-A5AE-CC2B859EA610}"/>
                </a:ext>
              </a:extLst>
            </p:cNvPr>
            <p:cNvSpPr>
              <a:spLocks/>
            </p:cNvSpPr>
            <p:nvPr/>
          </p:nvSpPr>
          <p:spPr bwMode="auto">
            <a:xfrm>
              <a:off x="6445499"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37">
              <a:extLst>
                <a:ext uri="{FF2B5EF4-FFF2-40B4-BE49-F238E27FC236}">
                  <a16:creationId xmlns:a16="http://schemas.microsoft.com/office/drawing/2014/main" id="{3281F807-63BB-4733-A6CE-21484A0288AC}"/>
                </a:ext>
              </a:extLst>
            </p:cNvPr>
            <p:cNvSpPr>
              <a:spLocks/>
            </p:cNvSpPr>
            <p:nvPr/>
          </p:nvSpPr>
          <p:spPr bwMode="auto">
            <a:xfrm>
              <a:off x="6767784" y="6082229"/>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38">
              <a:extLst>
                <a:ext uri="{FF2B5EF4-FFF2-40B4-BE49-F238E27FC236}">
                  <a16:creationId xmlns:a16="http://schemas.microsoft.com/office/drawing/2014/main" id="{CD2474DB-C5EB-4FE3-A6C4-08B8FD523549}"/>
                </a:ext>
              </a:extLst>
            </p:cNvPr>
            <p:cNvSpPr>
              <a:spLocks/>
            </p:cNvSpPr>
            <p:nvPr/>
          </p:nvSpPr>
          <p:spPr bwMode="auto">
            <a:xfrm>
              <a:off x="7092034"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39">
              <a:extLst>
                <a:ext uri="{FF2B5EF4-FFF2-40B4-BE49-F238E27FC236}">
                  <a16:creationId xmlns:a16="http://schemas.microsoft.com/office/drawing/2014/main" id="{8F37EEE3-DADC-46F0-85DA-CAA79450B291}"/>
                </a:ext>
              </a:extLst>
            </p:cNvPr>
            <p:cNvSpPr>
              <a:spLocks/>
            </p:cNvSpPr>
            <p:nvPr/>
          </p:nvSpPr>
          <p:spPr bwMode="auto">
            <a:xfrm>
              <a:off x="7413337"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38">
              <a:extLst>
                <a:ext uri="{FF2B5EF4-FFF2-40B4-BE49-F238E27FC236}">
                  <a16:creationId xmlns:a16="http://schemas.microsoft.com/office/drawing/2014/main" id="{41D285A3-AFF7-47FF-9C59-665AE1E7E1DD}"/>
                </a:ext>
              </a:extLst>
            </p:cNvPr>
            <p:cNvSpPr>
              <a:spLocks/>
            </p:cNvSpPr>
            <p:nvPr/>
          </p:nvSpPr>
          <p:spPr bwMode="auto">
            <a:xfrm>
              <a:off x="4514873"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39">
              <a:extLst>
                <a:ext uri="{FF2B5EF4-FFF2-40B4-BE49-F238E27FC236}">
                  <a16:creationId xmlns:a16="http://schemas.microsoft.com/office/drawing/2014/main" id="{499A2AD0-E952-48F1-B995-F4A06BE967EA}"/>
                </a:ext>
              </a:extLst>
            </p:cNvPr>
            <p:cNvSpPr>
              <a:spLocks/>
            </p:cNvSpPr>
            <p:nvPr/>
          </p:nvSpPr>
          <p:spPr bwMode="auto">
            <a:xfrm>
              <a:off x="4836176"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03" name="Freeform 22">
            <a:extLst>
              <a:ext uri="{FF2B5EF4-FFF2-40B4-BE49-F238E27FC236}">
                <a16:creationId xmlns:a16="http://schemas.microsoft.com/office/drawing/2014/main" id="{A9FEABFF-E3F9-4B8E-B13E-FDEB7F6609C3}"/>
              </a:ext>
            </a:extLst>
          </p:cNvPr>
          <p:cNvSpPr>
            <a:spLocks noEditPoints="1"/>
          </p:cNvSpPr>
          <p:nvPr/>
        </p:nvSpPr>
        <p:spPr bwMode="auto">
          <a:xfrm rot="19987089">
            <a:off x="7216005" y="4378006"/>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42">
            <a:extLst>
              <a:ext uri="{FF2B5EF4-FFF2-40B4-BE49-F238E27FC236}">
                <a16:creationId xmlns:a16="http://schemas.microsoft.com/office/drawing/2014/main" id="{0589ABE7-3858-4E57-917F-A0466B350707}"/>
              </a:ext>
            </a:extLst>
          </p:cNvPr>
          <p:cNvSpPr>
            <a:spLocks noEditPoints="1"/>
          </p:cNvSpPr>
          <p:nvPr/>
        </p:nvSpPr>
        <p:spPr bwMode="auto">
          <a:xfrm rot="5400000">
            <a:off x="546657" y="4392596"/>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305" name="Straight Connector 304">
            <a:extLst>
              <a:ext uri="{FF2B5EF4-FFF2-40B4-BE49-F238E27FC236}">
                <a16:creationId xmlns:a16="http://schemas.microsoft.com/office/drawing/2014/main" id="{B7725BC0-B7E7-4B83-B7D6-6CF1373D0B0A}"/>
              </a:ext>
            </a:extLst>
          </p:cNvPr>
          <p:cNvCxnSpPr>
            <a:cxnSpLocks/>
          </p:cNvCxnSpPr>
          <p:nvPr/>
        </p:nvCxnSpPr>
        <p:spPr bwMode="gray">
          <a:xfrm rot="16200000">
            <a:off x="10620968" y="5732527"/>
            <a:ext cx="1344458"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7" name="Freeform 42">
            <a:extLst>
              <a:ext uri="{FF2B5EF4-FFF2-40B4-BE49-F238E27FC236}">
                <a16:creationId xmlns:a16="http://schemas.microsoft.com/office/drawing/2014/main" id="{FAEAA463-ABA6-4076-9A50-40A33A25F512}"/>
              </a:ext>
            </a:extLst>
          </p:cNvPr>
          <p:cNvSpPr>
            <a:spLocks noEditPoints="1"/>
          </p:cNvSpPr>
          <p:nvPr/>
        </p:nvSpPr>
        <p:spPr bwMode="auto">
          <a:xfrm rot="10800000">
            <a:off x="11293197" y="2290407"/>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20" name="Picture 119">
            <a:extLst>
              <a:ext uri="{FF2B5EF4-FFF2-40B4-BE49-F238E27FC236}">
                <a16:creationId xmlns:a16="http://schemas.microsoft.com/office/drawing/2014/main" id="{7533261A-751B-4CEC-A7B7-D2E64301276C}"/>
              </a:ext>
            </a:extLst>
          </p:cNvPr>
          <p:cNvPicPr>
            <a:picLocks noChangeAspect="1"/>
          </p:cNvPicPr>
          <p:nvPr/>
        </p:nvPicPr>
        <p:blipFill rotWithShape="1">
          <a:blip r:embed="rId4"/>
          <a:srcRect t="52977" r="34023"/>
          <a:stretch/>
        </p:blipFill>
        <p:spPr>
          <a:xfrm flipV="1">
            <a:off x="227746" y="2085989"/>
            <a:ext cx="840665" cy="599154"/>
          </a:xfrm>
          <a:prstGeom prst="rect">
            <a:avLst/>
          </a:prstGeom>
        </p:spPr>
      </p:pic>
      <p:sp>
        <p:nvSpPr>
          <p:cNvPr id="319" name="Rectangle 318">
            <a:hlinkClick r:id="rId6" action="ppaction://hlinksldjump"/>
            <a:extLst>
              <a:ext uri="{FF2B5EF4-FFF2-40B4-BE49-F238E27FC236}">
                <a16:creationId xmlns:a16="http://schemas.microsoft.com/office/drawing/2014/main" id="{9169FA44-C72A-4C01-8C4F-95A5B6B2A5F9}"/>
              </a:ext>
            </a:extLst>
          </p:cNvPr>
          <p:cNvSpPr/>
          <p:nvPr/>
        </p:nvSpPr>
        <p:spPr>
          <a:xfrm>
            <a:off x="4523509" y="609600"/>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20" name="Rectangle 319">
            <a:hlinkClick r:id="rId7" action="ppaction://hlinksldjump"/>
            <a:extLst>
              <a:ext uri="{FF2B5EF4-FFF2-40B4-BE49-F238E27FC236}">
                <a16:creationId xmlns:a16="http://schemas.microsoft.com/office/drawing/2014/main" id="{4C8C197B-2CA9-487B-B55E-6DAD10A267CC}"/>
              </a:ext>
            </a:extLst>
          </p:cNvPr>
          <p:cNvSpPr/>
          <p:nvPr/>
        </p:nvSpPr>
        <p:spPr>
          <a:xfrm>
            <a:off x="1223469" y="4172856"/>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21" name="Rectangle 320">
            <a:hlinkClick r:id="rId8" action="ppaction://hlinksldjump"/>
            <a:extLst>
              <a:ext uri="{FF2B5EF4-FFF2-40B4-BE49-F238E27FC236}">
                <a16:creationId xmlns:a16="http://schemas.microsoft.com/office/drawing/2014/main" id="{A4C11407-81B4-4085-BF21-131D25F19985}"/>
              </a:ext>
            </a:extLst>
          </p:cNvPr>
          <p:cNvSpPr/>
          <p:nvPr/>
        </p:nvSpPr>
        <p:spPr>
          <a:xfrm>
            <a:off x="7823549" y="4172855"/>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a:solidFill>
                <a:schemeClr val="bg1"/>
              </a:solidFill>
            </a:endParaRPr>
          </a:p>
        </p:txBody>
      </p:sp>
      <p:sp>
        <p:nvSpPr>
          <p:cNvPr id="50" name="TextBox 49">
            <a:extLst>
              <a:ext uri="{FF2B5EF4-FFF2-40B4-BE49-F238E27FC236}">
                <a16:creationId xmlns:a16="http://schemas.microsoft.com/office/drawing/2014/main" id="{A3FB4A27-E8E9-4DD1-9FEC-5C11CC4C8E59}"/>
              </a:ext>
            </a:extLst>
          </p:cNvPr>
          <p:cNvSpPr txBox="1"/>
          <p:nvPr/>
        </p:nvSpPr>
        <p:spPr>
          <a:xfrm>
            <a:off x="9330671" y="6345689"/>
            <a:ext cx="2230098" cy="276999"/>
          </a:xfrm>
          <a:prstGeom prst="rect">
            <a:avLst/>
          </a:prstGeom>
          <a:noFill/>
        </p:spPr>
        <p:txBody>
          <a:bodyPr wrap="none" rtlCol="0" anchor="ctr">
            <a:spAutoFit/>
          </a:bodyPr>
          <a:lstStyle/>
          <a:p>
            <a:r>
              <a:rPr lang="en-US" sz="1200" dirty="0"/>
              <a:t>For illustration purposes only</a:t>
            </a:r>
          </a:p>
        </p:txBody>
      </p:sp>
    </p:spTree>
    <p:extLst>
      <p:ext uri="{BB962C8B-B14F-4D97-AF65-F5344CB8AC3E}">
        <p14:creationId xmlns:p14="http://schemas.microsoft.com/office/powerpoint/2010/main" val="271726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 name="Picture 317" descr="Shape&#10;&#10;Description automatically generated with medium confidence">
            <a:extLst>
              <a:ext uri="{FF2B5EF4-FFF2-40B4-BE49-F238E27FC236}">
                <a16:creationId xmlns:a16="http://schemas.microsoft.com/office/drawing/2014/main" id="{EE2AFACD-3D57-4098-87CB-F6958EDC169B}"/>
              </a:ext>
            </a:extLst>
          </p:cNvPr>
          <p:cNvPicPr>
            <a:picLocks noChangeAspect="1"/>
          </p:cNvPicPr>
          <p:nvPr/>
        </p:nvPicPr>
        <p:blipFill>
          <a:blip r:embed="rId3"/>
          <a:stretch>
            <a:fill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A77D98F8-9DF2-4C60-B685-08BFFC644992}"/>
              </a:ext>
            </a:extLst>
          </p:cNvPr>
          <p:cNvSpPr/>
          <p:nvPr/>
        </p:nvSpPr>
        <p:spPr>
          <a:xfrm>
            <a:off x="11123590" y="4172855"/>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7" name="Rectangle 316">
            <a:extLst>
              <a:ext uri="{FF2B5EF4-FFF2-40B4-BE49-F238E27FC236}">
                <a16:creationId xmlns:a16="http://schemas.microsoft.com/office/drawing/2014/main" id="{44BBB1A9-95C3-4347-894D-322D71609D2B}"/>
              </a:ext>
            </a:extLst>
          </p:cNvPr>
          <p:cNvSpPr/>
          <p:nvPr/>
        </p:nvSpPr>
        <p:spPr>
          <a:xfrm>
            <a:off x="11123590"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6" name="Rectangle 15">
            <a:extLst>
              <a:ext uri="{FF2B5EF4-FFF2-40B4-BE49-F238E27FC236}">
                <a16:creationId xmlns:a16="http://schemas.microsoft.com/office/drawing/2014/main" id="{3FD46B40-2D62-4ADF-9A9D-1715240EAA1F}"/>
              </a:ext>
            </a:extLst>
          </p:cNvPr>
          <p:cNvSpPr/>
          <p:nvPr/>
        </p:nvSpPr>
        <p:spPr>
          <a:xfrm>
            <a:off x="4523509" y="4172855"/>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6" name="Rectangle 315">
            <a:extLst>
              <a:ext uri="{FF2B5EF4-FFF2-40B4-BE49-F238E27FC236}">
                <a16:creationId xmlns:a16="http://schemas.microsoft.com/office/drawing/2014/main" id="{2B091D18-D177-4717-9942-5BBDDB7CF7B6}"/>
              </a:ext>
            </a:extLst>
          </p:cNvPr>
          <p:cNvSpPr/>
          <p:nvPr/>
        </p:nvSpPr>
        <p:spPr>
          <a:xfrm>
            <a:off x="4523509"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9" name="Rectangle 18">
            <a:extLst>
              <a:ext uri="{FF2B5EF4-FFF2-40B4-BE49-F238E27FC236}">
                <a16:creationId xmlns:a16="http://schemas.microsoft.com/office/drawing/2014/main" id="{FBE3AA81-1E1D-4967-BEAE-85964A749328}"/>
              </a:ext>
            </a:extLst>
          </p:cNvPr>
          <p:cNvSpPr/>
          <p:nvPr/>
        </p:nvSpPr>
        <p:spPr>
          <a:xfrm>
            <a:off x="-2076571"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5" name="Rectangle 314">
            <a:extLst>
              <a:ext uri="{FF2B5EF4-FFF2-40B4-BE49-F238E27FC236}">
                <a16:creationId xmlns:a16="http://schemas.microsoft.com/office/drawing/2014/main" id="{5DE81518-C528-4545-8852-C45E1F0F45C9}"/>
              </a:ext>
            </a:extLst>
          </p:cNvPr>
          <p:cNvSpPr/>
          <p:nvPr/>
        </p:nvSpPr>
        <p:spPr>
          <a:xfrm>
            <a:off x="-2076571"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3" name="Rectangle 12">
            <a:extLst>
              <a:ext uri="{FF2B5EF4-FFF2-40B4-BE49-F238E27FC236}">
                <a16:creationId xmlns:a16="http://schemas.microsoft.com/office/drawing/2014/main" id="{70A50A57-FF35-4A51-8042-CDD3BF5D7C42}"/>
              </a:ext>
            </a:extLst>
          </p:cNvPr>
          <p:cNvSpPr/>
          <p:nvPr/>
        </p:nvSpPr>
        <p:spPr>
          <a:xfrm>
            <a:off x="11123590"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4" name="Rectangle 313">
            <a:extLst>
              <a:ext uri="{FF2B5EF4-FFF2-40B4-BE49-F238E27FC236}">
                <a16:creationId xmlns:a16="http://schemas.microsoft.com/office/drawing/2014/main" id="{78F53953-F1FB-4534-B627-4ED85FA3E036}"/>
              </a:ext>
            </a:extLst>
          </p:cNvPr>
          <p:cNvSpPr/>
          <p:nvPr/>
        </p:nvSpPr>
        <p:spPr>
          <a:xfrm>
            <a:off x="11123590"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2" name="Rectangle 11">
            <a:extLst>
              <a:ext uri="{FF2B5EF4-FFF2-40B4-BE49-F238E27FC236}">
                <a16:creationId xmlns:a16="http://schemas.microsoft.com/office/drawing/2014/main" id="{02D0BA91-995E-49B2-8232-9DD5B0823621}"/>
              </a:ext>
            </a:extLst>
          </p:cNvPr>
          <p:cNvSpPr/>
          <p:nvPr/>
        </p:nvSpPr>
        <p:spPr>
          <a:xfrm>
            <a:off x="7823549" y="609600"/>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3" name="Rectangle 312">
            <a:extLst>
              <a:ext uri="{FF2B5EF4-FFF2-40B4-BE49-F238E27FC236}">
                <a16:creationId xmlns:a16="http://schemas.microsoft.com/office/drawing/2014/main" id="{AADF201D-424D-45C7-AEC7-E39BCDB91A24}"/>
              </a:ext>
            </a:extLst>
          </p:cNvPr>
          <p:cNvSpPr/>
          <p:nvPr/>
        </p:nvSpPr>
        <p:spPr>
          <a:xfrm>
            <a:off x="782354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 name="Rectangle 5">
            <a:extLst>
              <a:ext uri="{FF2B5EF4-FFF2-40B4-BE49-F238E27FC236}">
                <a16:creationId xmlns:a16="http://schemas.microsoft.com/office/drawing/2014/main" id="{A257E366-95B4-4B72-840D-F42888875F2B}"/>
              </a:ext>
            </a:extLst>
          </p:cNvPr>
          <p:cNvSpPr/>
          <p:nvPr/>
        </p:nvSpPr>
        <p:spPr>
          <a:xfrm>
            <a:off x="1223469" y="609601"/>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1" name="Rectangle 310">
            <a:extLst>
              <a:ext uri="{FF2B5EF4-FFF2-40B4-BE49-F238E27FC236}">
                <a16:creationId xmlns:a16="http://schemas.microsoft.com/office/drawing/2014/main" id="{AF96FFCE-1AFF-4610-921B-2CC45D53DEE5}"/>
              </a:ext>
            </a:extLst>
          </p:cNvPr>
          <p:cNvSpPr/>
          <p:nvPr/>
        </p:nvSpPr>
        <p:spPr>
          <a:xfrm>
            <a:off x="122346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 name="Rectangle 7">
            <a:extLst>
              <a:ext uri="{FF2B5EF4-FFF2-40B4-BE49-F238E27FC236}">
                <a16:creationId xmlns:a16="http://schemas.microsoft.com/office/drawing/2014/main" id="{41B71CB5-7348-45AD-B1A8-5BE9BC449103}"/>
              </a:ext>
            </a:extLst>
          </p:cNvPr>
          <p:cNvSpPr/>
          <p:nvPr/>
        </p:nvSpPr>
        <p:spPr>
          <a:xfrm>
            <a:off x="4523509" y="609600"/>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4" name="Rectangle 13">
            <a:extLst>
              <a:ext uri="{FF2B5EF4-FFF2-40B4-BE49-F238E27FC236}">
                <a16:creationId xmlns:a16="http://schemas.microsoft.com/office/drawing/2014/main" id="{448893E7-EC22-4900-B78C-746A622327CC}"/>
              </a:ext>
            </a:extLst>
          </p:cNvPr>
          <p:cNvSpPr/>
          <p:nvPr/>
        </p:nvSpPr>
        <p:spPr>
          <a:xfrm>
            <a:off x="-2076571"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5" name="Rectangle 14">
            <a:extLst>
              <a:ext uri="{FF2B5EF4-FFF2-40B4-BE49-F238E27FC236}">
                <a16:creationId xmlns:a16="http://schemas.microsoft.com/office/drawing/2014/main" id="{AC65C4B2-C3D4-4EFC-99CD-D668609711B7}"/>
              </a:ext>
            </a:extLst>
          </p:cNvPr>
          <p:cNvSpPr/>
          <p:nvPr/>
        </p:nvSpPr>
        <p:spPr>
          <a:xfrm>
            <a:off x="1223469" y="4172856"/>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7" name="Rectangle 16">
            <a:extLst>
              <a:ext uri="{FF2B5EF4-FFF2-40B4-BE49-F238E27FC236}">
                <a16:creationId xmlns:a16="http://schemas.microsoft.com/office/drawing/2014/main" id="{712C5453-78F1-4556-8F19-0405497896F6}"/>
              </a:ext>
            </a:extLst>
          </p:cNvPr>
          <p:cNvSpPr/>
          <p:nvPr/>
        </p:nvSpPr>
        <p:spPr>
          <a:xfrm>
            <a:off x="7823549"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8" name="Rectangle 27">
            <a:extLst>
              <a:ext uri="{FF2B5EF4-FFF2-40B4-BE49-F238E27FC236}">
                <a16:creationId xmlns:a16="http://schemas.microsoft.com/office/drawing/2014/main" id="{CB4DFC99-BEBB-44AC-87E5-BC333B6ABD5A}"/>
              </a:ext>
            </a:extLst>
          </p:cNvPr>
          <p:cNvSpPr/>
          <p:nvPr/>
        </p:nvSpPr>
        <p:spPr>
          <a:xfrm>
            <a:off x="6988279" y="3154745"/>
            <a:ext cx="3455098" cy="5394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 name="TextBox 2">
            <a:extLst>
              <a:ext uri="{FF2B5EF4-FFF2-40B4-BE49-F238E27FC236}">
                <a16:creationId xmlns:a16="http://schemas.microsoft.com/office/drawing/2014/main" id="{369340F9-5AEF-426D-988B-56A4C97FBB40}"/>
              </a:ext>
            </a:extLst>
          </p:cNvPr>
          <p:cNvSpPr txBox="1"/>
          <p:nvPr/>
        </p:nvSpPr>
        <p:spPr>
          <a:xfrm>
            <a:off x="973685" y="3136613"/>
            <a:ext cx="10244630" cy="584775"/>
          </a:xfrm>
          <a:prstGeom prst="rect">
            <a:avLst/>
          </a:prstGeom>
          <a:noFill/>
        </p:spPr>
        <p:txBody>
          <a:bodyPr wrap="square">
            <a:spAutoFit/>
          </a:bodyPr>
          <a:lstStyle/>
          <a:p>
            <a:pPr algn="ctr"/>
            <a:r>
              <a:rPr lang="en-US" sz="3200" kern="100">
                <a:latin typeface="Fidelity Sans" panose="020B0503030202020204" pitchFamily="34" charset="0"/>
              </a:rPr>
              <a:t>An almost endless range of  </a:t>
            </a:r>
            <a:r>
              <a:rPr lang="en-US" sz="3200" b="1">
                <a:solidFill>
                  <a:schemeClr val="bg1"/>
                </a:solidFill>
              </a:rPr>
              <a:t>investment types</a:t>
            </a:r>
          </a:p>
        </p:txBody>
      </p:sp>
      <p:sp>
        <p:nvSpPr>
          <p:cNvPr id="54" name="TextBox 53">
            <a:extLst>
              <a:ext uri="{FF2B5EF4-FFF2-40B4-BE49-F238E27FC236}">
                <a16:creationId xmlns:a16="http://schemas.microsoft.com/office/drawing/2014/main" id="{C8543995-96A3-4A13-A5AA-ACE938EC5B46}"/>
              </a:ext>
            </a:extLst>
          </p:cNvPr>
          <p:cNvSpPr txBox="1"/>
          <p:nvPr/>
        </p:nvSpPr>
        <p:spPr>
          <a:xfrm>
            <a:off x="4693116" y="864822"/>
            <a:ext cx="2348340" cy="369332"/>
          </a:xfrm>
          <a:prstGeom prst="rect">
            <a:avLst/>
          </a:prstGeom>
          <a:noFill/>
        </p:spPr>
        <p:txBody>
          <a:bodyPr wrap="square">
            <a:spAutoFit/>
          </a:bodyPr>
          <a:lstStyle/>
          <a:p>
            <a:r>
              <a:rPr lang="en-US" b="1">
                <a:solidFill>
                  <a:schemeClr val="bg1"/>
                </a:solidFill>
              </a:rPr>
              <a:t>Stocks</a:t>
            </a:r>
          </a:p>
        </p:txBody>
      </p:sp>
      <p:sp>
        <p:nvSpPr>
          <p:cNvPr id="59" name="TextBox 58">
            <a:extLst>
              <a:ext uri="{FF2B5EF4-FFF2-40B4-BE49-F238E27FC236}">
                <a16:creationId xmlns:a16="http://schemas.microsoft.com/office/drawing/2014/main" id="{62DEA266-D458-41D5-9F8B-582F21E63731}"/>
              </a:ext>
            </a:extLst>
          </p:cNvPr>
          <p:cNvSpPr txBox="1"/>
          <p:nvPr/>
        </p:nvSpPr>
        <p:spPr>
          <a:xfrm>
            <a:off x="1393076" y="864822"/>
            <a:ext cx="2348340" cy="369332"/>
          </a:xfrm>
          <a:prstGeom prst="rect">
            <a:avLst/>
          </a:prstGeom>
          <a:noFill/>
        </p:spPr>
        <p:txBody>
          <a:bodyPr wrap="square">
            <a:spAutoFit/>
          </a:bodyPr>
          <a:lstStyle/>
          <a:p>
            <a:r>
              <a:rPr lang="en-US" b="1">
                <a:solidFill>
                  <a:schemeClr val="bg1"/>
                </a:solidFill>
              </a:rPr>
              <a:t>Bonds</a:t>
            </a:r>
          </a:p>
        </p:txBody>
      </p:sp>
      <p:sp>
        <p:nvSpPr>
          <p:cNvPr id="63" name="TextBox 62">
            <a:extLst>
              <a:ext uri="{FF2B5EF4-FFF2-40B4-BE49-F238E27FC236}">
                <a16:creationId xmlns:a16="http://schemas.microsoft.com/office/drawing/2014/main" id="{30BBDF2D-4D51-4B5E-A2A5-1CB1348924A0}"/>
              </a:ext>
            </a:extLst>
          </p:cNvPr>
          <p:cNvSpPr txBox="1"/>
          <p:nvPr/>
        </p:nvSpPr>
        <p:spPr>
          <a:xfrm>
            <a:off x="7993156" y="864822"/>
            <a:ext cx="2348340" cy="369332"/>
          </a:xfrm>
          <a:prstGeom prst="rect">
            <a:avLst/>
          </a:prstGeom>
          <a:noFill/>
        </p:spPr>
        <p:txBody>
          <a:bodyPr wrap="square">
            <a:spAutoFit/>
          </a:bodyPr>
          <a:lstStyle/>
          <a:p>
            <a:r>
              <a:rPr lang="en-US" b="1">
                <a:solidFill>
                  <a:schemeClr val="bg1"/>
                </a:solidFill>
              </a:rPr>
              <a:t>Real estate</a:t>
            </a:r>
          </a:p>
        </p:txBody>
      </p:sp>
      <p:sp>
        <p:nvSpPr>
          <p:cNvPr id="66" name="TextBox 65">
            <a:extLst>
              <a:ext uri="{FF2B5EF4-FFF2-40B4-BE49-F238E27FC236}">
                <a16:creationId xmlns:a16="http://schemas.microsoft.com/office/drawing/2014/main" id="{1EB9B1A7-106C-41E1-932E-1A25168111FC}"/>
              </a:ext>
            </a:extLst>
          </p:cNvPr>
          <p:cNvSpPr txBox="1"/>
          <p:nvPr/>
        </p:nvSpPr>
        <p:spPr>
          <a:xfrm>
            <a:off x="11293197" y="864822"/>
            <a:ext cx="2348340" cy="369332"/>
          </a:xfrm>
          <a:prstGeom prst="rect">
            <a:avLst/>
          </a:prstGeom>
          <a:noFill/>
        </p:spPr>
        <p:txBody>
          <a:bodyPr wrap="square">
            <a:spAutoFit/>
          </a:bodyPr>
          <a:lstStyle/>
          <a:p>
            <a:r>
              <a:rPr lang="en-US" b="1">
                <a:solidFill>
                  <a:schemeClr val="bg1"/>
                </a:solidFill>
              </a:rPr>
              <a:t>ETFs</a:t>
            </a:r>
          </a:p>
        </p:txBody>
      </p:sp>
      <p:sp>
        <p:nvSpPr>
          <p:cNvPr id="69" name="TextBox 68">
            <a:extLst>
              <a:ext uri="{FF2B5EF4-FFF2-40B4-BE49-F238E27FC236}">
                <a16:creationId xmlns:a16="http://schemas.microsoft.com/office/drawing/2014/main" id="{6E6B81EF-8267-4FD3-B7FB-6BBFAF8BFE55}"/>
              </a:ext>
            </a:extLst>
          </p:cNvPr>
          <p:cNvSpPr txBox="1"/>
          <p:nvPr/>
        </p:nvSpPr>
        <p:spPr>
          <a:xfrm>
            <a:off x="1393076" y="4428077"/>
            <a:ext cx="2348340" cy="369332"/>
          </a:xfrm>
          <a:prstGeom prst="rect">
            <a:avLst/>
          </a:prstGeom>
          <a:noFill/>
        </p:spPr>
        <p:txBody>
          <a:bodyPr wrap="square">
            <a:spAutoFit/>
          </a:bodyPr>
          <a:lstStyle/>
          <a:p>
            <a:r>
              <a:rPr lang="en-US" b="1">
                <a:solidFill>
                  <a:schemeClr val="bg1"/>
                </a:solidFill>
              </a:rPr>
              <a:t>Mutual funds</a:t>
            </a:r>
          </a:p>
        </p:txBody>
      </p:sp>
      <p:sp>
        <p:nvSpPr>
          <p:cNvPr id="73" name="TextBox 72">
            <a:extLst>
              <a:ext uri="{FF2B5EF4-FFF2-40B4-BE49-F238E27FC236}">
                <a16:creationId xmlns:a16="http://schemas.microsoft.com/office/drawing/2014/main" id="{0B7DF7DC-FE5F-43B9-BD41-9CEE32BBAAFD}"/>
              </a:ext>
            </a:extLst>
          </p:cNvPr>
          <p:cNvSpPr txBox="1"/>
          <p:nvPr/>
        </p:nvSpPr>
        <p:spPr>
          <a:xfrm>
            <a:off x="4693116" y="4428077"/>
            <a:ext cx="2348340" cy="369332"/>
          </a:xfrm>
          <a:prstGeom prst="rect">
            <a:avLst/>
          </a:prstGeom>
          <a:noFill/>
        </p:spPr>
        <p:txBody>
          <a:bodyPr wrap="square">
            <a:spAutoFit/>
          </a:bodyPr>
          <a:lstStyle/>
          <a:p>
            <a:r>
              <a:rPr lang="en-US" b="1">
                <a:solidFill>
                  <a:schemeClr val="bg1"/>
                </a:solidFill>
              </a:rPr>
              <a:t>NFTs</a:t>
            </a:r>
          </a:p>
        </p:txBody>
      </p:sp>
      <p:sp>
        <p:nvSpPr>
          <p:cNvPr id="79" name="TextBox 78">
            <a:extLst>
              <a:ext uri="{FF2B5EF4-FFF2-40B4-BE49-F238E27FC236}">
                <a16:creationId xmlns:a16="http://schemas.microsoft.com/office/drawing/2014/main" id="{2398C929-5E7D-4179-820B-8B4170F9BAEB}"/>
              </a:ext>
            </a:extLst>
          </p:cNvPr>
          <p:cNvSpPr txBox="1"/>
          <p:nvPr/>
        </p:nvSpPr>
        <p:spPr>
          <a:xfrm>
            <a:off x="11293197" y="4428077"/>
            <a:ext cx="2348340" cy="369332"/>
          </a:xfrm>
          <a:prstGeom prst="rect">
            <a:avLst/>
          </a:prstGeom>
          <a:noFill/>
        </p:spPr>
        <p:txBody>
          <a:bodyPr wrap="square">
            <a:spAutoFit/>
          </a:bodyPr>
          <a:lstStyle/>
          <a:p>
            <a:r>
              <a:rPr lang="en-US" b="1">
                <a:solidFill>
                  <a:schemeClr val="bg1"/>
                </a:solidFill>
              </a:rPr>
              <a:t>Cash</a:t>
            </a:r>
          </a:p>
        </p:txBody>
      </p:sp>
      <p:cxnSp>
        <p:nvCxnSpPr>
          <p:cNvPr id="86" name="Straight Connector 85">
            <a:extLst>
              <a:ext uri="{FF2B5EF4-FFF2-40B4-BE49-F238E27FC236}">
                <a16:creationId xmlns:a16="http://schemas.microsoft.com/office/drawing/2014/main" id="{DEF9B67F-920C-43E4-99CA-CF73FBFEAA15}"/>
              </a:ext>
            </a:extLst>
          </p:cNvPr>
          <p:cNvCxnSpPr/>
          <p:nvPr/>
        </p:nvCxnSpPr>
        <p:spPr bwMode="gray">
          <a:xfrm>
            <a:off x="4702704" y="2495102"/>
            <a:ext cx="1344458"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87" name="Freeform 20">
            <a:extLst>
              <a:ext uri="{FF2B5EF4-FFF2-40B4-BE49-F238E27FC236}">
                <a16:creationId xmlns:a16="http://schemas.microsoft.com/office/drawing/2014/main" id="{7064B12B-79C0-40C9-803B-30C6A89C51A1}"/>
              </a:ext>
            </a:extLst>
          </p:cNvPr>
          <p:cNvSpPr>
            <a:spLocks noEditPoints="1"/>
          </p:cNvSpPr>
          <p:nvPr/>
        </p:nvSpPr>
        <p:spPr bwMode="auto">
          <a:xfrm>
            <a:off x="7150923" y="805375"/>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88" name="Picture 87">
            <a:extLst>
              <a:ext uri="{FF2B5EF4-FFF2-40B4-BE49-F238E27FC236}">
                <a16:creationId xmlns:a16="http://schemas.microsoft.com/office/drawing/2014/main" id="{DE28316F-8093-4889-B2E6-4EA5109F3581}"/>
              </a:ext>
            </a:extLst>
          </p:cNvPr>
          <p:cNvPicPr>
            <a:picLocks noChangeAspect="1"/>
          </p:cNvPicPr>
          <p:nvPr/>
        </p:nvPicPr>
        <p:blipFill rotWithShape="1">
          <a:blip r:embed="rId4"/>
          <a:srcRect t="52977" r="34023"/>
          <a:stretch/>
        </p:blipFill>
        <p:spPr>
          <a:xfrm>
            <a:off x="10127866" y="4172855"/>
            <a:ext cx="840665" cy="599154"/>
          </a:xfrm>
          <a:prstGeom prst="rect">
            <a:avLst/>
          </a:prstGeom>
        </p:spPr>
      </p:pic>
      <p:sp>
        <p:nvSpPr>
          <p:cNvPr id="89" name="Freeform 19">
            <a:extLst>
              <a:ext uri="{FF2B5EF4-FFF2-40B4-BE49-F238E27FC236}">
                <a16:creationId xmlns:a16="http://schemas.microsoft.com/office/drawing/2014/main" id="{B511D260-01D2-4420-BF36-0C88CECB6E9B}"/>
              </a:ext>
            </a:extLst>
          </p:cNvPr>
          <p:cNvSpPr>
            <a:spLocks noEditPoints="1"/>
          </p:cNvSpPr>
          <p:nvPr/>
        </p:nvSpPr>
        <p:spPr bwMode="auto">
          <a:xfrm rot="17751844">
            <a:off x="3490502" y="437201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19" name="Picture 118">
            <a:extLst>
              <a:ext uri="{FF2B5EF4-FFF2-40B4-BE49-F238E27FC236}">
                <a16:creationId xmlns:a16="http://schemas.microsoft.com/office/drawing/2014/main" id="{8DBCE6F3-35BD-47EC-9BA7-74F5A38ACB9D}"/>
              </a:ext>
            </a:extLst>
          </p:cNvPr>
          <p:cNvPicPr>
            <a:picLocks noChangeAspect="1"/>
          </p:cNvPicPr>
          <p:nvPr/>
        </p:nvPicPr>
        <p:blipFill rotWithShape="1">
          <a:blip r:embed="rId5"/>
          <a:srcRect r="26261" b="29557"/>
          <a:stretch/>
        </p:blipFill>
        <p:spPr>
          <a:xfrm>
            <a:off x="3914409" y="1246854"/>
            <a:ext cx="454042" cy="1430097"/>
          </a:xfrm>
          <a:prstGeom prst="rect">
            <a:avLst/>
          </a:prstGeom>
        </p:spPr>
      </p:pic>
      <p:pic>
        <p:nvPicPr>
          <p:cNvPr id="121" name="Picture 120">
            <a:extLst>
              <a:ext uri="{FF2B5EF4-FFF2-40B4-BE49-F238E27FC236}">
                <a16:creationId xmlns:a16="http://schemas.microsoft.com/office/drawing/2014/main" id="{D22515D2-8667-4C17-B159-21DEAF55D9CE}"/>
              </a:ext>
            </a:extLst>
          </p:cNvPr>
          <p:cNvPicPr>
            <a:picLocks noChangeAspect="1"/>
          </p:cNvPicPr>
          <p:nvPr/>
        </p:nvPicPr>
        <p:blipFill rotWithShape="1">
          <a:blip r:embed="rId5"/>
          <a:srcRect l="842" r="26261" b="49814"/>
          <a:stretch/>
        </p:blipFill>
        <p:spPr>
          <a:xfrm rot="16200000">
            <a:off x="10234682" y="369636"/>
            <a:ext cx="448854" cy="1018849"/>
          </a:xfrm>
          <a:prstGeom prst="rect">
            <a:avLst/>
          </a:prstGeom>
        </p:spPr>
      </p:pic>
      <p:sp>
        <p:nvSpPr>
          <p:cNvPr id="122" name="Freeform 21">
            <a:extLst>
              <a:ext uri="{FF2B5EF4-FFF2-40B4-BE49-F238E27FC236}">
                <a16:creationId xmlns:a16="http://schemas.microsoft.com/office/drawing/2014/main" id="{519E4746-7A65-4CBB-80F8-F047DD9C4C35}"/>
              </a:ext>
            </a:extLst>
          </p:cNvPr>
          <p:cNvSpPr>
            <a:spLocks noEditPoints="1"/>
          </p:cNvSpPr>
          <p:nvPr/>
        </p:nvSpPr>
        <p:spPr bwMode="auto">
          <a:xfrm rot="20932842">
            <a:off x="8094901" y="2275620"/>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20">
            <a:extLst>
              <a:ext uri="{FF2B5EF4-FFF2-40B4-BE49-F238E27FC236}">
                <a16:creationId xmlns:a16="http://schemas.microsoft.com/office/drawing/2014/main" id="{9CC7071C-DD63-493A-ADA2-0EE16590AEAE}"/>
              </a:ext>
            </a:extLst>
          </p:cNvPr>
          <p:cNvSpPr>
            <a:spLocks noEditPoints="1"/>
          </p:cNvSpPr>
          <p:nvPr/>
        </p:nvSpPr>
        <p:spPr bwMode="auto">
          <a:xfrm>
            <a:off x="3937825" y="468240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02" name="Group 301">
            <a:extLst>
              <a:ext uri="{FF2B5EF4-FFF2-40B4-BE49-F238E27FC236}">
                <a16:creationId xmlns:a16="http://schemas.microsoft.com/office/drawing/2014/main" id="{FAAA5884-33FD-4254-A4BB-0F461573BD0D}"/>
              </a:ext>
            </a:extLst>
          </p:cNvPr>
          <p:cNvGrpSpPr/>
          <p:nvPr/>
        </p:nvGrpSpPr>
        <p:grpSpPr>
          <a:xfrm>
            <a:off x="4597639" y="6050601"/>
            <a:ext cx="2996722" cy="98258"/>
            <a:chOff x="4514873" y="6082229"/>
            <a:chExt cx="2996722" cy="98258"/>
          </a:xfrm>
        </p:grpSpPr>
        <p:sp>
          <p:nvSpPr>
            <p:cNvPr id="292" name="Freeform 32">
              <a:extLst>
                <a:ext uri="{FF2B5EF4-FFF2-40B4-BE49-F238E27FC236}">
                  <a16:creationId xmlns:a16="http://schemas.microsoft.com/office/drawing/2014/main" id="{70A1FE6A-BF32-4DB8-8F66-F7211263D197}"/>
                </a:ext>
              </a:extLst>
            </p:cNvPr>
            <p:cNvSpPr>
              <a:spLocks/>
            </p:cNvSpPr>
            <p:nvPr/>
          </p:nvSpPr>
          <p:spPr bwMode="auto">
            <a:xfrm>
              <a:off x="5156358"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3">
              <a:extLst>
                <a:ext uri="{FF2B5EF4-FFF2-40B4-BE49-F238E27FC236}">
                  <a16:creationId xmlns:a16="http://schemas.microsoft.com/office/drawing/2014/main" id="{F15223B0-8154-4F88-863D-BB4EEE71C66E}"/>
                </a:ext>
              </a:extLst>
            </p:cNvPr>
            <p:cNvSpPr>
              <a:spLocks/>
            </p:cNvSpPr>
            <p:nvPr/>
          </p:nvSpPr>
          <p:spPr bwMode="auto">
            <a:xfrm>
              <a:off x="5477661"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4">
              <a:extLst>
                <a:ext uri="{FF2B5EF4-FFF2-40B4-BE49-F238E27FC236}">
                  <a16:creationId xmlns:a16="http://schemas.microsoft.com/office/drawing/2014/main" id="{962D0BD3-17ED-4CF3-A2E9-CC975CADE447}"/>
                </a:ext>
              </a:extLst>
            </p:cNvPr>
            <p:cNvSpPr>
              <a:spLocks/>
            </p:cNvSpPr>
            <p:nvPr/>
          </p:nvSpPr>
          <p:spPr bwMode="auto">
            <a:xfrm>
              <a:off x="5799946" y="6082229"/>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5">
              <a:extLst>
                <a:ext uri="{FF2B5EF4-FFF2-40B4-BE49-F238E27FC236}">
                  <a16:creationId xmlns:a16="http://schemas.microsoft.com/office/drawing/2014/main" id="{12279AD9-09C1-4986-B8E0-783CD7FB03CC}"/>
                </a:ext>
              </a:extLst>
            </p:cNvPr>
            <p:cNvSpPr>
              <a:spLocks/>
            </p:cNvSpPr>
            <p:nvPr/>
          </p:nvSpPr>
          <p:spPr bwMode="auto">
            <a:xfrm>
              <a:off x="6124196"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6">
              <a:extLst>
                <a:ext uri="{FF2B5EF4-FFF2-40B4-BE49-F238E27FC236}">
                  <a16:creationId xmlns:a16="http://schemas.microsoft.com/office/drawing/2014/main" id="{FFC5A2B4-CB65-467C-A5AE-CC2B859EA610}"/>
                </a:ext>
              </a:extLst>
            </p:cNvPr>
            <p:cNvSpPr>
              <a:spLocks/>
            </p:cNvSpPr>
            <p:nvPr/>
          </p:nvSpPr>
          <p:spPr bwMode="auto">
            <a:xfrm>
              <a:off x="6445499"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37">
              <a:extLst>
                <a:ext uri="{FF2B5EF4-FFF2-40B4-BE49-F238E27FC236}">
                  <a16:creationId xmlns:a16="http://schemas.microsoft.com/office/drawing/2014/main" id="{3281F807-63BB-4733-A6CE-21484A0288AC}"/>
                </a:ext>
              </a:extLst>
            </p:cNvPr>
            <p:cNvSpPr>
              <a:spLocks/>
            </p:cNvSpPr>
            <p:nvPr/>
          </p:nvSpPr>
          <p:spPr bwMode="auto">
            <a:xfrm>
              <a:off x="6767784" y="6082229"/>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38">
              <a:extLst>
                <a:ext uri="{FF2B5EF4-FFF2-40B4-BE49-F238E27FC236}">
                  <a16:creationId xmlns:a16="http://schemas.microsoft.com/office/drawing/2014/main" id="{CD2474DB-C5EB-4FE3-A6C4-08B8FD523549}"/>
                </a:ext>
              </a:extLst>
            </p:cNvPr>
            <p:cNvSpPr>
              <a:spLocks/>
            </p:cNvSpPr>
            <p:nvPr/>
          </p:nvSpPr>
          <p:spPr bwMode="auto">
            <a:xfrm>
              <a:off x="7092034"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39">
              <a:extLst>
                <a:ext uri="{FF2B5EF4-FFF2-40B4-BE49-F238E27FC236}">
                  <a16:creationId xmlns:a16="http://schemas.microsoft.com/office/drawing/2014/main" id="{8F37EEE3-DADC-46F0-85DA-CAA79450B291}"/>
                </a:ext>
              </a:extLst>
            </p:cNvPr>
            <p:cNvSpPr>
              <a:spLocks/>
            </p:cNvSpPr>
            <p:nvPr/>
          </p:nvSpPr>
          <p:spPr bwMode="auto">
            <a:xfrm>
              <a:off x="7413337"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38">
              <a:extLst>
                <a:ext uri="{FF2B5EF4-FFF2-40B4-BE49-F238E27FC236}">
                  <a16:creationId xmlns:a16="http://schemas.microsoft.com/office/drawing/2014/main" id="{41D285A3-AFF7-47FF-9C59-665AE1E7E1DD}"/>
                </a:ext>
              </a:extLst>
            </p:cNvPr>
            <p:cNvSpPr>
              <a:spLocks/>
            </p:cNvSpPr>
            <p:nvPr/>
          </p:nvSpPr>
          <p:spPr bwMode="auto">
            <a:xfrm>
              <a:off x="4514873"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39">
              <a:extLst>
                <a:ext uri="{FF2B5EF4-FFF2-40B4-BE49-F238E27FC236}">
                  <a16:creationId xmlns:a16="http://schemas.microsoft.com/office/drawing/2014/main" id="{499A2AD0-E952-48F1-B995-F4A06BE967EA}"/>
                </a:ext>
              </a:extLst>
            </p:cNvPr>
            <p:cNvSpPr>
              <a:spLocks/>
            </p:cNvSpPr>
            <p:nvPr/>
          </p:nvSpPr>
          <p:spPr bwMode="auto">
            <a:xfrm>
              <a:off x="4836176"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03" name="Freeform 22">
            <a:extLst>
              <a:ext uri="{FF2B5EF4-FFF2-40B4-BE49-F238E27FC236}">
                <a16:creationId xmlns:a16="http://schemas.microsoft.com/office/drawing/2014/main" id="{A9FEABFF-E3F9-4B8E-B13E-FDEB7F6609C3}"/>
              </a:ext>
            </a:extLst>
          </p:cNvPr>
          <p:cNvSpPr>
            <a:spLocks noEditPoints="1"/>
          </p:cNvSpPr>
          <p:nvPr/>
        </p:nvSpPr>
        <p:spPr bwMode="auto">
          <a:xfrm rot="19987089">
            <a:off x="7216005" y="4378006"/>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42">
            <a:extLst>
              <a:ext uri="{FF2B5EF4-FFF2-40B4-BE49-F238E27FC236}">
                <a16:creationId xmlns:a16="http://schemas.microsoft.com/office/drawing/2014/main" id="{0589ABE7-3858-4E57-917F-A0466B350707}"/>
              </a:ext>
            </a:extLst>
          </p:cNvPr>
          <p:cNvSpPr>
            <a:spLocks noEditPoints="1"/>
          </p:cNvSpPr>
          <p:nvPr/>
        </p:nvSpPr>
        <p:spPr bwMode="auto">
          <a:xfrm rot="5400000">
            <a:off x="546657" y="4392596"/>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305" name="Straight Connector 304">
            <a:extLst>
              <a:ext uri="{FF2B5EF4-FFF2-40B4-BE49-F238E27FC236}">
                <a16:creationId xmlns:a16="http://schemas.microsoft.com/office/drawing/2014/main" id="{B7725BC0-B7E7-4B83-B7D6-6CF1373D0B0A}"/>
              </a:ext>
            </a:extLst>
          </p:cNvPr>
          <p:cNvCxnSpPr>
            <a:cxnSpLocks/>
          </p:cNvCxnSpPr>
          <p:nvPr/>
        </p:nvCxnSpPr>
        <p:spPr bwMode="gray">
          <a:xfrm rot="16200000">
            <a:off x="10620968" y="5732527"/>
            <a:ext cx="1344458"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7" name="Freeform 42">
            <a:extLst>
              <a:ext uri="{FF2B5EF4-FFF2-40B4-BE49-F238E27FC236}">
                <a16:creationId xmlns:a16="http://schemas.microsoft.com/office/drawing/2014/main" id="{FAEAA463-ABA6-4076-9A50-40A33A25F512}"/>
              </a:ext>
            </a:extLst>
          </p:cNvPr>
          <p:cNvSpPr>
            <a:spLocks noEditPoints="1"/>
          </p:cNvSpPr>
          <p:nvPr/>
        </p:nvSpPr>
        <p:spPr bwMode="auto">
          <a:xfrm rot="10800000">
            <a:off x="11293197" y="2290407"/>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0" name="Rectangle 309">
            <a:extLst>
              <a:ext uri="{FF2B5EF4-FFF2-40B4-BE49-F238E27FC236}">
                <a16:creationId xmlns:a16="http://schemas.microsoft.com/office/drawing/2014/main" id="{84305D54-2E9D-49ED-8048-EF0F76B00E59}"/>
              </a:ext>
            </a:extLst>
          </p:cNvPr>
          <p:cNvSpPr/>
          <p:nvPr/>
        </p:nvSpPr>
        <p:spPr>
          <a:xfrm>
            <a:off x="-2076571"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20" name="Picture 119">
            <a:extLst>
              <a:ext uri="{FF2B5EF4-FFF2-40B4-BE49-F238E27FC236}">
                <a16:creationId xmlns:a16="http://schemas.microsoft.com/office/drawing/2014/main" id="{7533261A-751B-4CEC-A7B7-D2E64301276C}"/>
              </a:ext>
            </a:extLst>
          </p:cNvPr>
          <p:cNvPicPr>
            <a:picLocks noChangeAspect="1"/>
          </p:cNvPicPr>
          <p:nvPr/>
        </p:nvPicPr>
        <p:blipFill rotWithShape="1">
          <a:blip r:embed="rId4"/>
          <a:srcRect t="52977" r="34023"/>
          <a:stretch/>
        </p:blipFill>
        <p:spPr>
          <a:xfrm flipV="1">
            <a:off x="227746" y="2085989"/>
            <a:ext cx="840665" cy="599154"/>
          </a:xfrm>
          <a:prstGeom prst="rect">
            <a:avLst/>
          </a:prstGeom>
        </p:spPr>
      </p:pic>
      <p:sp>
        <p:nvSpPr>
          <p:cNvPr id="319" name="Rectangle 318">
            <a:hlinkClick r:id="rId6" action="ppaction://hlinksldjump"/>
            <a:extLst>
              <a:ext uri="{FF2B5EF4-FFF2-40B4-BE49-F238E27FC236}">
                <a16:creationId xmlns:a16="http://schemas.microsoft.com/office/drawing/2014/main" id="{9169FA44-C72A-4C01-8C4F-95A5B6B2A5F9}"/>
              </a:ext>
            </a:extLst>
          </p:cNvPr>
          <p:cNvSpPr/>
          <p:nvPr/>
        </p:nvSpPr>
        <p:spPr>
          <a:xfrm>
            <a:off x="4523509" y="609600"/>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20" name="Rectangle 319">
            <a:hlinkClick r:id="rId7" action="ppaction://hlinksldjump"/>
            <a:extLst>
              <a:ext uri="{FF2B5EF4-FFF2-40B4-BE49-F238E27FC236}">
                <a16:creationId xmlns:a16="http://schemas.microsoft.com/office/drawing/2014/main" id="{4C8C197B-2CA9-487B-B55E-6DAD10A267CC}"/>
              </a:ext>
            </a:extLst>
          </p:cNvPr>
          <p:cNvSpPr/>
          <p:nvPr/>
        </p:nvSpPr>
        <p:spPr>
          <a:xfrm>
            <a:off x="1223469" y="4172856"/>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21" name="Rectangle 320">
            <a:hlinkClick r:id="rId8" action="ppaction://hlinksldjump"/>
            <a:extLst>
              <a:ext uri="{FF2B5EF4-FFF2-40B4-BE49-F238E27FC236}">
                <a16:creationId xmlns:a16="http://schemas.microsoft.com/office/drawing/2014/main" id="{A4C11407-81B4-4085-BF21-131D25F19985}"/>
              </a:ext>
            </a:extLst>
          </p:cNvPr>
          <p:cNvSpPr/>
          <p:nvPr/>
        </p:nvSpPr>
        <p:spPr>
          <a:xfrm>
            <a:off x="7823549" y="4172855"/>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57" name="TextBox 56">
            <a:extLst>
              <a:ext uri="{FF2B5EF4-FFF2-40B4-BE49-F238E27FC236}">
                <a16:creationId xmlns:a16="http://schemas.microsoft.com/office/drawing/2014/main" id="{25C74CFC-200D-4911-A21A-117F58BAE122}"/>
              </a:ext>
            </a:extLst>
          </p:cNvPr>
          <p:cNvSpPr txBox="1"/>
          <p:nvPr/>
        </p:nvSpPr>
        <p:spPr>
          <a:xfrm>
            <a:off x="9330671" y="6345689"/>
            <a:ext cx="2230098" cy="276999"/>
          </a:xfrm>
          <a:prstGeom prst="rect">
            <a:avLst/>
          </a:prstGeom>
          <a:noFill/>
        </p:spPr>
        <p:txBody>
          <a:bodyPr wrap="none" rtlCol="0" anchor="ctr">
            <a:spAutoFit/>
          </a:bodyPr>
          <a:lstStyle/>
          <a:p>
            <a:r>
              <a:rPr lang="en-US" sz="1200" dirty="0"/>
              <a:t>For illustration purposes only</a:t>
            </a:r>
          </a:p>
        </p:txBody>
      </p:sp>
      <p:sp>
        <p:nvSpPr>
          <p:cNvPr id="58" name="TextBox 57">
            <a:extLst>
              <a:ext uri="{FF2B5EF4-FFF2-40B4-BE49-F238E27FC236}">
                <a16:creationId xmlns:a16="http://schemas.microsoft.com/office/drawing/2014/main" id="{9CEE16F5-C6B8-41D0-B372-31A884EFE300}"/>
              </a:ext>
            </a:extLst>
          </p:cNvPr>
          <p:cNvSpPr txBox="1"/>
          <p:nvPr/>
        </p:nvSpPr>
        <p:spPr>
          <a:xfrm>
            <a:off x="7971441" y="4428077"/>
            <a:ext cx="2348340" cy="369332"/>
          </a:xfrm>
          <a:prstGeom prst="rect">
            <a:avLst/>
          </a:prstGeom>
          <a:noFill/>
        </p:spPr>
        <p:txBody>
          <a:bodyPr wrap="square">
            <a:spAutoFit/>
          </a:bodyPr>
          <a:lstStyle/>
          <a:p>
            <a:r>
              <a:rPr lang="en-US" b="1" dirty="0">
                <a:solidFill>
                  <a:schemeClr val="bg1"/>
                </a:solidFill>
              </a:rPr>
              <a:t>Cryptocurrency</a:t>
            </a:r>
          </a:p>
        </p:txBody>
      </p:sp>
    </p:spTree>
    <p:extLst>
      <p:ext uri="{BB962C8B-B14F-4D97-AF65-F5344CB8AC3E}">
        <p14:creationId xmlns:p14="http://schemas.microsoft.com/office/powerpoint/2010/main" val="990077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8"/>
                                        </p:tgtEl>
                                        <p:attrNameLst>
                                          <p:attrName>style.visibility</p:attrName>
                                        </p:attrNameLst>
                                      </p:cBhvr>
                                      <p:to>
                                        <p:strVal val="visible"/>
                                      </p:to>
                                    </p:set>
                                    <p:animEffect transition="in" filter="fade">
                                      <p:cBhvr>
                                        <p:cTn id="7" dur="500"/>
                                        <p:tgtEl>
                                          <p:spTgt spid="3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4"/>
                                        </p:tgtEl>
                                        <p:attrNameLst>
                                          <p:attrName>style.visibility</p:attrName>
                                        </p:attrNameLst>
                                      </p:cBhvr>
                                      <p:to>
                                        <p:strVal val="visible"/>
                                      </p:to>
                                    </p:set>
                                    <p:animEffect transition="in" filter="fade">
                                      <p:cBhvr>
                                        <p:cTn id="10" dur="500"/>
                                        <p:tgtEl>
                                          <p:spTgt spid="3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3"/>
                                        </p:tgtEl>
                                        <p:attrNameLst>
                                          <p:attrName>style.visibility</p:attrName>
                                        </p:attrNameLst>
                                      </p:cBhvr>
                                      <p:to>
                                        <p:strVal val="visible"/>
                                      </p:to>
                                    </p:set>
                                    <p:animEffect transition="in" filter="fade">
                                      <p:cBhvr>
                                        <p:cTn id="13" dur="500"/>
                                        <p:tgtEl>
                                          <p:spTgt spid="3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17"/>
                                        </p:tgtEl>
                                        <p:attrNameLst>
                                          <p:attrName>style.visibility</p:attrName>
                                        </p:attrNameLst>
                                      </p:cBhvr>
                                      <p:to>
                                        <p:strVal val="visible"/>
                                      </p:to>
                                    </p:set>
                                    <p:animEffect transition="in" filter="fade">
                                      <p:cBhvr>
                                        <p:cTn id="16" dur="500"/>
                                        <p:tgtEl>
                                          <p:spTgt spid="3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16"/>
                                        </p:tgtEl>
                                        <p:attrNameLst>
                                          <p:attrName>style.visibility</p:attrName>
                                        </p:attrNameLst>
                                      </p:cBhvr>
                                      <p:to>
                                        <p:strVal val="visible"/>
                                      </p:to>
                                    </p:set>
                                    <p:animEffect transition="in" filter="fade">
                                      <p:cBhvr>
                                        <p:cTn id="19" dur="500"/>
                                        <p:tgtEl>
                                          <p:spTgt spid="3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1"/>
                                        </p:tgtEl>
                                        <p:attrNameLst>
                                          <p:attrName>style.visibility</p:attrName>
                                        </p:attrNameLst>
                                      </p:cBhvr>
                                      <p:to>
                                        <p:strVal val="visible"/>
                                      </p:to>
                                    </p:set>
                                    <p:animEffect transition="in" filter="fade">
                                      <p:cBhvr>
                                        <p:cTn id="22" dur="500"/>
                                        <p:tgtEl>
                                          <p:spTgt spid="3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0"/>
                                        </p:tgtEl>
                                        <p:attrNameLst>
                                          <p:attrName>style.visibility</p:attrName>
                                        </p:attrNameLst>
                                      </p:cBhvr>
                                      <p:to>
                                        <p:strVal val="visible"/>
                                      </p:to>
                                    </p:set>
                                    <p:animEffect transition="in" filter="fade">
                                      <p:cBhvr>
                                        <p:cTn id="25" dur="500"/>
                                        <p:tgtEl>
                                          <p:spTgt spid="3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15"/>
                                        </p:tgtEl>
                                        <p:attrNameLst>
                                          <p:attrName>style.visibility</p:attrName>
                                        </p:attrNameLst>
                                      </p:cBhvr>
                                      <p:to>
                                        <p:strVal val="visible"/>
                                      </p:to>
                                    </p:set>
                                    <p:animEffect transition="in" filter="fade">
                                      <p:cBhvr>
                                        <p:cTn id="28" dur="500"/>
                                        <p:tgtEl>
                                          <p:spTgt spid="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animBg="1"/>
      <p:bldP spid="316" grpId="0" animBg="1"/>
      <p:bldP spid="315" grpId="0" animBg="1"/>
      <p:bldP spid="314" grpId="0" animBg="1"/>
      <p:bldP spid="313" grpId="0" animBg="1"/>
      <p:bldP spid="311" grpId="0" animBg="1"/>
      <p:bldP spid="3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 name="Picture 317" descr="Shape&#10;&#10;Description automatically generated with medium confidence">
            <a:extLst>
              <a:ext uri="{FF2B5EF4-FFF2-40B4-BE49-F238E27FC236}">
                <a16:creationId xmlns:a16="http://schemas.microsoft.com/office/drawing/2014/main" id="{EE2AFACD-3D57-4098-87CB-F6958EDC169B}"/>
              </a:ext>
            </a:extLst>
          </p:cNvPr>
          <p:cNvPicPr>
            <a:picLocks noChangeAspect="1"/>
          </p:cNvPicPr>
          <p:nvPr/>
        </p:nvPicPr>
        <p:blipFill>
          <a:blip r:embed="rId3"/>
          <a:stretch>
            <a:fill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A77D98F8-9DF2-4C60-B685-08BFFC644992}"/>
              </a:ext>
            </a:extLst>
          </p:cNvPr>
          <p:cNvSpPr/>
          <p:nvPr/>
        </p:nvSpPr>
        <p:spPr>
          <a:xfrm>
            <a:off x="11123590" y="4172855"/>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7" name="Rectangle 316">
            <a:extLst>
              <a:ext uri="{FF2B5EF4-FFF2-40B4-BE49-F238E27FC236}">
                <a16:creationId xmlns:a16="http://schemas.microsoft.com/office/drawing/2014/main" id="{44BBB1A9-95C3-4347-894D-322D71609D2B}"/>
              </a:ext>
            </a:extLst>
          </p:cNvPr>
          <p:cNvSpPr/>
          <p:nvPr/>
        </p:nvSpPr>
        <p:spPr>
          <a:xfrm>
            <a:off x="11123590"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6" name="Rectangle 15">
            <a:extLst>
              <a:ext uri="{FF2B5EF4-FFF2-40B4-BE49-F238E27FC236}">
                <a16:creationId xmlns:a16="http://schemas.microsoft.com/office/drawing/2014/main" id="{3FD46B40-2D62-4ADF-9A9D-1715240EAA1F}"/>
              </a:ext>
            </a:extLst>
          </p:cNvPr>
          <p:cNvSpPr/>
          <p:nvPr/>
        </p:nvSpPr>
        <p:spPr>
          <a:xfrm>
            <a:off x="4523509" y="4172855"/>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6" name="Rectangle 315">
            <a:extLst>
              <a:ext uri="{FF2B5EF4-FFF2-40B4-BE49-F238E27FC236}">
                <a16:creationId xmlns:a16="http://schemas.microsoft.com/office/drawing/2014/main" id="{2B091D18-D177-4717-9942-5BBDDB7CF7B6}"/>
              </a:ext>
            </a:extLst>
          </p:cNvPr>
          <p:cNvSpPr/>
          <p:nvPr/>
        </p:nvSpPr>
        <p:spPr>
          <a:xfrm>
            <a:off x="4523509"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9" name="Rectangle 18">
            <a:extLst>
              <a:ext uri="{FF2B5EF4-FFF2-40B4-BE49-F238E27FC236}">
                <a16:creationId xmlns:a16="http://schemas.microsoft.com/office/drawing/2014/main" id="{FBE3AA81-1E1D-4967-BEAE-85964A749328}"/>
              </a:ext>
            </a:extLst>
          </p:cNvPr>
          <p:cNvSpPr/>
          <p:nvPr/>
        </p:nvSpPr>
        <p:spPr>
          <a:xfrm>
            <a:off x="-2076571"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5" name="Rectangle 314">
            <a:extLst>
              <a:ext uri="{FF2B5EF4-FFF2-40B4-BE49-F238E27FC236}">
                <a16:creationId xmlns:a16="http://schemas.microsoft.com/office/drawing/2014/main" id="{5DE81518-C528-4545-8852-C45E1F0F45C9}"/>
              </a:ext>
            </a:extLst>
          </p:cNvPr>
          <p:cNvSpPr/>
          <p:nvPr/>
        </p:nvSpPr>
        <p:spPr>
          <a:xfrm>
            <a:off x="-2076571"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3" name="Rectangle 12">
            <a:extLst>
              <a:ext uri="{FF2B5EF4-FFF2-40B4-BE49-F238E27FC236}">
                <a16:creationId xmlns:a16="http://schemas.microsoft.com/office/drawing/2014/main" id="{70A50A57-FF35-4A51-8042-CDD3BF5D7C42}"/>
              </a:ext>
            </a:extLst>
          </p:cNvPr>
          <p:cNvSpPr/>
          <p:nvPr/>
        </p:nvSpPr>
        <p:spPr>
          <a:xfrm>
            <a:off x="11123590"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4" name="Rectangle 313">
            <a:extLst>
              <a:ext uri="{FF2B5EF4-FFF2-40B4-BE49-F238E27FC236}">
                <a16:creationId xmlns:a16="http://schemas.microsoft.com/office/drawing/2014/main" id="{78F53953-F1FB-4534-B627-4ED85FA3E036}"/>
              </a:ext>
            </a:extLst>
          </p:cNvPr>
          <p:cNvSpPr/>
          <p:nvPr/>
        </p:nvSpPr>
        <p:spPr>
          <a:xfrm>
            <a:off x="11123590"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2" name="Rectangle 11">
            <a:extLst>
              <a:ext uri="{FF2B5EF4-FFF2-40B4-BE49-F238E27FC236}">
                <a16:creationId xmlns:a16="http://schemas.microsoft.com/office/drawing/2014/main" id="{02D0BA91-995E-49B2-8232-9DD5B0823621}"/>
              </a:ext>
            </a:extLst>
          </p:cNvPr>
          <p:cNvSpPr/>
          <p:nvPr/>
        </p:nvSpPr>
        <p:spPr>
          <a:xfrm>
            <a:off x="7823549" y="609600"/>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3" name="Rectangle 312">
            <a:extLst>
              <a:ext uri="{FF2B5EF4-FFF2-40B4-BE49-F238E27FC236}">
                <a16:creationId xmlns:a16="http://schemas.microsoft.com/office/drawing/2014/main" id="{AADF201D-424D-45C7-AEC7-E39BCDB91A24}"/>
              </a:ext>
            </a:extLst>
          </p:cNvPr>
          <p:cNvSpPr/>
          <p:nvPr/>
        </p:nvSpPr>
        <p:spPr>
          <a:xfrm>
            <a:off x="782354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 name="Rectangle 5">
            <a:extLst>
              <a:ext uri="{FF2B5EF4-FFF2-40B4-BE49-F238E27FC236}">
                <a16:creationId xmlns:a16="http://schemas.microsoft.com/office/drawing/2014/main" id="{A257E366-95B4-4B72-840D-F42888875F2B}"/>
              </a:ext>
            </a:extLst>
          </p:cNvPr>
          <p:cNvSpPr/>
          <p:nvPr/>
        </p:nvSpPr>
        <p:spPr>
          <a:xfrm>
            <a:off x="1223469" y="609601"/>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1" name="Rectangle 310">
            <a:extLst>
              <a:ext uri="{FF2B5EF4-FFF2-40B4-BE49-F238E27FC236}">
                <a16:creationId xmlns:a16="http://schemas.microsoft.com/office/drawing/2014/main" id="{AF96FFCE-1AFF-4610-921B-2CC45D53DEE5}"/>
              </a:ext>
            </a:extLst>
          </p:cNvPr>
          <p:cNvSpPr/>
          <p:nvPr/>
        </p:nvSpPr>
        <p:spPr>
          <a:xfrm>
            <a:off x="122346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 name="Rectangle 7">
            <a:extLst>
              <a:ext uri="{FF2B5EF4-FFF2-40B4-BE49-F238E27FC236}">
                <a16:creationId xmlns:a16="http://schemas.microsoft.com/office/drawing/2014/main" id="{41B71CB5-7348-45AD-B1A8-5BE9BC449103}"/>
              </a:ext>
            </a:extLst>
          </p:cNvPr>
          <p:cNvSpPr/>
          <p:nvPr/>
        </p:nvSpPr>
        <p:spPr>
          <a:xfrm>
            <a:off x="4523509" y="609600"/>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4" name="Rectangle 13">
            <a:extLst>
              <a:ext uri="{FF2B5EF4-FFF2-40B4-BE49-F238E27FC236}">
                <a16:creationId xmlns:a16="http://schemas.microsoft.com/office/drawing/2014/main" id="{448893E7-EC22-4900-B78C-746A622327CC}"/>
              </a:ext>
            </a:extLst>
          </p:cNvPr>
          <p:cNvSpPr/>
          <p:nvPr/>
        </p:nvSpPr>
        <p:spPr>
          <a:xfrm>
            <a:off x="-2076571"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5" name="Rectangle 14">
            <a:extLst>
              <a:ext uri="{FF2B5EF4-FFF2-40B4-BE49-F238E27FC236}">
                <a16:creationId xmlns:a16="http://schemas.microsoft.com/office/drawing/2014/main" id="{AC65C4B2-C3D4-4EFC-99CD-D668609711B7}"/>
              </a:ext>
            </a:extLst>
          </p:cNvPr>
          <p:cNvSpPr/>
          <p:nvPr/>
        </p:nvSpPr>
        <p:spPr>
          <a:xfrm>
            <a:off x="1223469" y="4172856"/>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7" name="Rectangle 16">
            <a:extLst>
              <a:ext uri="{FF2B5EF4-FFF2-40B4-BE49-F238E27FC236}">
                <a16:creationId xmlns:a16="http://schemas.microsoft.com/office/drawing/2014/main" id="{712C5453-78F1-4556-8F19-0405497896F6}"/>
              </a:ext>
            </a:extLst>
          </p:cNvPr>
          <p:cNvSpPr/>
          <p:nvPr/>
        </p:nvSpPr>
        <p:spPr>
          <a:xfrm>
            <a:off x="7823549"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54" name="TextBox 53">
            <a:extLst>
              <a:ext uri="{FF2B5EF4-FFF2-40B4-BE49-F238E27FC236}">
                <a16:creationId xmlns:a16="http://schemas.microsoft.com/office/drawing/2014/main" id="{C8543995-96A3-4A13-A5AA-ACE938EC5B46}"/>
              </a:ext>
            </a:extLst>
          </p:cNvPr>
          <p:cNvSpPr txBox="1"/>
          <p:nvPr/>
        </p:nvSpPr>
        <p:spPr>
          <a:xfrm>
            <a:off x="4693116" y="864822"/>
            <a:ext cx="2348340" cy="369332"/>
          </a:xfrm>
          <a:prstGeom prst="rect">
            <a:avLst/>
          </a:prstGeom>
          <a:noFill/>
        </p:spPr>
        <p:txBody>
          <a:bodyPr wrap="square">
            <a:spAutoFit/>
          </a:bodyPr>
          <a:lstStyle/>
          <a:p>
            <a:r>
              <a:rPr lang="en-US" b="1">
                <a:solidFill>
                  <a:schemeClr val="bg1"/>
                </a:solidFill>
              </a:rPr>
              <a:t>Stocks</a:t>
            </a:r>
          </a:p>
        </p:txBody>
      </p:sp>
      <p:sp>
        <p:nvSpPr>
          <p:cNvPr id="59" name="TextBox 58">
            <a:extLst>
              <a:ext uri="{FF2B5EF4-FFF2-40B4-BE49-F238E27FC236}">
                <a16:creationId xmlns:a16="http://schemas.microsoft.com/office/drawing/2014/main" id="{62DEA266-D458-41D5-9F8B-582F21E63731}"/>
              </a:ext>
            </a:extLst>
          </p:cNvPr>
          <p:cNvSpPr txBox="1"/>
          <p:nvPr/>
        </p:nvSpPr>
        <p:spPr>
          <a:xfrm>
            <a:off x="1393076" y="864822"/>
            <a:ext cx="2348340" cy="369332"/>
          </a:xfrm>
          <a:prstGeom prst="rect">
            <a:avLst/>
          </a:prstGeom>
          <a:noFill/>
        </p:spPr>
        <p:txBody>
          <a:bodyPr wrap="square">
            <a:spAutoFit/>
          </a:bodyPr>
          <a:lstStyle/>
          <a:p>
            <a:r>
              <a:rPr lang="en-US" b="1">
                <a:solidFill>
                  <a:schemeClr val="bg1"/>
                </a:solidFill>
              </a:rPr>
              <a:t>Bonds</a:t>
            </a:r>
          </a:p>
        </p:txBody>
      </p:sp>
      <p:sp>
        <p:nvSpPr>
          <p:cNvPr id="63" name="TextBox 62">
            <a:extLst>
              <a:ext uri="{FF2B5EF4-FFF2-40B4-BE49-F238E27FC236}">
                <a16:creationId xmlns:a16="http://schemas.microsoft.com/office/drawing/2014/main" id="{30BBDF2D-4D51-4B5E-A2A5-1CB1348924A0}"/>
              </a:ext>
            </a:extLst>
          </p:cNvPr>
          <p:cNvSpPr txBox="1"/>
          <p:nvPr/>
        </p:nvSpPr>
        <p:spPr>
          <a:xfrm>
            <a:off x="7993156" y="864822"/>
            <a:ext cx="2348340" cy="369332"/>
          </a:xfrm>
          <a:prstGeom prst="rect">
            <a:avLst/>
          </a:prstGeom>
          <a:noFill/>
        </p:spPr>
        <p:txBody>
          <a:bodyPr wrap="square">
            <a:spAutoFit/>
          </a:bodyPr>
          <a:lstStyle/>
          <a:p>
            <a:r>
              <a:rPr lang="en-US" b="1">
                <a:solidFill>
                  <a:schemeClr val="bg1"/>
                </a:solidFill>
              </a:rPr>
              <a:t>Real estate</a:t>
            </a:r>
          </a:p>
        </p:txBody>
      </p:sp>
      <p:sp>
        <p:nvSpPr>
          <p:cNvPr id="66" name="TextBox 65">
            <a:extLst>
              <a:ext uri="{FF2B5EF4-FFF2-40B4-BE49-F238E27FC236}">
                <a16:creationId xmlns:a16="http://schemas.microsoft.com/office/drawing/2014/main" id="{1EB9B1A7-106C-41E1-932E-1A25168111FC}"/>
              </a:ext>
            </a:extLst>
          </p:cNvPr>
          <p:cNvSpPr txBox="1"/>
          <p:nvPr/>
        </p:nvSpPr>
        <p:spPr>
          <a:xfrm>
            <a:off x="11293197" y="864822"/>
            <a:ext cx="2348340" cy="369332"/>
          </a:xfrm>
          <a:prstGeom prst="rect">
            <a:avLst/>
          </a:prstGeom>
          <a:noFill/>
        </p:spPr>
        <p:txBody>
          <a:bodyPr wrap="square">
            <a:spAutoFit/>
          </a:bodyPr>
          <a:lstStyle/>
          <a:p>
            <a:r>
              <a:rPr lang="en-US" b="1">
                <a:solidFill>
                  <a:schemeClr val="bg1"/>
                </a:solidFill>
              </a:rPr>
              <a:t>ETFs</a:t>
            </a:r>
          </a:p>
        </p:txBody>
      </p:sp>
      <p:sp>
        <p:nvSpPr>
          <p:cNvPr id="69" name="TextBox 68">
            <a:extLst>
              <a:ext uri="{FF2B5EF4-FFF2-40B4-BE49-F238E27FC236}">
                <a16:creationId xmlns:a16="http://schemas.microsoft.com/office/drawing/2014/main" id="{6E6B81EF-8267-4FD3-B7FB-6BBFAF8BFE55}"/>
              </a:ext>
            </a:extLst>
          </p:cNvPr>
          <p:cNvSpPr txBox="1"/>
          <p:nvPr/>
        </p:nvSpPr>
        <p:spPr>
          <a:xfrm>
            <a:off x="1393076" y="4428077"/>
            <a:ext cx="2348340" cy="369332"/>
          </a:xfrm>
          <a:prstGeom prst="rect">
            <a:avLst/>
          </a:prstGeom>
          <a:noFill/>
        </p:spPr>
        <p:txBody>
          <a:bodyPr wrap="square">
            <a:spAutoFit/>
          </a:bodyPr>
          <a:lstStyle/>
          <a:p>
            <a:r>
              <a:rPr lang="en-US" b="1">
                <a:solidFill>
                  <a:schemeClr val="bg1"/>
                </a:solidFill>
              </a:rPr>
              <a:t>Mutual funds</a:t>
            </a:r>
          </a:p>
        </p:txBody>
      </p:sp>
      <p:sp>
        <p:nvSpPr>
          <p:cNvPr id="73" name="TextBox 72">
            <a:extLst>
              <a:ext uri="{FF2B5EF4-FFF2-40B4-BE49-F238E27FC236}">
                <a16:creationId xmlns:a16="http://schemas.microsoft.com/office/drawing/2014/main" id="{0B7DF7DC-FE5F-43B9-BD41-9CEE32BBAAFD}"/>
              </a:ext>
            </a:extLst>
          </p:cNvPr>
          <p:cNvSpPr txBox="1"/>
          <p:nvPr/>
        </p:nvSpPr>
        <p:spPr>
          <a:xfrm>
            <a:off x="4693116" y="4428077"/>
            <a:ext cx="2348340" cy="369332"/>
          </a:xfrm>
          <a:prstGeom prst="rect">
            <a:avLst/>
          </a:prstGeom>
          <a:noFill/>
        </p:spPr>
        <p:txBody>
          <a:bodyPr wrap="square">
            <a:spAutoFit/>
          </a:bodyPr>
          <a:lstStyle/>
          <a:p>
            <a:r>
              <a:rPr lang="en-US" b="1">
                <a:solidFill>
                  <a:schemeClr val="bg1"/>
                </a:solidFill>
              </a:rPr>
              <a:t>NFTs</a:t>
            </a:r>
          </a:p>
        </p:txBody>
      </p:sp>
      <p:sp>
        <p:nvSpPr>
          <p:cNvPr id="79" name="TextBox 78">
            <a:extLst>
              <a:ext uri="{FF2B5EF4-FFF2-40B4-BE49-F238E27FC236}">
                <a16:creationId xmlns:a16="http://schemas.microsoft.com/office/drawing/2014/main" id="{2398C929-5E7D-4179-820B-8B4170F9BAEB}"/>
              </a:ext>
            </a:extLst>
          </p:cNvPr>
          <p:cNvSpPr txBox="1"/>
          <p:nvPr/>
        </p:nvSpPr>
        <p:spPr>
          <a:xfrm>
            <a:off x="11293197" y="4428077"/>
            <a:ext cx="2348340" cy="369332"/>
          </a:xfrm>
          <a:prstGeom prst="rect">
            <a:avLst/>
          </a:prstGeom>
          <a:noFill/>
        </p:spPr>
        <p:txBody>
          <a:bodyPr wrap="square">
            <a:spAutoFit/>
          </a:bodyPr>
          <a:lstStyle/>
          <a:p>
            <a:r>
              <a:rPr lang="en-US" b="1">
                <a:solidFill>
                  <a:schemeClr val="bg1"/>
                </a:solidFill>
              </a:rPr>
              <a:t>Cash</a:t>
            </a:r>
          </a:p>
        </p:txBody>
      </p:sp>
      <p:cxnSp>
        <p:nvCxnSpPr>
          <p:cNvPr id="86" name="Straight Connector 85">
            <a:extLst>
              <a:ext uri="{FF2B5EF4-FFF2-40B4-BE49-F238E27FC236}">
                <a16:creationId xmlns:a16="http://schemas.microsoft.com/office/drawing/2014/main" id="{DEF9B67F-920C-43E4-99CA-CF73FBFEAA15}"/>
              </a:ext>
            </a:extLst>
          </p:cNvPr>
          <p:cNvCxnSpPr/>
          <p:nvPr/>
        </p:nvCxnSpPr>
        <p:spPr bwMode="gray">
          <a:xfrm>
            <a:off x="4702704" y="2495102"/>
            <a:ext cx="1344458"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87" name="Freeform 20">
            <a:extLst>
              <a:ext uri="{FF2B5EF4-FFF2-40B4-BE49-F238E27FC236}">
                <a16:creationId xmlns:a16="http://schemas.microsoft.com/office/drawing/2014/main" id="{7064B12B-79C0-40C9-803B-30C6A89C51A1}"/>
              </a:ext>
            </a:extLst>
          </p:cNvPr>
          <p:cNvSpPr>
            <a:spLocks noEditPoints="1"/>
          </p:cNvSpPr>
          <p:nvPr/>
        </p:nvSpPr>
        <p:spPr bwMode="auto">
          <a:xfrm>
            <a:off x="7150923" y="805375"/>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88" name="Picture 87">
            <a:extLst>
              <a:ext uri="{FF2B5EF4-FFF2-40B4-BE49-F238E27FC236}">
                <a16:creationId xmlns:a16="http://schemas.microsoft.com/office/drawing/2014/main" id="{DE28316F-8093-4889-B2E6-4EA5109F3581}"/>
              </a:ext>
            </a:extLst>
          </p:cNvPr>
          <p:cNvPicPr>
            <a:picLocks noChangeAspect="1"/>
          </p:cNvPicPr>
          <p:nvPr/>
        </p:nvPicPr>
        <p:blipFill rotWithShape="1">
          <a:blip r:embed="rId4"/>
          <a:srcRect t="52977" r="34023"/>
          <a:stretch/>
        </p:blipFill>
        <p:spPr>
          <a:xfrm>
            <a:off x="10127866" y="4172855"/>
            <a:ext cx="840665" cy="599154"/>
          </a:xfrm>
          <a:prstGeom prst="rect">
            <a:avLst/>
          </a:prstGeom>
        </p:spPr>
      </p:pic>
      <p:sp>
        <p:nvSpPr>
          <p:cNvPr id="89" name="Freeform 19">
            <a:extLst>
              <a:ext uri="{FF2B5EF4-FFF2-40B4-BE49-F238E27FC236}">
                <a16:creationId xmlns:a16="http://schemas.microsoft.com/office/drawing/2014/main" id="{B511D260-01D2-4420-BF36-0C88CECB6E9B}"/>
              </a:ext>
            </a:extLst>
          </p:cNvPr>
          <p:cNvSpPr>
            <a:spLocks noEditPoints="1"/>
          </p:cNvSpPr>
          <p:nvPr/>
        </p:nvSpPr>
        <p:spPr bwMode="auto">
          <a:xfrm rot="17751844">
            <a:off x="3490502" y="437201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19" name="Picture 118">
            <a:extLst>
              <a:ext uri="{FF2B5EF4-FFF2-40B4-BE49-F238E27FC236}">
                <a16:creationId xmlns:a16="http://schemas.microsoft.com/office/drawing/2014/main" id="{8DBCE6F3-35BD-47EC-9BA7-74F5A38ACB9D}"/>
              </a:ext>
            </a:extLst>
          </p:cNvPr>
          <p:cNvPicPr>
            <a:picLocks noChangeAspect="1"/>
          </p:cNvPicPr>
          <p:nvPr/>
        </p:nvPicPr>
        <p:blipFill rotWithShape="1">
          <a:blip r:embed="rId5"/>
          <a:srcRect r="26261" b="29557"/>
          <a:stretch/>
        </p:blipFill>
        <p:spPr>
          <a:xfrm>
            <a:off x="3914409" y="1246854"/>
            <a:ext cx="454042" cy="1430097"/>
          </a:xfrm>
          <a:prstGeom prst="rect">
            <a:avLst/>
          </a:prstGeom>
        </p:spPr>
      </p:pic>
      <p:pic>
        <p:nvPicPr>
          <p:cNvPr id="121" name="Picture 120">
            <a:extLst>
              <a:ext uri="{FF2B5EF4-FFF2-40B4-BE49-F238E27FC236}">
                <a16:creationId xmlns:a16="http://schemas.microsoft.com/office/drawing/2014/main" id="{D22515D2-8667-4C17-B159-21DEAF55D9CE}"/>
              </a:ext>
            </a:extLst>
          </p:cNvPr>
          <p:cNvPicPr>
            <a:picLocks noChangeAspect="1"/>
          </p:cNvPicPr>
          <p:nvPr/>
        </p:nvPicPr>
        <p:blipFill rotWithShape="1">
          <a:blip r:embed="rId5"/>
          <a:srcRect l="842" r="26261" b="49814"/>
          <a:stretch/>
        </p:blipFill>
        <p:spPr>
          <a:xfrm rot="16200000">
            <a:off x="10234682" y="369636"/>
            <a:ext cx="448854" cy="1018849"/>
          </a:xfrm>
          <a:prstGeom prst="rect">
            <a:avLst/>
          </a:prstGeom>
        </p:spPr>
      </p:pic>
      <p:sp>
        <p:nvSpPr>
          <p:cNvPr id="122" name="Freeform 21">
            <a:extLst>
              <a:ext uri="{FF2B5EF4-FFF2-40B4-BE49-F238E27FC236}">
                <a16:creationId xmlns:a16="http://schemas.microsoft.com/office/drawing/2014/main" id="{519E4746-7A65-4CBB-80F8-F047DD9C4C35}"/>
              </a:ext>
            </a:extLst>
          </p:cNvPr>
          <p:cNvSpPr>
            <a:spLocks noEditPoints="1"/>
          </p:cNvSpPr>
          <p:nvPr/>
        </p:nvSpPr>
        <p:spPr bwMode="auto">
          <a:xfrm rot="20932842">
            <a:off x="8094901" y="2275620"/>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20">
            <a:extLst>
              <a:ext uri="{FF2B5EF4-FFF2-40B4-BE49-F238E27FC236}">
                <a16:creationId xmlns:a16="http://schemas.microsoft.com/office/drawing/2014/main" id="{9CC7071C-DD63-493A-ADA2-0EE16590AEAE}"/>
              </a:ext>
            </a:extLst>
          </p:cNvPr>
          <p:cNvSpPr>
            <a:spLocks noEditPoints="1"/>
          </p:cNvSpPr>
          <p:nvPr/>
        </p:nvSpPr>
        <p:spPr bwMode="auto">
          <a:xfrm>
            <a:off x="3937825" y="468240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02" name="Group 301">
            <a:extLst>
              <a:ext uri="{FF2B5EF4-FFF2-40B4-BE49-F238E27FC236}">
                <a16:creationId xmlns:a16="http://schemas.microsoft.com/office/drawing/2014/main" id="{FAAA5884-33FD-4254-A4BB-0F461573BD0D}"/>
              </a:ext>
            </a:extLst>
          </p:cNvPr>
          <p:cNvGrpSpPr/>
          <p:nvPr/>
        </p:nvGrpSpPr>
        <p:grpSpPr>
          <a:xfrm>
            <a:off x="4597639" y="6050601"/>
            <a:ext cx="2996722" cy="98258"/>
            <a:chOff x="4514873" y="6082229"/>
            <a:chExt cx="2996722" cy="98258"/>
          </a:xfrm>
        </p:grpSpPr>
        <p:sp>
          <p:nvSpPr>
            <p:cNvPr id="292" name="Freeform 32">
              <a:extLst>
                <a:ext uri="{FF2B5EF4-FFF2-40B4-BE49-F238E27FC236}">
                  <a16:creationId xmlns:a16="http://schemas.microsoft.com/office/drawing/2014/main" id="{70A1FE6A-BF32-4DB8-8F66-F7211263D197}"/>
                </a:ext>
              </a:extLst>
            </p:cNvPr>
            <p:cNvSpPr>
              <a:spLocks/>
            </p:cNvSpPr>
            <p:nvPr/>
          </p:nvSpPr>
          <p:spPr bwMode="auto">
            <a:xfrm>
              <a:off x="5156358"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3">
              <a:extLst>
                <a:ext uri="{FF2B5EF4-FFF2-40B4-BE49-F238E27FC236}">
                  <a16:creationId xmlns:a16="http://schemas.microsoft.com/office/drawing/2014/main" id="{F15223B0-8154-4F88-863D-BB4EEE71C66E}"/>
                </a:ext>
              </a:extLst>
            </p:cNvPr>
            <p:cNvSpPr>
              <a:spLocks/>
            </p:cNvSpPr>
            <p:nvPr/>
          </p:nvSpPr>
          <p:spPr bwMode="auto">
            <a:xfrm>
              <a:off x="5477661"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4">
              <a:extLst>
                <a:ext uri="{FF2B5EF4-FFF2-40B4-BE49-F238E27FC236}">
                  <a16:creationId xmlns:a16="http://schemas.microsoft.com/office/drawing/2014/main" id="{962D0BD3-17ED-4CF3-A2E9-CC975CADE447}"/>
                </a:ext>
              </a:extLst>
            </p:cNvPr>
            <p:cNvSpPr>
              <a:spLocks/>
            </p:cNvSpPr>
            <p:nvPr/>
          </p:nvSpPr>
          <p:spPr bwMode="auto">
            <a:xfrm>
              <a:off x="5799946" y="6082229"/>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5">
              <a:extLst>
                <a:ext uri="{FF2B5EF4-FFF2-40B4-BE49-F238E27FC236}">
                  <a16:creationId xmlns:a16="http://schemas.microsoft.com/office/drawing/2014/main" id="{12279AD9-09C1-4986-B8E0-783CD7FB03CC}"/>
                </a:ext>
              </a:extLst>
            </p:cNvPr>
            <p:cNvSpPr>
              <a:spLocks/>
            </p:cNvSpPr>
            <p:nvPr/>
          </p:nvSpPr>
          <p:spPr bwMode="auto">
            <a:xfrm>
              <a:off x="6124196"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6">
              <a:extLst>
                <a:ext uri="{FF2B5EF4-FFF2-40B4-BE49-F238E27FC236}">
                  <a16:creationId xmlns:a16="http://schemas.microsoft.com/office/drawing/2014/main" id="{FFC5A2B4-CB65-467C-A5AE-CC2B859EA610}"/>
                </a:ext>
              </a:extLst>
            </p:cNvPr>
            <p:cNvSpPr>
              <a:spLocks/>
            </p:cNvSpPr>
            <p:nvPr/>
          </p:nvSpPr>
          <p:spPr bwMode="auto">
            <a:xfrm>
              <a:off x="6445499"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37">
              <a:extLst>
                <a:ext uri="{FF2B5EF4-FFF2-40B4-BE49-F238E27FC236}">
                  <a16:creationId xmlns:a16="http://schemas.microsoft.com/office/drawing/2014/main" id="{3281F807-63BB-4733-A6CE-21484A0288AC}"/>
                </a:ext>
              </a:extLst>
            </p:cNvPr>
            <p:cNvSpPr>
              <a:spLocks/>
            </p:cNvSpPr>
            <p:nvPr/>
          </p:nvSpPr>
          <p:spPr bwMode="auto">
            <a:xfrm>
              <a:off x="6767784" y="6082229"/>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38">
              <a:extLst>
                <a:ext uri="{FF2B5EF4-FFF2-40B4-BE49-F238E27FC236}">
                  <a16:creationId xmlns:a16="http://schemas.microsoft.com/office/drawing/2014/main" id="{CD2474DB-C5EB-4FE3-A6C4-08B8FD523549}"/>
                </a:ext>
              </a:extLst>
            </p:cNvPr>
            <p:cNvSpPr>
              <a:spLocks/>
            </p:cNvSpPr>
            <p:nvPr/>
          </p:nvSpPr>
          <p:spPr bwMode="auto">
            <a:xfrm>
              <a:off x="7092034"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39">
              <a:extLst>
                <a:ext uri="{FF2B5EF4-FFF2-40B4-BE49-F238E27FC236}">
                  <a16:creationId xmlns:a16="http://schemas.microsoft.com/office/drawing/2014/main" id="{8F37EEE3-DADC-46F0-85DA-CAA79450B291}"/>
                </a:ext>
              </a:extLst>
            </p:cNvPr>
            <p:cNvSpPr>
              <a:spLocks/>
            </p:cNvSpPr>
            <p:nvPr/>
          </p:nvSpPr>
          <p:spPr bwMode="auto">
            <a:xfrm>
              <a:off x="7413337"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38">
              <a:extLst>
                <a:ext uri="{FF2B5EF4-FFF2-40B4-BE49-F238E27FC236}">
                  <a16:creationId xmlns:a16="http://schemas.microsoft.com/office/drawing/2014/main" id="{41D285A3-AFF7-47FF-9C59-665AE1E7E1DD}"/>
                </a:ext>
              </a:extLst>
            </p:cNvPr>
            <p:cNvSpPr>
              <a:spLocks/>
            </p:cNvSpPr>
            <p:nvPr/>
          </p:nvSpPr>
          <p:spPr bwMode="auto">
            <a:xfrm>
              <a:off x="4514873"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39">
              <a:extLst>
                <a:ext uri="{FF2B5EF4-FFF2-40B4-BE49-F238E27FC236}">
                  <a16:creationId xmlns:a16="http://schemas.microsoft.com/office/drawing/2014/main" id="{499A2AD0-E952-48F1-B995-F4A06BE967EA}"/>
                </a:ext>
              </a:extLst>
            </p:cNvPr>
            <p:cNvSpPr>
              <a:spLocks/>
            </p:cNvSpPr>
            <p:nvPr/>
          </p:nvSpPr>
          <p:spPr bwMode="auto">
            <a:xfrm>
              <a:off x="4836176"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03" name="Freeform 22">
            <a:extLst>
              <a:ext uri="{FF2B5EF4-FFF2-40B4-BE49-F238E27FC236}">
                <a16:creationId xmlns:a16="http://schemas.microsoft.com/office/drawing/2014/main" id="{A9FEABFF-E3F9-4B8E-B13E-FDEB7F6609C3}"/>
              </a:ext>
            </a:extLst>
          </p:cNvPr>
          <p:cNvSpPr>
            <a:spLocks noEditPoints="1"/>
          </p:cNvSpPr>
          <p:nvPr/>
        </p:nvSpPr>
        <p:spPr bwMode="auto">
          <a:xfrm rot="19987089">
            <a:off x="7216005" y="4378006"/>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42">
            <a:extLst>
              <a:ext uri="{FF2B5EF4-FFF2-40B4-BE49-F238E27FC236}">
                <a16:creationId xmlns:a16="http://schemas.microsoft.com/office/drawing/2014/main" id="{0589ABE7-3858-4E57-917F-A0466B350707}"/>
              </a:ext>
            </a:extLst>
          </p:cNvPr>
          <p:cNvSpPr>
            <a:spLocks noEditPoints="1"/>
          </p:cNvSpPr>
          <p:nvPr/>
        </p:nvSpPr>
        <p:spPr bwMode="auto">
          <a:xfrm rot="5400000">
            <a:off x="546657" y="4392596"/>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305" name="Straight Connector 304">
            <a:extLst>
              <a:ext uri="{FF2B5EF4-FFF2-40B4-BE49-F238E27FC236}">
                <a16:creationId xmlns:a16="http://schemas.microsoft.com/office/drawing/2014/main" id="{B7725BC0-B7E7-4B83-B7D6-6CF1373D0B0A}"/>
              </a:ext>
            </a:extLst>
          </p:cNvPr>
          <p:cNvCxnSpPr>
            <a:cxnSpLocks/>
          </p:cNvCxnSpPr>
          <p:nvPr/>
        </p:nvCxnSpPr>
        <p:spPr bwMode="gray">
          <a:xfrm rot="16200000">
            <a:off x="10620968" y="5732527"/>
            <a:ext cx="1344458"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7" name="Freeform 42">
            <a:extLst>
              <a:ext uri="{FF2B5EF4-FFF2-40B4-BE49-F238E27FC236}">
                <a16:creationId xmlns:a16="http://schemas.microsoft.com/office/drawing/2014/main" id="{FAEAA463-ABA6-4076-9A50-40A33A25F512}"/>
              </a:ext>
            </a:extLst>
          </p:cNvPr>
          <p:cNvSpPr>
            <a:spLocks noEditPoints="1"/>
          </p:cNvSpPr>
          <p:nvPr/>
        </p:nvSpPr>
        <p:spPr bwMode="auto">
          <a:xfrm rot="10800000">
            <a:off x="11293197" y="2290407"/>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0" name="Rectangle 309">
            <a:extLst>
              <a:ext uri="{FF2B5EF4-FFF2-40B4-BE49-F238E27FC236}">
                <a16:creationId xmlns:a16="http://schemas.microsoft.com/office/drawing/2014/main" id="{84305D54-2E9D-49ED-8048-EF0F76B00E59}"/>
              </a:ext>
            </a:extLst>
          </p:cNvPr>
          <p:cNvSpPr/>
          <p:nvPr/>
        </p:nvSpPr>
        <p:spPr>
          <a:xfrm>
            <a:off x="-2076571"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20" name="Picture 119">
            <a:extLst>
              <a:ext uri="{FF2B5EF4-FFF2-40B4-BE49-F238E27FC236}">
                <a16:creationId xmlns:a16="http://schemas.microsoft.com/office/drawing/2014/main" id="{7533261A-751B-4CEC-A7B7-D2E64301276C}"/>
              </a:ext>
            </a:extLst>
          </p:cNvPr>
          <p:cNvPicPr>
            <a:picLocks noChangeAspect="1"/>
          </p:cNvPicPr>
          <p:nvPr/>
        </p:nvPicPr>
        <p:blipFill rotWithShape="1">
          <a:blip r:embed="rId4"/>
          <a:srcRect t="52977" r="34023"/>
          <a:stretch/>
        </p:blipFill>
        <p:spPr>
          <a:xfrm flipV="1">
            <a:off x="227746" y="2085989"/>
            <a:ext cx="840665" cy="599154"/>
          </a:xfrm>
          <a:prstGeom prst="rect">
            <a:avLst/>
          </a:prstGeom>
        </p:spPr>
      </p:pic>
      <p:sp>
        <p:nvSpPr>
          <p:cNvPr id="58" name="TextBox 57">
            <a:extLst>
              <a:ext uri="{FF2B5EF4-FFF2-40B4-BE49-F238E27FC236}">
                <a16:creationId xmlns:a16="http://schemas.microsoft.com/office/drawing/2014/main" id="{519E6971-5BD3-4AA9-B3E8-87DBBDE4D8E0}"/>
              </a:ext>
            </a:extLst>
          </p:cNvPr>
          <p:cNvSpPr txBox="1"/>
          <p:nvPr/>
        </p:nvSpPr>
        <p:spPr>
          <a:xfrm>
            <a:off x="1393076" y="4824418"/>
            <a:ext cx="2801257" cy="1077218"/>
          </a:xfrm>
          <a:prstGeom prst="rect">
            <a:avLst/>
          </a:prstGeom>
          <a:noFill/>
        </p:spPr>
        <p:txBody>
          <a:bodyPr wrap="square">
            <a:spAutoFit/>
          </a:bodyPr>
          <a:lstStyle/>
          <a:p>
            <a:pPr marL="0" lvl="1"/>
            <a:r>
              <a:rPr lang="en-US" sz="1600">
                <a:solidFill>
                  <a:schemeClr val="bg1"/>
                </a:solidFill>
                <a:latin typeface="+mn-lt"/>
              </a:rPr>
              <a:t>Money is pooled with </a:t>
            </a:r>
            <a:br>
              <a:rPr lang="en-US" sz="1600">
                <a:solidFill>
                  <a:schemeClr val="bg1"/>
                </a:solidFill>
                <a:latin typeface="+mn-lt"/>
              </a:rPr>
            </a:br>
            <a:r>
              <a:rPr lang="en-US" sz="1600">
                <a:solidFill>
                  <a:schemeClr val="bg1"/>
                </a:solidFill>
                <a:latin typeface="+mn-lt"/>
              </a:rPr>
              <a:t>other investors with </a:t>
            </a:r>
            <a:br>
              <a:rPr lang="en-US" sz="1600">
                <a:solidFill>
                  <a:schemeClr val="bg1"/>
                </a:solidFill>
                <a:latin typeface="+mn-lt"/>
              </a:rPr>
            </a:br>
            <a:r>
              <a:rPr lang="en-US" sz="1600">
                <a:solidFill>
                  <a:schemeClr val="bg1"/>
                </a:solidFill>
                <a:latin typeface="+mn-lt"/>
              </a:rPr>
              <a:t>similar investing goals and managed by a financial pro. </a:t>
            </a:r>
          </a:p>
        </p:txBody>
      </p:sp>
      <p:sp>
        <p:nvSpPr>
          <p:cNvPr id="60" name="Rectangle 59">
            <a:hlinkClick r:id="rId6" action="ppaction://hlinksldjump"/>
            <a:extLst>
              <a:ext uri="{FF2B5EF4-FFF2-40B4-BE49-F238E27FC236}">
                <a16:creationId xmlns:a16="http://schemas.microsoft.com/office/drawing/2014/main" id="{BAD3860C-DA1F-499B-9F34-E75209A9008A}"/>
              </a:ext>
            </a:extLst>
          </p:cNvPr>
          <p:cNvSpPr/>
          <p:nvPr/>
        </p:nvSpPr>
        <p:spPr>
          <a:xfrm>
            <a:off x="4523509" y="609600"/>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1" name="Rectangle 60">
            <a:hlinkClick r:id="rId7" action="ppaction://hlinksldjump"/>
            <a:extLst>
              <a:ext uri="{FF2B5EF4-FFF2-40B4-BE49-F238E27FC236}">
                <a16:creationId xmlns:a16="http://schemas.microsoft.com/office/drawing/2014/main" id="{8F4DC74F-BAC6-4699-A72D-836B2A631320}"/>
              </a:ext>
            </a:extLst>
          </p:cNvPr>
          <p:cNvSpPr/>
          <p:nvPr/>
        </p:nvSpPr>
        <p:spPr>
          <a:xfrm>
            <a:off x="1223469" y="4172856"/>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2" name="Rectangle 61">
            <a:hlinkClick r:id="rId8" action="ppaction://hlinksldjump"/>
            <a:extLst>
              <a:ext uri="{FF2B5EF4-FFF2-40B4-BE49-F238E27FC236}">
                <a16:creationId xmlns:a16="http://schemas.microsoft.com/office/drawing/2014/main" id="{334B1E74-44DD-4E11-B01C-01F9F17E8CA0}"/>
              </a:ext>
            </a:extLst>
          </p:cNvPr>
          <p:cNvSpPr/>
          <p:nvPr/>
        </p:nvSpPr>
        <p:spPr>
          <a:xfrm>
            <a:off x="7823549" y="4172855"/>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4" name="Rectangle 63">
            <a:extLst>
              <a:ext uri="{FF2B5EF4-FFF2-40B4-BE49-F238E27FC236}">
                <a16:creationId xmlns:a16="http://schemas.microsoft.com/office/drawing/2014/main" id="{53CB85B5-0CA6-4E65-9206-ACC1CE9BDBFB}"/>
              </a:ext>
            </a:extLst>
          </p:cNvPr>
          <p:cNvSpPr/>
          <p:nvPr/>
        </p:nvSpPr>
        <p:spPr>
          <a:xfrm>
            <a:off x="6988279" y="3154745"/>
            <a:ext cx="3455098" cy="5394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65" name="TextBox 64">
            <a:extLst>
              <a:ext uri="{FF2B5EF4-FFF2-40B4-BE49-F238E27FC236}">
                <a16:creationId xmlns:a16="http://schemas.microsoft.com/office/drawing/2014/main" id="{256677F8-75F8-4A62-800F-952F6BBA9569}"/>
              </a:ext>
            </a:extLst>
          </p:cNvPr>
          <p:cNvSpPr txBox="1"/>
          <p:nvPr/>
        </p:nvSpPr>
        <p:spPr>
          <a:xfrm>
            <a:off x="973685" y="3136613"/>
            <a:ext cx="10244630" cy="584775"/>
          </a:xfrm>
          <a:prstGeom prst="rect">
            <a:avLst/>
          </a:prstGeom>
          <a:noFill/>
        </p:spPr>
        <p:txBody>
          <a:bodyPr wrap="square">
            <a:spAutoFit/>
          </a:bodyPr>
          <a:lstStyle/>
          <a:p>
            <a:pPr algn="ctr"/>
            <a:r>
              <a:rPr lang="en-US" sz="3200" kern="100">
                <a:solidFill>
                  <a:schemeClr val="bg2"/>
                </a:solidFill>
                <a:latin typeface="Fidelity Sans" panose="020B0503030202020204" pitchFamily="34" charset="0"/>
              </a:rPr>
              <a:t>An almost endless range of  </a:t>
            </a:r>
            <a:r>
              <a:rPr lang="en-US" sz="3200" b="1">
                <a:solidFill>
                  <a:schemeClr val="bg1"/>
                </a:solidFill>
              </a:rPr>
              <a:t>investment types</a:t>
            </a:r>
          </a:p>
        </p:txBody>
      </p:sp>
      <p:sp>
        <p:nvSpPr>
          <p:cNvPr id="67" name="TextBox 66">
            <a:extLst>
              <a:ext uri="{FF2B5EF4-FFF2-40B4-BE49-F238E27FC236}">
                <a16:creationId xmlns:a16="http://schemas.microsoft.com/office/drawing/2014/main" id="{0ABF22B8-74F2-4D7C-8321-002CB9A5AD26}"/>
              </a:ext>
            </a:extLst>
          </p:cNvPr>
          <p:cNvSpPr txBox="1"/>
          <p:nvPr/>
        </p:nvSpPr>
        <p:spPr>
          <a:xfrm>
            <a:off x="9330671" y="6345689"/>
            <a:ext cx="2230098" cy="276999"/>
          </a:xfrm>
          <a:prstGeom prst="rect">
            <a:avLst/>
          </a:prstGeom>
          <a:noFill/>
        </p:spPr>
        <p:txBody>
          <a:bodyPr wrap="none" rtlCol="0" anchor="ctr">
            <a:spAutoFit/>
          </a:bodyPr>
          <a:lstStyle/>
          <a:p>
            <a:r>
              <a:rPr lang="en-US" sz="1200" dirty="0"/>
              <a:t>For illustration purposes only</a:t>
            </a:r>
          </a:p>
        </p:txBody>
      </p:sp>
      <p:sp>
        <p:nvSpPr>
          <p:cNvPr id="68" name="TextBox 67">
            <a:extLst>
              <a:ext uri="{FF2B5EF4-FFF2-40B4-BE49-F238E27FC236}">
                <a16:creationId xmlns:a16="http://schemas.microsoft.com/office/drawing/2014/main" id="{B1477E34-D917-4F57-A8F3-AE939498D3A9}"/>
              </a:ext>
            </a:extLst>
          </p:cNvPr>
          <p:cNvSpPr txBox="1"/>
          <p:nvPr/>
        </p:nvSpPr>
        <p:spPr>
          <a:xfrm>
            <a:off x="7971441" y="4428077"/>
            <a:ext cx="2348340" cy="369332"/>
          </a:xfrm>
          <a:prstGeom prst="rect">
            <a:avLst/>
          </a:prstGeom>
          <a:noFill/>
        </p:spPr>
        <p:txBody>
          <a:bodyPr wrap="square">
            <a:spAutoFit/>
          </a:bodyPr>
          <a:lstStyle/>
          <a:p>
            <a:r>
              <a:rPr lang="en-US" b="1" dirty="0">
                <a:solidFill>
                  <a:schemeClr val="bg1"/>
                </a:solidFill>
              </a:rPr>
              <a:t>Cryptocurrency</a:t>
            </a:r>
          </a:p>
        </p:txBody>
      </p:sp>
    </p:spTree>
    <p:extLst>
      <p:ext uri="{BB962C8B-B14F-4D97-AF65-F5344CB8AC3E}">
        <p14:creationId xmlns:p14="http://schemas.microsoft.com/office/powerpoint/2010/main" val="4002540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 name="Picture 317" descr="Shape&#10;&#10;Description automatically generated with medium confidence">
            <a:extLst>
              <a:ext uri="{FF2B5EF4-FFF2-40B4-BE49-F238E27FC236}">
                <a16:creationId xmlns:a16="http://schemas.microsoft.com/office/drawing/2014/main" id="{EE2AFACD-3D57-4098-87CB-F6958EDC169B}"/>
              </a:ext>
            </a:extLst>
          </p:cNvPr>
          <p:cNvPicPr>
            <a:picLocks noChangeAspect="1"/>
          </p:cNvPicPr>
          <p:nvPr/>
        </p:nvPicPr>
        <p:blipFill>
          <a:blip r:embed="rId3"/>
          <a:stretch>
            <a:fill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A77D98F8-9DF2-4C60-B685-08BFFC644992}"/>
              </a:ext>
            </a:extLst>
          </p:cNvPr>
          <p:cNvSpPr/>
          <p:nvPr/>
        </p:nvSpPr>
        <p:spPr>
          <a:xfrm>
            <a:off x="11123590" y="4172855"/>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7" name="Rectangle 316">
            <a:extLst>
              <a:ext uri="{FF2B5EF4-FFF2-40B4-BE49-F238E27FC236}">
                <a16:creationId xmlns:a16="http://schemas.microsoft.com/office/drawing/2014/main" id="{44BBB1A9-95C3-4347-894D-322D71609D2B}"/>
              </a:ext>
            </a:extLst>
          </p:cNvPr>
          <p:cNvSpPr/>
          <p:nvPr/>
        </p:nvSpPr>
        <p:spPr>
          <a:xfrm>
            <a:off x="11123590"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6" name="Rectangle 15">
            <a:extLst>
              <a:ext uri="{FF2B5EF4-FFF2-40B4-BE49-F238E27FC236}">
                <a16:creationId xmlns:a16="http://schemas.microsoft.com/office/drawing/2014/main" id="{3FD46B40-2D62-4ADF-9A9D-1715240EAA1F}"/>
              </a:ext>
            </a:extLst>
          </p:cNvPr>
          <p:cNvSpPr/>
          <p:nvPr/>
        </p:nvSpPr>
        <p:spPr>
          <a:xfrm>
            <a:off x="4523509" y="4172855"/>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6" name="Rectangle 315">
            <a:extLst>
              <a:ext uri="{FF2B5EF4-FFF2-40B4-BE49-F238E27FC236}">
                <a16:creationId xmlns:a16="http://schemas.microsoft.com/office/drawing/2014/main" id="{2B091D18-D177-4717-9942-5BBDDB7CF7B6}"/>
              </a:ext>
            </a:extLst>
          </p:cNvPr>
          <p:cNvSpPr/>
          <p:nvPr/>
        </p:nvSpPr>
        <p:spPr>
          <a:xfrm>
            <a:off x="4523509"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9" name="Rectangle 18">
            <a:extLst>
              <a:ext uri="{FF2B5EF4-FFF2-40B4-BE49-F238E27FC236}">
                <a16:creationId xmlns:a16="http://schemas.microsoft.com/office/drawing/2014/main" id="{FBE3AA81-1E1D-4967-BEAE-85964A749328}"/>
              </a:ext>
            </a:extLst>
          </p:cNvPr>
          <p:cNvSpPr/>
          <p:nvPr/>
        </p:nvSpPr>
        <p:spPr>
          <a:xfrm>
            <a:off x="-2076571"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5" name="Rectangle 314">
            <a:extLst>
              <a:ext uri="{FF2B5EF4-FFF2-40B4-BE49-F238E27FC236}">
                <a16:creationId xmlns:a16="http://schemas.microsoft.com/office/drawing/2014/main" id="{5DE81518-C528-4545-8852-C45E1F0F45C9}"/>
              </a:ext>
            </a:extLst>
          </p:cNvPr>
          <p:cNvSpPr/>
          <p:nvPr/>
        </p:nvSpPr>
        <p:spPr>
          <a:xfrm>
            <a:off x="-2076571"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3" name="Rectangle 12">
            <a:extLst>
              <a:ext uri="{FF2B5EF4-FFF2-40B4-BE49-F238E27FC236}">
                <a16:creationId xmlns:a16="http://schemas.microsoft.com/office/drawing/2014/main" id="{70A50A57-FF35-4A51-8042-CDD3BF5D7C42}"/>
              </a:ext>
            </a:extLst>
          </p:cNvPr>
          <p:cNvSpPr/>
          <p:nvPr/>
        </p:nvSpPr>
        <p:spPr>
          <a:xfrm>
            <a:off x="11123590"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4" name="Rectangle 313">
            <a:extLst>
              <a:ext uri="{FF2B5EF4-FFF2-40B4-BE49-F238E27FC236}">
                <a16:creationId xmlns:a16="http://schemas.microsoft.com/office/drawing/2014/main" id="{78F53953-F1FB-4534-B627-4ED85FA3E036}"/>
              </a:ext>
            </a:extLst>
          </p:cNvPr>
          <p:cNvSpPr/>
          <p:nvPr/>
        </p:nvSpPr>
        <p:spPr>
          <a:xfrm>
            <a:off x="11123590"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2" name="Rectangle 11">
            <a:extLst>
              <a:ext uri="{FF2B5EF4-FFF2-40B4-BE49-F238E27FC236}">
                <a16:creationId xmlns:a16="http://schemas.microsoft.com/office/drawing/2014/main" id="{02D0BA91-995E-49B2-8232-9DD5B0823621}"/>
              </a:ext>
            </a:extLst>
          </p:cNvPr>
          <p:cNvSpPr/>
          <p:nvPr/>
        </p:nvSpPr>
        <p:spPr>
          <a:xfrm>
            <a:off x="7823549" y="609600"/>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3" name="Rectangle 312">
            <a:extLst>
              <a:ext uri="{FF2B5EF4-FFF2-40B4-BE49-F238E27FC236}">
                <a16:creationId xmlns:a16="http://schemas.microsoft.com/office/drawing/2014/main" id="{AADF201D-424D-45C7-AEC7-E39BCDB91A24}"/>
              </a:ext>
            </a:extLst>
          </p:cNvPr>
          <p:cNvSpPr/>
          <p:nvPr/>
        </p:nvSpPr>
        <p:spPr>
          <a:xfrm>
            <a:off x="782354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 name="Rectangle 5">
            <a:extLst>
              <a:ext uri="{FF2B5EF4-FFF2-40B4-BE49-F238E27FC236}">
                <a16:creationId xmlns:a16="http://schemas.microsoft.com/office/drawing/2014/main" id="{A257E366-95B4-4B72-840D-F42888875F2B}"/>
              </a:ext>
            </a:extLst>
          </p:cNvPr>
          <p:cNvSpPr/>
          <p:nvPr/>
        </p:nvSpPr>
        <p:spPr>
          <a:xfrm>
            <a:off x="1223469" y="609601"/>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1" name="Rectangle 310">
            <a:extLst>
              <a:ext uri="{FF2B5EF4-FFF2-40B4-BE49-F238E27FC236}">
                <a16:creationId xmlns:a16="http://schemas.microsoft.com/office/drawing/2014/main" id="{AF96FFCE-1AFF-4610-921B-2CC45D53DEE5}"/>
              </a:ext>
            </a:extLst>
          </p:cNvPr>
          <p:cNvSpPr/>
          <p:nvPr/>
        </p:nvSpPr>
        <p:spPr>
          <a:xfrm>
            <a:off x="122346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 name="Rectangle 7">
            <a:extLst>
              <a:ext uri="{FF2B5EF4-FFF2-40B4-BE49-F238E27FC236}">
                <a16:creationId xmlns:a16="http://schemas.microsoft.com/office/drawing/2014/main" id="{41B71CB5-7348-45AD-B1A8-5BE9BC449103}"/>
              </a:ext>
            </a:extLst>
          </p:cNvPr>
          <p:cNvSpPr/>
          <p:nvPr/>
        </p:nvSpPr>
        <p:spPr>
          <a:xfrm>
            <a:off x="4523509" y="609600"/>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4" name="Rectangle 13">
            <a:extLst>
              <a:ext uri="{FF2B5EF4-FFF2-40B4-BE49-F238E27FC236}">
                <a16:creationId xmlns:a16="http://schemas.microsoft.com/office/drawing/2014/main" id="{448893E7-EC22-4900-B78C-746A622327CC}"/>
              </a:ext>
            </a:extLst>
          </p:cNvPr>
          <p:cNvSpPr/>
          <p:nvPr/>
        </p:nvSpPr>
        <p:spPr>
          <a:xfrm>
            <a:off x="-2076571"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5" name="Rectangle 14">
            <a:extLst>
              <a:ext uri="{FF2B5EF4-FFF2-40B4-BE49-F238E27FC236}">
                <a16:creationId xmlns:a16="http://schemas.microsoft.com/office/drawing/2014/main" id="{AC65C4B2-C3D4-4EFC-99CD-D668609711B7}"/>
              </a:ext>
            </a:extLst>
          </p:cNvPr>
          <p:cNvSpPr/>
          <p:nvPr/>
        </p:nvSpPr>
        <p:spPr>
          <a:xfrm>
            <a:off x="1223469" y="4172856"/>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7" name="Rectangle 16">
            <a:extLst>
              <a:ext uri="{FF2B5EF4-FFF2-40B4-BE49-F238E27FC236}">
                <a16:creationId xmlns:a16="http://schemas.microsoft.com/office/drawing/2014/main" id="{712C5453-78F1-4556-8F19-0405497896F6}"/>
              </a:ext>
            </a:extLst>
          </p:cNvPr>
          <p:cNvSpPr/>
          <p:nvPr/>
        </p:nvSpPr>
        <p:spPr>
          <a:xfrm>
            <a:off x="7823549"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54" name="TextBox 53">
            <a:extLst>
              <a:ext uri="{FF2B5EF4-FFF2-40B4-BE49-F238E27FC236}">
                <a16:creationId xmlns:a16="http://schemas.microsoft.com/office/drawing/2014/main" id="{C8543995-96A3-4A13-A5AA-ACE938EC5B46}"/>
              </a:ext>
            </a:extLst>
          </p:cNvPr>
          <p:cNvSpPr txBox="1"/>
          <p:nvPr/>
        </p:nvSpPr>
        <p:spPr>
          <a:xfrm>
            <a:off x="4693116" y="864822"/>
            <a:ext cx="2348340" cy="369332"/>
          </a:xfrm>
          <a:prstGeom prst="rect">
            <a:avLst/>
          </a:prstGeom>
          <a:noFill/>
        </p:spPr>
        <p:txBody>
          <a:bodyPr wrap="square">
            <a:spAutoFit/>
          </a:bodyPr>
          <a:lstStyle/>
          <a:p>
            <a:r>
              <a:rPr lang="en-US" b="1">
                <a:solidFill>
                  <a:schemeClr val="bg1"/>
                </a:solidFill>
              </a:rPr>
              <a:t>Stocks</a:t>
            </a:r>
          </a:p>
        </p:txBody>
      </p:sp>
      <p:sp>
        <p:nvSpPr>
          <p:cNvPr id="59" name="TextBox 58">
            <a:extLst>
              <a:ext uri="{FF2B5EF4-FFF2-40B4-BE49-F238E27FC236}">
                <a16:creationId xmlns:a16="http://schemas.microsoft.com/office/drawing/2014/main" id="{62DEA266-D458-41D5-9F8B-582F21E63731}"/>
              </a:ext>
            </a:extLst>
          </p:cNvPr>
          <p:cNvSpPr txBox="1"/>
          <p:nvPr/>
        </p:nvSpPr>
        <p:spPr>
          <a:xfrm>
            <a:off x="1393076" y="864822"/>
            <a:ext cx="2348340" cy="369332"/>
          </a:xfrm>
          <a:prstGeom prst="rect">
            <a:avLst/>
          </a:prstGeom>
          <a:noFill/>
        </p:spPr>
        <p:txBody>
          <a:bodyPr wrap="square">
            <a:spAutoFit/>
          </a:bodyPr>
          <a:lstStyle/>
          <a:p>
            <a:r>
              <a:rPr lang="en-US" b="1">
                <a:solidFill>
                  <a:schemeClr val="bg1"/>
                </a:solidFill>
              </a:rPr>
              <a:t>Bonds</a:t>
            </a:r>
          </a:p>
        </p:txBody>
      </p:sp>
      <p:sp>
        <p:nvSpPr>
          <p:cNvPr id="63" name="TextBox 62">
            <a:extLst>
              <a:ext uri="{FF2B5EF4-FFF2-40B4-BE49-F238E27FC236}">
                <a16:creationId xmlns:a16="http://schemas.microsoft.com/office/drawing/2014/main" id="{30BBDF2D-4D51-4B5E-A2A5-1CB1348924A0}"/>
              </a:ext>
            </a:extLst>
          </p:cNvPr>
          <p:cNvSpPr txBox="1"/>
          <p:nvPr/>
        </p:nvSpPr>
        <p:spPr>
          <a:xfrm>
            <a:off x="7993156" y="864822"/>
            <a:ext cx="2348340" cy="369332"/>
          </a:xfrm>
          <a:prstGeom prst="rect">
            <a:avLst/>
          </a:prstGeom>
          <a:noFill/>
        </p:spPr>
        <p:txBody>
          <a:bodyPr wrap="square">
            <a:spAutoFit/>
          </a:bodyPr>
          <a:lstStyle/>
          <a:p>
            <a:r>
              <a:rPr lang="en-US" b="1">
                <a:solidFill>
                  <a:schemeClr val="bg1"/>
                </a:solidFill>
              </a:rPr>
              <a:t>Real estate</a:t>
            </a:r>
          </a:p>
        </p:txBody>
      </p:sp>
      <p:sp>
        <p:nvSpPr>
          <p:cNvPr id="66" name="TextBox 65">
            <a:extLst>
              <a:ext uri="{FF2B5EF4-FFF2-40B4-BE49-F238E27FC236}">
                <a16:creationId xmlns:a16="http://schemas.microsoft.com/office/drawing/2014/main" id="{1EB9B1A7-106C-41E1-932E-1A25168111FC}"/>
              </a:ext>
            </a:extLst>
          </p:cNvPr>
          <p:cNvSpPr txBox="1"/>
          <p:nvPr/>
        </p:nvSpPr>
        <p:spPr>
          <a:xfrm>
            <a:off x="11293197" y="864822"/>
            <a:ext cx="2348340" cy="369332"/>
          </a:xfrm>
          <a:prstGeom prst="rect">
            <a:avLst/>
          </a:prstGeom>
          <a:noFill/>
        </p:spPr>
        <p:txBody>
          <a:bodyPr wrap="square">
            <a:spAutoFit/>
          </a:bodyPr>
          <a:lstStyle/>
          <a:p>
            <a:r>
              <a:rPr lang="en-US" b="1">
                <a:solidFill>
                  <a:schemeClr val="bg1"/>
                </a:solidFill>
              </a:rPr>
              <a:t>ETFs</a:t>
            </a:r>
          </a:p>
        </p:txBody>
      </p:sp>
      <p:sp>
        <p:nvSpPr>
          <p:cNvPr id="69" name="TextBox 68">
            <a:extLst>
              <a:ext uri="{FF2B5EF4-FFF2-40B4-BE49-F238E27FC236}">
                <a16:creationId xmlns:a16="http://schemas.microsoft.com/office/drawing/2014/main" id="{6E6B81EF-8267-4FD3-B7FB-6BBFAF8BFE55}"/>
              </a:ext>
            </a:extLst>
          </p:cNvPr>
          <p:cNvSpPr txBox="1"/>
          <p:nvPr/>
        </p:nvSpPr>
        <p:spPr>
          <a:xfrm>
            <a:off x="1393076" y="4428077"/>
            <a:ext cx="2348340" cy="369332"/>
          </a:xfrm>
          <a:prstGeom prst="rect">
            <a:avLst/>
          </a:prstGeom>
          <a:noFill/>
        </p:spPr>
        <p:txBody>
          <a:bodyPr wrap="square">
            <a:spAutoFit/>
          </a:bodyPr>
          <a:lstStyle/>
          <a:p>
            <a:r>
              <a:rPr lang="en-US" b="1">
                <a:solidFill>
                  <a:schemeClr val="bg1"/>
                </a:solidFill>
              </a:rPr>
              <a:t>Mutual funds</a:t>
            </a:r>
          </a:p>
        </p:txBody>
      </p:sp>
      <p:sp>
        <p:nvSpPr>
          <p:cNvPr id="73" name="TextBox 72">
            <a:extLst>
              <a:ext uri="{FF2B5EF4-FFF2-40B4-BE49-F238E27FC236}">
                <a16:creationId xmlns:a16="http://schemas.microsoft.com/office/drawing/2014/main" id="{0B7DF7DC-FE5F-43B9-BD41-9CEE32BBAAFD}"/>
              </a:ext>
            </a:extLst>
          </p:cNvPr>
          <p:cNvSpPr txBox="1"/>
          <p:nvPr/>
        </p:nvSpPr>
        <p:spPr>
          <a:xfrm>
            <a:off x="4693116" y="4428077"/>
            <a:ext cx="2348340" cy="369332"/>
          </a:xfrm>
          <a:prstGeom prst="rect">
            <a:avLst/>
          </a:prstGeom>
          <a:noFill/>
        </p:spPr>
        <p:txBody>
          <a:bodyPr wrap="square">
            <a:spAutoFit/>
          </a:bodyPr>
          <a:lstStyle/>
          <a:p>
            <a:r>
              <a:rPr lang="en-US" b="1">
                <a:solidFill>
                  <a:schemeClr val="bg1"/>
                </a:solidFill>
              </a:rPr>
              <a:t>NFTs</a:t>
            </a:r>
          </a:p>
        </p:txBody>
      </p:sp>
      <p:sp>
        <p:nvSpPr>
          <p:cNvPr id="79" name="TextBox 78">
            <a:extLst>
              <a:ext uri="{FF2B5EF4-FFF2-40B4-BE49-F238E27FC236}">
                <a16:creationId xmlns:a16="http://schemas.microsoft.com/office/drawing/2014/main" id="{2398C929-5E7D-4179-820B-8B4170F9BAEB}"/>
              </a:ext>
            </a:extLst>
          </p:cNvPr>
          <p:cNvSpPr txBox="1"/>
          <p:nvPr/>
        </p:nvSpPr>
        <p:spPr>
          <a:xfrm>
            <a:off x="11293197" y="4428077"/>
            <a:ext cx="2348340" cy="369332"/>
          </a:xfrm>
          <a:prstGeom prst="rect">
            <a:avLst/>
          </a:prstGeom>
          <a:noFill/>
        </p:spPr>
        <p:txBody>
          <a:bodyPr wrap="square">
            <a:spAutoFit/>
          </a:bodyPr>
          <a:lstStyle/>
          <a:p>
            <a:r>
              <a:rPr lang="en-US" b="1">
                <a:solidFill>
                  <a:schemeClr val="bg1"/>
                </a:solidFill>
              </a:rPr>
              <a:t>Cash</a:t>
            </a:r>
          </a:p>
        </p:txBody>
      </p:sp>
      <p:cxnSp>
        <p:nvCxnSpPr>
          <p:cNvPr id="86" name="Straight Connector 85">
            <a:extLst>
              <a:ext uri="{FF2B5EF4-FFF2-40B4-BE49-F238E27FC236}">
                <a16:creationId xmlns:a16="http://schemas.microsoft.com/office/drawing/2014/main" id="{DEF9B67F-920C-43E4-99CA-CF73FBFEAA15}"/>
              </a:ext>
            </a:extLst>
          </p:cNvPr>
          <p:cNvCxnSpPr/>
          <p:nvPr/>
        </p:nvCxnSpPr>
        <p:spPr bwMode="gray">
          <a:xfrm>
            <a:off x="4702704" y="2495102"/>
            <a:ext cx="1344458"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87" name="Freeform 20">
            <a:extLst>
              <a:ext uri="{FF2B5EF4-FFF2-40B4-BE49-F238E27FC236}">
                <a16:creationId xmlns:a16="http://schemas.microsoft.com/office/drawing/2014/main" id="{7064B12B-79C0-40C9-803B-30C6A89C51A1}"/>
              </a:ext>
            </a:extLst>
          </p:cNvPr>
          <p:cNvSpPr>
            <a:spLocks noEditPoints="1"/>
          </p:cNvSpPr>
          <p:nvPr/>
        </p:nvSpPr>
        <p:spPr bwMode="auto">
          <a:xfrm>
            <a:off x="7150923" y="805375"/>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88" name="Picture 87">
            <a:extLst>
              <a:ext uri="{FF2B5EF4-FFF2-40B4-BE49-F238E27FC236}">
                <a16:creationId xmlns:a16="http://schemas.microsoft.com/office/drawing/2014/main" id="{DE28316F-8093-4889-B2E6-4EA5109F3581}"/>
              </a:ext>
            </a:extLst>
          </p:cNvPr>
          <p:cNvPicPr>
            <a:picLocks noChangeAspect="1"/>
          </p:cNvPicPr>
          <p:nvPr/>
        </p:nvPicPr>
        <p:blipFill rotWithShape="1">
          <a:blip r:embed="rId4"/>
          <a:srcRect t="52977" r="34023"/>
          <a:stretch/>
        </p:blipFill>
        <p:spPr>
          <a:xfrm>
            <a:off x="10127866" y="4172855"/>
            <a:ext cx="840665" cy="599154"/>
          </a:xfrm>
          <a:prstGeom prst="rect">
            <a:avLst/>
          </a:prstGeom>
        </p:spPr>
      </p:pic>
      <p:sp>
        <p:nvSpPr>
          <p:cNvPr id="89" name="Freeform 19">
            <a:extLst>
              <a:ext uri="{FF2B5EF4-FFF2-40B4-BE49-F238E27FC236}">
                <a16:creationId xmlns:a16="http://schemas.microsoft.com/office/drawing/2014/main" id="{B511D260-01D2-4420-BF36-0C88CECB6E9B}"/>
              </a:ext>
            </a:extLst>
          </p:cNvPr>
          <p:cNvSpPr>
            <a:spLocks noEditPoints="1"/>
          </p:cNvSpPr>
          <p:nvPr/>
        </p:nvSpPr>
        <p:spPr bwMode="auto">
          <a:xfrm rot="17751844">
            <a:off x="3490502" y="437201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19" name="Picture 118">
            <a:extLst>
              <a:ext uri="{FF2B5EF4-FFF2-40B4-BE49-F238E27FC236}">
                <a16:creationId xmlns:a16="http://schemas.microsoft.com/office/drawing/2014/main" id="{8DBCE6F3-35BD-47EC-9BA7-74F5A38ACB9D}"/>
              </a:ext>
            </a:extLst>
          </p:cNvPr>
          <p:cNvPicPr>
            <a:picLocks noChangeAspect="1"/>
          </p:cNvPicPr>
          <p:nvPr/>
        </p:nvPicPr>
        <p:blipFill rotWithShape="1">
          <a:blip r:embed="rId5"/>
          <a:srcRect r="26261" b="29557"/>
          <a:stretch/>
        </p:blipFill>
        <p:spPr>
          <a:xfrm>
            <a:off x="3914409" y="1246854"/>
            <a:ext cx="454042" cy="1430097"/>
          </a:xfrm>
          <a:prstGeom prst="rect">
            <a:avLst/>
          </a:prstGeom>
        </p:spPr>
      </p:pic>
      <p:pic>
        <p:nvPicPr>
          <p:cNvPr id="121" name="Picture 120">
            <a:extLst>
              <a:ext uri="{FF2B5EF4-FFF2-40B4-BE49-F238E27FC236}">
                <a16:creationId xmlns:a16="http://schemas.microsoft.com/office/drawing/2014/main" id="{D22515D2-8667-4C17-B159-21DEAF55D9CE}"/>
              </a:ext>
            </a:extLst>
          </p:cNvPr>
          <p:cNvPicPr>
            <a:picLocks noChangeAspect="1"/>
          </p:cNvPicPr>
          <p:nvPr/>
        </p:nvPicPr>
        <p:blipFill rotWithShape="1">
          <a:blip r:embed="rId5"/>
          <a:srcRect l="842" r="26261" b="49814"/>
          <a:stretch/>
        </p:blipFill>
        <p:spPr>
          <a:xfrm rot="16200000">
            <a:off x="10234682" y="369636"/>
            <a:ext cx="448854" cy="1018849"/>
          </a:xfrm>
          <a:prstGeom prst="rect">
            <a:avLst/>
          </a:prstGeom>
        </p:spPr>
      </p:pic>
      <p:sp>
        <p:nvSpPr>
          <p:cNvPr id="122" name="Freeform 21">
            <a:extLst>
              <a:ext uri="{FF2B5EF4-FFF2-40B4-BE49-F238E27FC236}">
                <a16:creationId xmlns:a16="http://schemas.microsoft.com/office/drawing/2014/main" id="{519E4746-7A65-4CBB-80F8-F047DD9C4C35}"/>
              </a:ext>
            </a:extLst>
          </p:cNvPr>
          <p:cNvSpPr>
            <a:spLocks noEditPoints="1"/>
          </p:cNvSpPr>
          <p:nvPr/>
        </p:nvSpPr>
        <p:spPr bwMode="auto">
          <a:xfrm rot="20932842">
            <a:off x="8094901" y="2275620"/>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20">
            <a:extLst>
              <a:ext uri="{FF2B5EF4-FFF2-40B4-BE49-F238E27FC236}">
                <a16:creationId xmlns:a16="http://schemas.microsoft.com/office/drawing/2014/main" id="{9CC7071C-DD63-493A-ADA2-0EE16590AEAE}"/>
              </a:ext>
            </a:extLst>
          </p:cNvPr>
          <p:cNvSpPr>
            <a:spLocks noEditPoints="1"/>
          </p:cNvSpPr>
          <p:nvPr/>
        </p:nvSpPr>
        <p:spPr bwMode="auto">
          <a:xfrm>
            <a:off x="3937825" y="468240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02" name="Group 301">
            <a:extLst>
              <a:ext uri="{FF2B5EF4-FFF2-40B4-BE49-F238E27FC236}">
                <a16:creationId xmlns:a16="http://schemas.microsoft.com/office/drawing/2014/main" id="{FAAA5884-33FD-4254-A4BB-0F461573BD0D}"/>
              </a:ext>
            </a:extLst>
          </p:cNvPr>
          <p:cNvGrpSpPr/>
          <p:nvPr/>
        </p:nvGrpSpPr>
        <p:grpSpPr>
          <a:xfrm>
            <a:off x="4597639" y="6050601"/>
            <a:ext cx="2996722" cy="98258"/>
            <a:chOff x="4514873" y="6082229"/>
            <a:chExt cx="2996722" cy="98258"/>
          </a:xfrm>
        </p:grpSpPr>
        <p:sp>
          <p:nvSpPr>
            <p:cNvPr id="292" name="Freeform 32">
              <a:extLst>
                <a:ext uri="{FF2B5EF4-FFF2-40B4-BE49-F238E27FC236}">
                  <a16:creationId xmlns:a16="http://schemas.microsoft.com/office/drawing/2014/main" id="{70A1FE6A-BF32-4DB8-8F66-F7211263D197}"/>
                </a:ext>
              </a:extLst>
            </p:cNvPr>
            <p:cNvSpPr>
              <a:spLocks/>
            </p:cNvSpPr>
            <p:nvPr/>
          </p:nvSpPr>
          <p:spPr bwMode="auto">
            <a:xfrm>
              <a:off x="5156358"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3">
              <a:extLst>
                <a:ext uri="{FF2B5EF4-FFF2-40B4-BE49-F238E27FC236}">
                  <a16:creationId xmlns:a16="http://schemas.microsoft.com/office/drawing/2014/main" id="{F15223B0-8154-4F88-863D-BB4EEE71C66E}"/>
                </a:ext>
              </a:extLst>
            </p:cNvPr>
            <p:cNvSpPr>
              <a:spLocks/>
            </p:cNvSpPr>
            <p:nvPr/>
          </p:nvSpPr>
          <p:spPr bwMode="auto">
            <a:xfrm>
              <a:off x="5477661"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4">
              <a:extLst>
                <a:ext uri="{FF2B5EF4-FFF2-40B4-BE49-F238E27FC236}">
                  <a16:creationId xmlns:a16="http://schemas.microsoft.com/office/drawing/2014/main" id="{962D0BD3-17ED-4CF3-A2E9-CC975CADE447}"/>
                </a:ext>
              </a:extLst>
            </p:cNvPr>
            <p:cNvSpPr>
              <a:spLocks/>
            </p:cNvSpPr>
            <p:nvPr/>
          </p:nvSpPr>
          <p:spPr bwMode="auto">
            <a:xfrm>
              <a:off x="5799946" y="6082229"/>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5">
              <a:extLst>
                <a:ext uri="{FF2B5EF4-FFF2-40B4-BE49-F238E27FC236}">
                  <a16:creationId xmlns:a16="http://schemas.microsoft.com/office/drawing/2014/main" id="{12279AD9-09C1-4986-B8E0-783CD7FB03CC}"/>
                </a:ext>
              </a:extLst>
            </p:cNvPr>
            <p:cNvSpPr>
              <a:spLocks/>
            </p:cNvSpPr>
            <p:nvPr/>
          </p:nvSpPr>
          <p:spPr bwMode="auto">
            <a:xfrm>
              <a:off x="6124196"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6">
              <a:extLst>
                <a:ext uri="{FF2B5EF4-FFF2-40B4-BE49-F238E27FC236}">
                  <a16:creationId xmlns:a16="http://schemas.microsoft.com/office/drawing/2014/main" id="{FFC5A2B4-CB65-467C-A5AE-CC2B859EA610}"/>
                </a:ext>
              </a:extLst>
            </p:cNvPr>
            <p:cNvSpPr>
              <a:spLocks/>
            </p:cNvSpPr>
            <p:nvPr/>
          </p:nvSpPr>
          <p:spPr bwMode="auto">
            <a:xfrm>
              <a:off x="6445499"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37">
              <a:extLst>
                <a:ext uri="{FF2B5EF4-FFF2-40B4-BE49-F238E27FC236}">
                  <a16:creationId xmlns:a16="http://schemas.microsoft.com/office/drawing/2014/main" id="{3281F807-63BB-4733-A6CE-21484A0288AC}"/>
                </a:ext>
              </a:extLst>
            </p:cNvPr>
            <p:cNvSpPr>
              <a:spLocks/>
            </p:cNvSpPr>
            <p:nvPr/>
          </p:nvSpPr>
          <p:spPr bwMode="auto">
            <a:xfrm>
              <a:off x="6767784" y="6082229"/>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38">
              <a:extLst>
                <a:ext uri="{FF2B5EF4-FFF2-40B4-BE49-F238E27FC236}">
                  <a16:creationId xmlns:a16="http://schemas.microsoft.com/office/drawing/2014/main" id="{CD2474DB-C5EB-4FE3-A6C4-08B8FD523549}"/>
                </a:ext>
              </a:extLst>
            </p:cNvPr>
            <p:cNvSpPr>
              <a:spLocks/>
            </p:cNvSpPr>
            <p:nvPr/>
          </p:nvSpPr>
          <p:spPr bwMode="auto">
            <a:xfrm>
              <a:off x="7092034"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39">
              <a:extLst>
                <a:ext uri="{FF2B5EF4-FFF2-40B4-BE49-F238E27FC236}">
                  <a16:creationId xmlns:a16="http://schemas.microsoft.com/office/drawing/2014/main" id="{8F37EEE3-DADC-46F0-85DA-CAA79450B291}"/>
                </a:ext>
              </a:extLst>
            </p:cNvPr>
            <p:cNvSpPr>
              <a:spLocks/>
            </p:cNvSpPr>
            <p:nvPr/>
          </p:nvSpPr>
          <p:spPr bwMode="auto">
            <a:xfrm>
              <a:off x="7413337"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38">
              <a:extLst>
                <a:ext uri="{FF2B5EF4-FFF2-40B4-BE49-F238E27FC236}">
                  <a16:creationId xmlns:a16="http://schemas.microsoft.com/office/drawing/2014/main" id="{41D285A3-AFF7-47FF-9C59-665AE1E7E1DD}"/>
                </a:ext>
              </a:extLst>
            </p:cNvPr>
            <p:cNvSpPr>
              <a:spLocks/>
            </p:cNvSpPr>
            <p:nvPr/>
          </p:nvSpPr>
          <p:spPr bwMode="auto">
            <a:xfrm>
              <a:off x="4514873"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39">
              <a:extLst>
                <a:ext uri="{FF2B5EF4-FFF2-40B4-BE49-F238E27FC236}">
                  <a16:creationId xmlns:a16="http://schemas.microsoft.com/office/drawing/2014/main" id="{499A2AD0-E952-48F1-B995-F4A06BE967EA}"/>
                </a:ext>
              </a:extLst>
            </p:cNvPr>
            <p:cNvSpPr>
              <a:spLocks/>
            </p:cNvSpPr>
            <p:nvPr/>
          </p:nvSpPr>
          <p:spPr bwMode="auto">
            <a:xfrm>
              <a:off x="4836176"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03" name="Freeform 22">
            <a:extLst>
              <a:ext uri="{FF2B5EF4-FFF2-40B4-BE49-F238E27FC236}">
                <a16:creationId xmlns:a16="http://schemas.microsoft.com/office/drawing/2014/main" id="{A9FEABFF-E3F9-4B8E-B13E-FDEB7F6609C3}"/>
              </a:ext>
            </a:extLst>
          </p:cNvPr>
          <p:cNvSpPr>
            <a:spLocks noEditPoints="1"/>
          </p:cNvSpPr>
          <p:nvPr/>
        </p:nvSpPr>
        <p:spPr bwMode="auto">
          <a:xfrm rot="19987089">
            <a:off x="7216005" y="4378006"/>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42">
            <a:extLst>
              <a:ext uri="{FF2B5EF4-FFF2-40B4-BE49-F238E27FC236}">
                <a16:creationId xmlns:a16="http://schemas.microsoft.com/office/drawing/2014/main" id="{0589ABE7-3858-4E57-917F-A0466B350707}"/>
              </a:ext>
            </a:extLst>
          </p:cNvPr>
          <p:cNvSpPr>
            <a:spLocks noEditPoints="1"/>
          </p:cNvSpPr>
          <p:nvPr/>
        </p:nvSpPr>
        <p:spPr bwMode="auto">
          <a:xfrm rot="5400000">
            <a:off x="546657" y="4392596"/>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305" name="Straight Connector 304">
            <a:extLst>
              <a:ext uri="{FF2B5EF4-FFF2-40B4-BE49-F238E27FC236}">
                <a16:creationId xmlns:a16="http://schemas.microsoft.com/office/drawing/2014/main" id="{B7725BC0-B7E7-4B83-B7D6-6CF1373D0B0A}"/>
              </a:ext>
            </a:extLst>
          </p:cNvPr>
          <p:cNvCxnSpPr>
            <a:cxnSpLocks/>
          </p:cNvCxnSpPr>
          <p:nvPr/>
        </p:nvCxnSpPr>
        <p:spPr bwMode="gray">
          <a:xfrm rot="16200000">
            <a:off x="10620968" y="5732527"/>
            <a:ext cx="1344458"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7" name="Freeform 42">
            <a:extLst>
              <a:ext uri="{FF2B5EF4-FFF2-40B4-BE49-F238E27FC236}">
                <a16:creationId xmlns:a16="http://schemas.microsoft.com/office/drawing/2014/main" id="{FAEAA463-ABA6-4076-9A50-40A33A25F512}"/>
              </a:ext>
            </a:extLst>
          </p:cNvPr>
          <p:cNvSpPr>
            <a:spLocks noEditPoints="1"/>
          </p:cNvSpPr>
          <p:nvPr/>
        </p:nvSpPr>
        <p:spPr bwMode="auto">
          <a:xfrm rot="10800000">
            <a:off x="11293197" y="2290407"/>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0" name="Rectangle 309">
            <a:extLst>
              <a:ext uri="{FF2B5EF4-FFF2-40B4-BE49-F238E27FC236}">
                <a16:creationId xmlns:a16="http://schemas.microsoft.com/office/drawing/2014/main" id="{84305D54-2E9D-49ED-8048-EF0F76B00E59}"/>
              </a:ext>
            </a:extLst>
          </p:cNvPr>
          <p:cNvSpPr/>
          <p:nvPr/>
        </p:nvSpPr>
        <p:spPr>
          <a:xfrm>
            <a:off x="-2076571"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20" name="Picture 119">
            <a:extLst>
              <a:ext uri="{FF2B5EF4-FFF2-40B4-BE49-F238E27FC236}">
                <a16:creationId xmlns:a16="http://schemas.microsoft.com/office/drawing/2014/main" id="{7533261A-751B-4CEC-A7B7-D2E64301276C}"/>
              </a:ext>
            </a:extLst>
          </p:cNvPr>
          <p:cNvPicPr>
            <a:picLocks noChangeAspect="1"/>
          </p:cNvPicPr>
          <p:nvPr/>
        </p:nvPicPr>
        <p:blipFill rotWithShape="1">
          <a:blip r:embed="rId4"/>
          <a:srcRect t="52977" r="34023"/>
          <a:stretch/>
        </p:blipFill>
        <p:spPr>
          <a:xfrm flipV="1">
            <a:off x="227746" y="2085989"/>
            <a:ext cx="840665" cy="599154"/>
          </a:xfrm>
          <a:prstGeom prst="rect">
            <a:avLst/>
          </a:prstGeom>
        </p:spPr>
      </p:pic>
      <p:sp>
        <p:nvSpPr>
          <p:cNvPr id="61" name="TextBox 60">
            <a:extLst>
              <a:ext uri="{FF2B5EF4-FFF2-40B4-BE49-F238E27FC236}">
                <a16:creationId xmlns:a16="http://schemas.microsoft.com/office/drawing/2014/main" id="{0684304F-A192-467C-8D26-ED7B696A1437}"/>
              </a:ext>
            </a:extLst>
          </p:cNvPr>
          <p:cNvSpPr txBox="1"/>
          <p:nvPr/>
        </p:nvSpPr>
        <p:spPr>
          <a:xfrm>
            <a:off x="4693117" y="1261163"/>
            <a:ext cx="2574396" cy="1077218"/>
          </a:xfrm>
          <a:prstGeom prst="rect">
            <a:avLst/>
          </a:prstGeom>
          <a:noFill/>
        </p:spPr>
        <p:txBody>
          <a:bodyPr wrap="square">
            <a:spAutoFit/>
          </a:bodyPr>
          <a:lstStyle/>
          <a:p>
            <a:pPr marL="0" lvl="1"/>
            <a:r>
              <a:rPr lang="en-US" sz="1600">
                <a:solidFill>
                  <a:schemeClr val="bg1"/>
                </a:solidFill>
              </a:rPr>
              <a:t>Companies offer “shares” </a:t>
            </a:r>
            <a:br>
              <a:rPr lang="en-US" sz="1600">
                <a:solidFill>
                  <a:schemeClr val="bg1"/>
                </a:solidFill>
              </a:rPr>
            </a:br>
            <a:r>
              <a:rPr lang="en-US" sz="1600">
                <a:solidFill>
                  <a:schemeClr val="bg1"/>
                </a:solidFill>
              </a:rPr>
              <a:t>of their business to raise $, allowing people to buy and sell them. </a:t>
            </a:r>
          </a:p>
        </p:txBody>
      </p:sp>
      <p:sp>
        <p:nvSpPr>
          <p:cNvPr id="62" name="Rectangle 61">
            <a:hlinkClick r:id="rId6" action="ppaction://hlinksldjump"/>
            <a:extLst>
              <a:ext uri="{FF2B5EF4-FFF2-40B4-BE49-F238E27FC236}">
                <a16:creationId xmlns:a16="http://schemas.microsoft.com/office/drawing/2014/main" id="{F78CA21F-4572-4541-BEE0-50F55F2675D8}"/>
              </a:ext>
            </a:extLst>
          </p:cNvPr>
          <p:cNvSpPr/>
          <p:nvPr/>
        </p:nvSpPr>
        <p:spPr>
          <a:xfrm>
            <a:off x="4523509" y="609600"/>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4" name="Rectangle 63">
            <a:hlinkClick r:id="rId7" action="ppaction://hlinksldjump"/>
            <a:extLst>
              <a:ext uri="{FF2B5EF4-FFF2-40B4-BE49-F238E27FC236}">
                <a16:creationId xmlns:a16="http://schemas.microsoft.com/office/drawing/2014/main" id="{7AAA72CD-2422-4259-B514-E22C41398E88}"/>
              </a:ext>
            </a:extLst>
          </p:cNvPr>
          <p:cNvSpPr/>
          <p:nvPr/>
        </p:nvSpPr>
        <p:spPr>
          <a:xfrm>
            <a:off x="1223469" y="4172856"/>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5" name="Rectangle 64">
            <a:hlinkClick r:id="rId8" action="ppaction://hlinksldjump"/>
            <a:extLst>
              <a:ext uri="{FF2B5EF4-FFF2-40B4-BE49-F238E27FC236}">
                <a16:creationId xmlns:a16="http://schemas.microsoft.com/office/drawing/2014/main" id="{3ECC3F66-94D4-42DB-A804-FA7A251F1534}"/>
              </a:ext>
            </a:extLst>
          </p:cNvPr>
          <p:cNvSpPr/>
          <p:nvPr/>
        </p:nvSpPr>
        <p:spPr>
          <a:xfrm>
            <a:off x="7823549" y="4172855"/>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7" name="Rectangle 66">
            <a:extLst>
              <a:ext uri="{FF2B5EF4-FFF2-40B4-BE49-F238E27FC236}">
                <a16:creationId xmlns:a16="http://schemas.microsoft.com/office/drawing/2014/main" id="{DB31DAF1-1DCD-40D3-8389-EE35B7AF2B00}"/>
              </a:ext>
            </a:extLst>
          </p:cNvPr>
          <p:cNvSpPr/>
          <p:nvPr/>
        </p:nvSpPr>
        <p:spPr>
          <a:xfrm>
            <a:off x="6988279" y="3154745"/>
            <a:ext cx="3455098" cy="5394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68" name="TextBox 67">
            <a:extLst>
              <a:ext uri="{FF2B5EF4-FFF2-40B4-BE49-F238E27FC236}">
                <a16:creationId xmlns:a16="http://schemas.microsoft.com/office/drawing/2014/main" id="{E01A3103-5ADC-4190-98F3-CAF3F62BCB79}"/>
              </a:ext>
            </a:extLst>
          </p:cNvPr>
          <p:cNvSpPr txBox="1"/>
          <p:nvPr/>
        </p:nvSpPr>
        <p:spPr>
          <a:xfrm>
            <a:off x="973685" y="3136613"/>
            <a:ext cx="10244630" cy="584775"/>
          </a:xfrm>
          <a:prstGeom prst="rect">
            <a:avLst/>
          </a:prstGeom>
          <a:noFill/>
        </p:spPr>
        <p:txBody>
          <a:bodyPr wrap="square">
            <a:spAutoFit/>
          </a:bodyPr>
          <a:lstStyle/>
          <a:p>
            <a:pPr algn="ctr"/>
            <a:r>
              <a:rPr lang="en-US" sz="3200" kern="100">
                <a:solidFill>
                  <a:schemeClr val="bg2"/>
                </a:solidFill>
                <a:latin typeface="Fidelity Sans" panose="020B0503030202020204" pitchFamily="34" charset="0"/>
              </a:rPr>
              <a:t>An almost endless range of  </a:t>
            </a:r>
            <a:r>
              <a:rPr lang="en-US" sz="3200" b="1">
                <a:solidFill>
                  <a:schemeClr val="bg1"/>
                </a:solidFill>
              </a:rPr>
              <a:t>investment types</a:t>
            </a:r>
          </a:p>
        </p:txBody>
      </p:sp>
      <p:sp>
        <p:nvSpPr>
          <p:cNvPr id="58" name="TextBox 57">
            <a:extLst>
              <a:ext uri="{FF2B5EF4-FFF2-40B4-BE49-F238E27FC236}">
                <a16:creationId xmlns:a16="http://schemas.microsoft.com/office/drawing/2014/main" id="{371D1FA5-BEA1-4E36-9347-FBD159630E07}"/>
              </a:ext>
            </a:extLst>
          </p:cNvPr>
          <p:cNvSpPr txBox="1"/>
          <p:nvPr/>
        </p:nvSpPr>
        <p:spPr>
          <a:xfrm>
            <a:off x="9330671" y="6345689"/>
            <a:ext cx="2230098" cy="276999"/>
          </a:xfrm>
          <a:prstGeom prst="rect">
            <a:avLst/>
          </a:prstGeom>
          <a:noFill/>
        </p:spPr>
        <p:txBody>
          <a:bodyPr wrap="none" rtlCol="0" anchor="ctr">
            <a:spAutoFit/>
          </a:bodyPr>
          <a:lstStyle/>
          <a:p>
            <a:r>
              <a:rPr lang="en-US" sz="1200" dirty="0"/>
              <a:t>For illustration purposes only</a:t>
            </a:r>
          </a:p>
        </p:txBody>
      </p:sp>
      <p:sp>
        <p:nvSpPr>
          <p:cNvPr id="60" name="TextBox 59">
            <a:extLst>
              <a:ext uri="{FF2B5EF4-FFF2-40B4-BE49-F238E27FC236}">
                <a16:creationId xmlns:a16="http://schemas.microsoft.com/office/drawing/2014/main" id="{26B3DD30-2243-448E-ADF8-7A406DDCF9B3}"/>
              </a:ext>
            </a:extLst>
          </p:cNvPr>
          <p:cNvSpPr txBox="1"/>
          <p:nvPr/>
        </p:nvSpPr>
        <p:spPr>
          <a:xfrm>
            <a:off x="7971441" y="4428077"/>
            <a:ext cx="2348340" cy="369332"/>
          </a:xfrm>
          <a:prstGeom prst="rect">
            <a:avLst/>
          </a:prstGeom>
          <a:noFill/>
        </p:spPr>
        <p:txBody>
          <a:bodyPr wrap="square">
            <a:spAutoFit/>
          </a:bodyPr>
          <a:lstStyle/>
          <a:p>
            <a:r>
              <a:rPr lang="en-US" b="1" dirty="0">
                <a:solidFill>
                  <a:schemeClr val="bg1"/>
                </a:solidFill>
              </a:rPr>
              <a:t>Cryptocurrency</a:t>
            </a:r>
          </a:p>
        </p:txBody>
      </p:sp>
    </p:spTree>
    <p:extLst>
      <p:ext uri="{BB962C8B-B14F-4D97-AF65-F5344CB8AC3E}">
        <p14:creationId xmlns:p14="http://schemas.microsoft.com/office/powerpoint/2010/main" val="1151154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 name="Picture 317" descr="Shape&#10;&#10;Description automatically generated with medium confidence">
            <a:extLst>
              <a:ext uri="{FF2B5EF4-FFF2-40B4-BE49-F238E27FC236}">
                <a16:creationId xmlns:a16="http://schemas.microsoft.com/office/drawing/2014/main" id="{EE2AFACD-3D57-4098-87CB-F6958EDC169B}"/>
              </a:ext>
            </a:extLst>
          </p:cNvPr>
          <p:cNvPicPr>
            <a:picLocks noChangeAspect="1"/>
          </p:cNvPicPr>
          <p:nvPr/>
        </p:nvPicPr>
        <p:blipFill>
          <a:blip r:embed="rId3"/>
          <a:stretch>
            <a:fill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A77D98F8-9DF2-4C60-B685-08BFFC644992}"/>
              </a:ext>
            </a:extLst>
          </p:cNvPr>
          <p:cNvSpPr/>
          <p:nvPr/>
        </p:nvSpPr>
        <p:spPr>
          <a:xfrm>
            <a:off x="11123590" y="4172855"/>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7" name="Rectangle 316">
            <a:extLst>
              <a:ext uri="{FF2B5EF4-FFF2-40B4-BE49-F238E27FC236}">
                <a16:creationId xmlns:a16="http://schemas.microsoft.com/office/drawing/2014/main" id="{44BBB1A9-95C3-4347-894D-322D71609D2B}"/>
              </a:ext>
            </a:extLst>
          </p:cNvPr>
          <p:cNvSpPr/>
          <p:nvPr/>
        </p:nvSpPr>
        <p:spPr>
          <a:xfrm>
            <a:off x="11123590"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6" name="Rectangle 15">
            <a:extLst>
              <a:ext uri="{FF2B5EF4-FFF2-40B4-BE49-F238E27FC236}">
                <a16:creationId xmlns:a16="http://schemas.microsoft.com/office/drawing/2014/main" id="{3FD46B40-2D62-4ADF-9A9D-1715240EAA1F}"/>
              </a:ext>
            </a:extLst>
          </p:cNvPr>
          <p:cNvSpPr/>
          <p:nvPr/>
        </p:nvSpPr>
        <p:spPr>
          <a:xfrm>
            <a:off x="4523509" y="4172855"/>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6" name="Rectangle 315">
            <a:extLst>
              <a:ext uri="{FF2B5EF4-FFF2-40B4-BE49-F238E27FC236}">
                <a16:creationId xmlns:a16="http://schemas.microsoft.com/office/drawing/2014/main" id="{2B091D18-D177-4717-9942-5BBDDB7CF7B6}"/>
              </a:ext>
            </a:extLst>
          </p:cNvPr>
          <p:cNvSpPr/>
          <p:nvPr/>
        </p:nvSpPr>
        <p:spPr>
          <a:xfrm>
            <a:off x="4523509"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9" name="Rectangle 18">
            <a:extLst>
              <a:ext uri="{FF2B5EF4-FFF2-40B4-BE49-F238E27FC236}">
                <a16:creationId xmlns:a16="http://schemas.microsoft.com/office/drawing/2014/main" id="{FBE3AA81-1E1D-4967-BEAE-85964A749328}"/>
              </a:ext>
            </a:extLst>
          </p:cNvPr>
          <p:cNvSpPr/>
          <p:nvPr/>
        </p:nvSpPr>
        <p:spPr>
          <a:xfrm>
            <a:off x="-2076571"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5" name="Rectangle 314">
            <a:extLst>
              <a:ext uri="{FF2B5EF4-FFF2-40B4-BE49-F238E27FC236}">
                <a16:creationId xmlns:a16="http://schemas.microsoft.com/office/drawing/2014/main" id="{5DE81518-C528-4545-8852-C45E1F0F45C9}"/>
              </a:ext>
            </a:extLst>
          </p:cNvPr>
          <p:cNvSpPr/>
          <p:nvPr/>
        </p:nvSpPr>
        <p:spPr>
          <a:xfrm>
            <a:off x="-2076571"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3" name="Rectangle 12">
            <a:extLst>
              <a:ext uri="{FF2B5EF4-FFF2-40B4-BE49-F238E27FC236}">
                <a16:creationId xmlns:a16="http://schemas.microsoft.com/office/drawing/2014/main" id="{70A50A57-FF35-4A51-8042-CDD3BF5D7C42}"/>
              </a:ext>
            </a:extLst>
          </p:cNvPr>
          <p:cNvSpPr/>
          <p:nvPr/>
        </p:nvSpPr>
        <p:spPr>
          <a:xfrm>
            <a:off x="11123590"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4" name="Rectangle 313">
            <a:extLst>
              <a:ext uri="{FF2B5EF4-FFF2-40B4-BE49-F238E27FC236}">
                <a16:creationId xmlns:a16="http://schemas.microsoft.com/office/drawing/2014/main" id="{78F53953-F1FB-4534-B627-4ED85FA3E036}"/>
              </a:ext>
            </a:extLst>
          </p:cNvPr>
          <p:cNvSpPr/>
          <p:nvPr/>
        </p:nvSpPr>
        <p:spPr>
          <a:xfrm>
            <a:off x="11123590"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2" name="Rectangle 11">
            <a:extLst>
              <a:ext uri="{FF2B5EF4-FFF2-40B4-BE49-F238E27FC236}">
                <a16:creationId xmlns:a16="http://schemas.microsoft.com/office/drawing/2014/main" id="{02D0BA91-995E-49B2-8232-9DD5B0823621}"/>
              </a:ext>
            </a:extLst>
          </p:cNvPr>
          <p:cNvSpPr/>
          <p:nvPr/>
        </p:nvSpPr>
        <p:spPr>
          <a:xfrm>
            <a:off x="7823549" y="609600"/>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3" name="Rectangle 312">
            <a:extLst>
              <a:ext uri="{FF2B5EF4-FFF2-40B4-BE49-F238E27FC236}">
                <a16:creationId xmlns:a16="http://schemas.microsoft.com/office/drawing/2014/main" id="{AADF201D-424D-45C7-AEC7-E39BCDB91A24}"/>
              </a:ext>
            </a:extLst>
          </p:cNvPr>
          <p:cNvSpPr/>
          <p:nvPr/>
        </p:nvSpPr>
        <p:spPr>
          <a:xfrm>
            <a:off x="782354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 name="Rectangle 5">
            <a:extLst>
              <a:ext uri="{FF2B5EF4-FFF2-40B4-BE49-F238E27FC236}">
                <a16:creationId xmlns:a16="http://schemas.microsoft.com/office/drawing/2014/main" id="{A257E366-95B4-4B72-840D-F42888875F2B}"/>
              </a:ext>
            </a:extLst>
          </p:cNvPr>
          <p:cNvSpPr/>
          <p:nvPr/>
        </p:nvSpPr>
        <p:spPr>
          <a:xfrm>
            <a:off x="1223469" y="609601"/>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1" name="Rectangle 310">
            <a:extLst>
              <a:ext uri="{FF2B5EF4-FFF2-40B4-BE49-F238E27FC236}">
                <a16:creationId xmlns:a16="http://schemas.microsoft.com/office/drawing/2014/main" id="{AF96FFCE-1AFF-4610-921B-2CC45D53DEE5}"/>
              </a:ext>
            </a:extLst>
          </p:cNvPr>
          <p:cNvSpPr/>
          <p:nvPr/>
        </p:nvSpPr>
        <p:spPr>
          <a:xfrm>
            <a:off x="122346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 name="Rectangle 7">
            <a:extLst>
              <a:ext uri="{FF2B5EF4-FFF2-40B4-BE49-F238E27FC236}">
                <a16:creationId xmlns:a16="http://schemas.microsoft.com/office/drawing/2014/main" id="{41B71CB5-7348-45AD-B1A8-5BE9BC449103}"/>
              </a:ext>
            </a:extLst>
          </p:cNvPr>
          <p:cNvSpPr/>
          <p:nvPr/>
        </p:nvSpPr>
        <p:spPr>
          <a:xfrm>
            <a:off x="4523509" y="609600"/>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4" name="Rectangle 13">
            <a:extLst>
              <a:ext uri="{FF2B5EF4-FFF2-40B4-BE49-F238E27FC236}">
                <a16:creationId xmlns:a16="http://schemas.microsoft.com/office/drawing/2014/main" id="{448893E7-EC22-4900-B78C-746A622327CC}"/>
              </a:ext>
            </a:extLst>
          </p:cNvPr>
          <p:cNvSpPr/>
          <p:nvPr/>
        </p:nvSpPr>
        <p:spPr>
          <a:xfrm>
            <a:off x="-2076571"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5" name="Rectangle 14">
            <a:extLst>
              <a:ext uri="{FF2B5EF4-FFF2-40B4-BE49-F238E27FC236}">
                <a16:creationId xmlns:a16="http://schemas.microsoft.com/office/drawing/2014/main" id="{AC65C4B2-C3D4-4EFC-99CD-D668609711B7}"/>
              </a:ext>
            </a:extLst>
          </p:cNvPr>
          <p:cNvSpPr/>
          <p:nvPr/>
        </p:nvSpPr>
        <p:spPr>
          <a:xfrm>
            <a:off x="1223469" y="4172856"/>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7" name="Rectangle 16">
            <a:extLst>
              <a:ext uri="{FF2B5EF4-FFF2-40B4-BE49-F238E27FC236}">
                <a16:creationId xmlns:a16="http://schemas.microsoft.com/office/drawing/2014/main" id="{712C5453-78F1-4556-8F19-0405497896F6}"/>
              </a:ext>
            </a:extLst>
          </p:cNvPr>
          <p:cNvSpPr/>
          <p:nvPr/>
        </p:nvSpPr>
        <p:spPr>
          <a:xfrm>
            <a:off x="7823549"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8" name="Rectangle 27">
            <a:extLst>
              <a:ext uri="{FF2B5EF4-FFF2-40B4-BE49-F238E27FC236}">
                <a16:creationId xmlns:a16="http://schemas.microsoft.com/office/drawing/2014/main" id="{CB4DFC99-BEBB-44AC-87E5-BC333B6ABD5A}"/>
              </a:ext>
            </a:extLst>
          </p:cNvPr>
          <p:cNvSpPr/>
          <p:nvPr/>
        </p:nvSpPr>
        <p:spPr>
          <a:xfrm>
            <a:off x="6988279" y="3154745"/>
            <a:ext cx="3455098" cy="5394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 name="TextBox 2">
            <a:extLst>
              <a:ext uri="{FF2B5EF4-FFF2-40B4-BE49-F238E27FC236}">
                <a16:creationId xmlns:a16="http://schemas.microsoft.com/office/drawing/2014/main" id="{369340F9-5AEF-426D-988B-56A4C97FBB40}"/>
              </a:ext>
            </a:extLst>
          </p:cNvPr>
          <p:cNvSpPr txBox="1"/>
          <p:nvPr/>
        </p:nvSpPr>
        <p:spPr>
          <a:xfrm>
            <a:off x="973685" y="3136613"/>
            <a:ext cx="10244630" cy="584775"/>
          </a:xfrm>
          <a:prstGeom prst="rect">
            <a:avLst/>
          </a:prstGeom>
          <a:noFill/>
        </p:spPr>
        <p:txBody>
          <a:bodyPr wrap="square">
            <a:spAutoFit/>
          </a:bodyPr>
          <a:lstStyle/>
          <a:p>
            <a:pPr algn="ctr"/>
            <a:r>
              <a:rPr lang="en-US" sz="3200" kern="100">
                <a:solidFill>
                  <a:schemeClr val="bg2"/>
                </a:solidFill>
                <a:latin typeface="Fidelity Sans" panose="020B0503030202020204" pitchFamily="34" charset="0"/>
              </a:rPr>
              <a:t>An almost endless range of  </a:t>
            </a:r>
            <a:r>
              <a:rPr lang="en-US" sz="3200" b="1">
                <a:solidFill>
                  <a:schemeClr val="bg1"/>
                </a:solidFill>
              </a:rPr>
              <a:t>investment types</a:t>
            </a:r>
          </a:p>
        </p:txBody>
      </p:sp>
      <p:sp>
        <p:nvSpPr>
          <p:cNvPr id="54" name="TextBox 53">
            <a:extLst>
              <a:ext uri="{FF2B5EF4-FFF2-40B4-BE49-F238E27FC236}">
                <a16:creationId xmlns:a16="http://schemas.microsoft.com/office/drawing/2014/main" id="{C8543995-96A3-4A13-A5AA-ACE938EC5B46}"/>
              </a:ext>
            </a:extLst>
          </p:cNvPr>
          <p:cNvSpPr txBox="1"/>
          <p:nvPr/>
        </p:nvSpPr>
        <p:spPr>
          <a:xfrm>
            <a:off x="4693116" y="864822"/>
            <a:ext cx="2348340" cy="369332"/>
          </a:xfrm>
          <a:prstGeom prst="rect">
            <a:avLst/>
          </a:prstGeom>
          <a:noFill/>
        </p:spPr>
        <p:txBody>
          <a:bodyPr wrap="square">
            <a:spAutoFit/>
          </a:bodyPr>
          <a:lstStyle/>
          <a:p>
            <a:r>
              <a:rPr lang="en-US" b="1">
                <a:solidFill>
                  <a:schemeClr val="bg1"/>
                </a:solidFill>
              </a:rPr>
              <a:t>Stocks</a:t>
            </a:r>
          </a:p>
        </p:txBody>
      </p:sp>
      <p:sp>
        <p:nvSpPr>
          <p:cNvPr id="59" name="TextBox 58">
            <a:extLst>
              <a:ext uri="{FF2B5EF4-FFF2-40B4-BE49-F238E27FC236}">
                <a16:creationId xmlns:a16="http://schemas.microsoft.com/office/drawing/2014/main" id="{62DEA266-D458-41D5-9F8B-582F21E63731}"/>
              </a:ext>
            </a:extLst>
          </p:cNvPr>
          <p:cNvSpPr txBox="1"/>
          <p:nvPr/>
        </p:nvSpPr>
        <p:spPr>
          <a:xfrm>
            <a:off x="1393076" y="864822"/>
            <a:ext cx="2348340" cy="369332"/>
          </a:xfrm>
          <a:prstGeom prst="rect">
            <a:avLst/>
          </a:prstGeom>
          <a:noFill/>
        </p:spPr>
        <p:txBody>
          <a:bodyPr wrap="square">
            <a:spAutoFit/>
          </a:bodyPr>
          <a:lstStyle/>
          <a:p>
            <a:r>
              <a:rPr lang="en-US" b="1">
                <a:solidFill>
                  <a:schemeClr val="bg1"/>
                </a:solidFill>
              </a:rPr>
              <a:t>Bonds</a:t>
            </a:r>
          </a:p>
        </p:txBody>
      </p:sp>
      <p:sp>
        <p:nvSpPr>
          <p:cNvPr id="63" name="TextBox 62">
            <a:extLst>
              <a:ext uri="{FF2B5EF4-FFF2-40B4-BE49-F238E27FC236}">
                <a16:creationId xmlns:a16="http://schemas.microsoft.com/office/drawing/2014/main" id="{30BBDF2D-4D51-4B5E-A2A5-1CB1348924A0}"/>
              </a:ext>
            </a:extLst>
          </p:cNvPr>
          <p:cNvSpPr txBox="1"/>
          <p:nvPr/>
        </p:nvSpPr>
        <p:spPr>
          <a:xfrm>
            <a:off x="7993156" y="864822"/>
            <a:ext cx="2348340" cy="369332"/>
          </a:xfrm>
          <a:prstGeom prst="rect">
            <a:avLst/>
          </a:prstGeom>
          <a:noFill/>
        </p:spPr>
        <p:txBody>
          <a:bodyPr wrap="square">
            <a:spAutoFit/>
          </a:bodyPr>
          <a:lstStyle/>
          <a:p>
            <a:r>
              <a:rPr lang="en-US" b="1">
                <a:solidFill>
                  <a:schemeClr val="bg1"/>
                </a:solidFill>
              </a:rPr>
              <a:t>Real estate</a:t>
            </a:r>
          </a:p>
        </p:txBody>
      </p:sp>
      <p:sp>
        <p:nvSpPr>
          <p:cNvPr id="66" name="TextBox 65">
            <a:extLst>
              <a:ext uri="{FF2B5EF4-FFF2-40B4-BE49-F238E27FC236}">
                <a16:creationId xmlns:a16="http://schemas.microsoft.com/office/drawing/2014/main" id="{1EB9B1A7-106C-41E1-932E-1A25168111FC}"/>
              </a:ext>
            </a:extLst>
          </p:cNvPr>
          <p:cNvSpPr txBox="1"/>
          <p:nvPr/>
        </p:nvSpPr>
        <p:spPr>
          <a:xfrm>
            <a:off x="11293197" y="864822"/>
            <a:ext cx="2348340" cy="369332"/>
          </a:xfrm>
          <a:prstGeom prst="rect">
            <a:avLst/>
          </a:prstGeom>
          <a:noFill/>
        </p:spPr>
        <p:txBody>
          <a:bodyPr wrap="square">
            <a:spAutoFit/>
          </a:bodyPr>
          <a:lstStyle/>
          <a:p>
            <a:r>
              <a:rPr lang="en-US" b="1">
                <a:solidFill>
                  <a:schemeClr val="bg1"/>
                </a:solidFill>
              </a:rPr>
              <a:t>ETFs</a:t>
            </a:r>
          </a:p>
        </p:txBody>
      </p:sp>
      <p:sp>
        <p:nvSpPr>
          <p:cNvPr id="69" name="TextBox 68">
            <a:extLst>
              <a:ext uri="{FF2B5EF4-FFF2-40B4-BE49-F238E27FC236}">
                <a16:creationId xmlns:a16="http://schemas.microsoft.com/office/drawing/2014/main" id="{6E6B81EF-8267-4FD3-B7FB-6BBFAF8BFE55}"/>
              </a:ext>
            </a:extLst>
          </p:cNvPr>
          <p:cNvSpPr txBox="1"/>
          <p:nvPr/>
        </p:nvSpPr>
        <p:spPr>
          <a:xfrm>
            <a:off x="1393076" y="4428077"/>
            <a:ext cx="2348340" cy="369332"/>
          </a:xfrm>
          <a:prstGeom prst="rect">
            <a:avLst/>
          </a:prstGeom>
          <a:noFill/>
        </p:spPr>
        <p:txBody>
          <a:bodyPr wrap="square">
            <a:spAutoFit/>
          </a:bodyPr>
          <a:lstStyle/>
          <a:p>
            <a:r>
              <a:rPr lang="en-US" b="1">
                <a:solidFill>
                  <a:schemeClr val="bg1"/>
                </a:solidFill>
              </a:rPr>
              <a:t>Mutual funds</a:t>
            </a:r>
          </a:p>
        </p:txBody>
      </p:sp>
      <p:sp>
        <p:nvSpPr>
          <p:cNvPr id="73" name="TextBox 72">
            <a:extLst>
              <a:ext uri="{FF2B5EF4-FFF2-40B4-BE49-F238E27FC236}">
                <a16:creationId xmlns:a16="http://schemas.microsoft.com/office/drawing/2014/main" id="{0B7DF7DC-FE5F-43B9-BD41-9CEE32BBAAFD}"/>
              </a:ext>
            </a:extLst>
          </p:cNvPr>
          <p:cNvSpPr txBox="1"/>
          <p:nvPr/>
        </p:nvSpPr>
        <p:spPr>
          <a:xfrm>
            <a:off x="4693116" y="4428077"/>
            <a:ext cx="2348340" cy="369332"/>
          </a:xfrm>
          <a:prstGeom prst="rect">
            <a:avLst/>
          </a:prstGeom>
          <a:noFill/>
        </p:spPr>
        <p:txBody>
          <a:bodyPr wrap="square">
            <a:spAutoFit/>
          </a:bodyPr>
          <a:lstStyle/>
          <a:p>
            <a:r>
              <a:rPr lang="en-US" b="1">
                <a:solidFill>
                  <a:schemeClr val="bg1"/>
                </a:solidFill>
              </a:rPr>
              <a:t>NFTs</a:t>
            </a:r>
          </a:p>
        </p:txBody>
      </p:sp>
      <p:sp>
        <p:nvSpPr>
          <p:cNvPr id="79" name="TextBox 78">
            <a:extLst>
              <a:ext uri="{FF2B5EF4-FFF2-40B4-BE49-F238E27FC236}">
                <a16:creationId xmlns:a16="http://schemas.microsoft.com/office/drawing/2014/main" id="{2398C929-5E7D-4179-820B-8B4170F9BAEB}"/>
              </a:ext>
            </a:extLst>
          </p:cNvPr>
          <p:cNvSpPr txBox="1"/>
          <p:nvPr/>
        </p:nvSpPr>
        <p:spPr>
          <a:xfrm>
            <a:off x="11293197" y="4428077"/>
            <a:ext cx="2348340" cy="369332"/>
          </a:xfrm>
          <a:prstGeom prst="rect">
            <a:avLst/>
          </a:prstGeom>
          <a:noFill/>
        </p:spPr>
        <p:txBody>
          <a:bodyPr wrap="square">
            <a:spAutoFit/>
          </a:bodyPr>
          <a:lstStyle/>
          <a:p>
            <a:r>
              <a:rPr lang="en-US" b="1">
                <a:solidFill>
                  <a:schemeClr val="bg1"/>
                </a:solidFill>
              </a:rPr>
              <a:t>Cash</a:t>
            </a:r>
          </a:p>
        </p:txBody>
      </p:sp>
      <p:cxnSp>
        <p:nvCxnSpPr>
          <p:cNvPr id="86" name="Straight Connector 85">
            <a:extLst>
              <a:ext uri="{FF2B5EF4-FFF2-40B4-BE49-F238E27FC236}">
                <a16:creationId xmlns:a16="http://schemas.microsoft.com/office/drawing/2014/main" id="{DEF9B67F-920C-43E4-99CA-CF73FBFEAA15}"/>
              </a:ext>
            </a:extLst>
          </p:cNvPr>
          <p:cNvCxnSpPr/>
          <p:nvPr/>
        </p:nvCxnSpPr>
        <p:spPr bwMode="gray">
          <a:xfrm>
            <a:off x="4702704" y="2495102"/>
            <a:ext cx="1344458"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87" name="Freeform 20">
            <a:extLst>
              <a:ext uri="{FF2B5EF4-FFF2-40B4-BE49-F238E27FC236}">
                <a16:creationId xmlns:a16="http://schemas.microsoft.com/office/drawing/2014/main" id="{7064B12B-79C0-40C9-803B-30C6A89C51A1}"/>
              </a:ext>
            </a:extLst>
          </p:cNvPr>
          <p:cNvSpPr>
            <a:spLocks noEditPoints="1"/>
          </p:cNvSpPr>
          <p:nvPr/>
        </p:nvSpPr>
        <p:spPr bwMode="auto">
          <a:xfrm>
            <a:off x="7150923" y="805375"/>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88" name="Picture 87">
            <a:extLst>
              <a:ext uri="{FF2B5EF4-FFF2-40B4-BE49-F238E27FC236}">
                <a16:creationId xmlns:a16="http://schemas.microsoft.com/office/drawing/2014/main" id="{DE28316F-8093-4889-B2E6-4EA5109F3581}"/>
              </a:ext>
            </a:extLst>
          </p:cNvPr>
          <p:cNvPicPr>
            <a:picLocks noChangeAspect="1"/>
          </p:cNvPicPr>
          <p:nvPr/>
        </p:nvPicPr>
        <p:blipFill rotWithShape="1">
          <a:blip r:embed="rId4"/>
          <a:srcRect t="52977" r="34023"/>
          <a:stretch/>
        </p:blipFill>
        <p:spPr>
          <a:xfrm>
            <a:off x="10127866" y="4172855"/>
            <a:ext cx="840665" cy="599154"/>
          </a:xfrm>
          <a:prstGeom prst="rect">
            <a:avLst/>
          </a:prstGeom>
        </p:spPr>
      </p:pic>
      <p:sp>
        <p:nvSpPr>
          <p:cNvPr id="89" name="Freeform 19">
            <a:extLst>
              <a:ext uri="{FF2B5EF4-FFF2-40B4-BE49-F238E27FC236}">
                <a16:creationId xmlns:a16="http://schemas.microsoft.com/office/drawing/2014/main" id="{B511D260-01D2-4420-BF36-0C88CECB6E9B}"/>
              </a:ext>
            </a:extLst>
          </p:cNvPr>
          <p:cNvSpPr>
            <a:spLocks noEditPoints="1"/>
          </p:cNvSpPr>
          <p:nvPr/>
        </p:nvSpPr>
        <p:spPr bwMode="auto">
          <a:xfrm rot="17751844">
            <a:off x="3490502" y="437201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19" name="Picture 118">
            <a:extLst>
              <a:ext uri="{FF2B5EF4-FFF2-40B4-BE49-F238E27FC236}">
                <a16:creationId xmlns:a16="http://schemas.microsoft.com/office/drawing/2014/main" id="{8DBCE6F3-35BD-47EC-9BA7-74F5A38ACB9D}"/>
              </a:ext>
            </a:extLst>
          </p:cNvPr>
          <p:cNvPicPr>
            <a:picLocks noChangeAspect="1"/>
          </p:cNvPicPr>
          <p:nvPr/>
        </p:nvPicPr>
        <p:blipFill rotWithShape="1">
          <a:blip r:embed="rId5"/>
          <a:srcRect r="26261" b="29557"/>
          <a:stretch/>
        </p:blipFill>
        <p:spPr>
          <a:xfrm>
            <a:off x="3914409" y="1246854"/>
            <a:ext cx="454042" cy="1430097"/>
          </a:xfrm>
          <a:prstGeom prst="rect">
            <a:avLst/>
          </a:prstGeom>
        </p:spPr>
      </p:pic>
      <p:pic>
        <p:nvPicPr>
          <p:cNvPr id="121" name="Picture 120">
            <a:extLst>
              <a:ext uri="{FF2B5EF4-FFF2-40B4-BE49-F238E27FC236}">
                <a16:creationId xmlns:a16="http://schemas.microsoft.com/office/drawing/2014/main" id="{D22515D2-8667-4C17-B159-21DEAF55D9CE}"/>
              </a:ext>
            </a:extLst>
          </p:cNvPr>
          <p:cNvPicPr>
            <a:picLocks noChangeAspect="1"/>
          </p:cNvPicPr>
          <p:nvPr/>
        </p:nvPicPr>
        <p:blipFill rotWithShape="1">
          <a:blip r:embed="rId5"/>
          <a:srcRect l="842" r="26261" b="49814"/>
          <a:stretch/>
        </p:blipFill>
        <p:spPr>
          <a:xfrm rot="16200000">
            <a:off x="10234682" y="369636"/>
            <a:ext cx="448854" cy="1018849"/>
          </a:xfrm>
          <a:prstGeom prst="rect">
            <a:avLst/>
          </a:prstGeom>
        </p:spPr>
      </p:pic>
      <p:sp>
        <p:nvSpPr>
          <p:cNvPr id="122" name="Freeform 21">
            <a:extLst>
              <a:ext uri="{FF2B5EF4-FFF2-40B4-BE49-F238E27FC236}">
                <a16:creationId xmlns:a16="http://schemas.microsoft.com/office/drawing/2014/main" id="{519E4746-7A65-4CBB-80F8-F047DD9C4C35}"/>
              </a:ext>
            </a:extLst>
          </p:cNvPr>
          <p:cNvSpPr>
            <a:spLocks noEditPoints="1"/>
          </p:cNvSpPr>
          <p:nvPr/>
        </p:nvSpPr>
        <p:spPr bwMode="auto">
          <a:xfrm rot="20932842">
            <a:off x="8094901" y="2275620"/>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20">
            <a:extLst>
              <a:ext uri="{FF2B5EF4-FFF2-40B4-BE49-F238E27FC236}">
                <a16:creationId xmlns:a16="http://schemas.microsoft.com/office/drawing/2014/main" id="{9CC7071C-DD63-493A-ADA2-0EE16590AEAE}"/>
              </a:ext>
            </a:extLst>
          </p:cNvPr>
          <p:cNvSpPr>
            <a:spLocks noEditPoints="1"/>
          </p:cNvSpPr>
          <p:nvPr/>
        </p:nvSpPr>
        <p:spPr bwMode="auto">
          <a:xfrm>
            <a:off x="3937825" y="468240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02" name="Group 301">
            <a:extLst>
              <a:ext uri="{FF2B5EF4-FFF2-40B4-BE49-F238E27FC236}">
                <a16:creationId xmlns:a16="http://schemas.microsoft.com/office/drawing/2014/main" id="{FAAA5884-33FD-4254-A4BB-0F461573BD0D}"/>
              </a:ext>
            </a:extLst>
          </p:cNvPr>
          <p:cNvGrpSpPr/>
          <p:nvPr/>
        </p:nvGrpSpPr>
        <p:grpSpPr>
          <a:xfrm>
            <a:off x="4597639" y="6050601"/>
            <a:ext cx="2996722" cy="98258"/>
            <a:chOff x="4514873" y="6082229"/>
            <a:chExt cx="2996722" cy="98258"/>
          </a:xfrm>
        </p:grpSpPr>
        <p:sp>
          <p:nvSpPr>
            <p:cNvPr id="292" name="Freeform 32">
              <a:extLst>
                <a:ext uri="{FF2B5EF4-FFF2-40B4-BE49-F238E27FC236}">
                  <a16:creationId xmlns:a16="http://schemas.microsoft.com/office/drawing/2014/main" id="{70A1FE6A-BF32-4DB8-8F66-F7211263D197}"/>
                </a:ext>
              </a:extLst>
            </p:cNvPr>
            <p:cNvSpPr>
              <a:spLocks/>
            </p:cNvSpPr>
            <p:nvPr/>
          </p:nvSpPr>
          <p:spPr bwMode="auto">
            <a:xfrm>
              <a:off x="5156358"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3">
              <a:extLst>
                <a:ext uri="{FF2B5EF4-FFF2-40B4-BE49-F238E27FC236}">
                  <a16:creationId xmlns:a16="http://schemas.microsoft.com/office/drawing/2014/main" id="{F15223B0-8154-4F88-863D-BB4EEE71C66E}"/>
                </a:ext>
              </a:extLst>
            </p:cNvPr>
            <p:cNvSpPr>
              <a:spLocks/>
            </p:cNvSpPr>
            <p:nvPr/>
          </p:nvSpPr>
          <p:spPr bwMode="auto">
            <a:xfrm>
              <a:off x="5477661"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4">
              <a:extLst>
                <a:ext uri="{FF2B5EF4-FFF2-40B4-BE49-F238E27FC236}">
                  <a16:creationId xmlns:a16="http://schemas.microsoft.com/office/drawing/2014/main" id="{962D0BD3-17ED-4CF3-A2E9-CC975CADE447}"/>
                </a:ext>
              </a:extLst>
            </p:cNvPr>
            <p:cNvSpPr>
              <a:spLocks/>
            </p:cNvSpPr>
            <p:nvPr/>
          </p:nvSpPr>
          <p:spPr bwMode="auto">
            <a:xfrm>
              <a:off x="5799946" y="6082229"/>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5">
              <a:extLst>
                <a:ext uri="{FF2B5EF4-FFF2-40B4-BE49-F238E27FC236}">
                  <a16:creationId xmlns:a16="http://schemas.microsoft.com/office/drawing/2014/main" id="{12279AD9-09C1-4986-B8E0-783CD7FB03CC}"/>
                </a:ext>
              </a:extLst>
            </p:cNvPr>
            <p:cNvSpPr>
              <a:spLocks/>
            </p:cNvSpPr>
            <p:nvPr/>
          </p:nvSpPr>
          <p:spPr bwMode="auto">
            <a:xfrm>
              <a:off x="6124196"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6">
              <a:extLst>
                <a:ext uri="{FF2B5EF4-FFF2-40B4-BE49-F238E27FC236}">
                  <a16:creationId xmlns:a16="http://schemas.microsoft.com/office/drawing/2014/main" id="{FFC5A2B4-CB65-467C-A5AE-CC2B859EA610}"/>
                </a:ext>
              </a:extLst>
            </p:cNvPr>
            <p:cNvSpPr>
              <a:spLocks/>
            </p:cNvSpPr>
            <p:nvPr/>
          </p:nvSpPr>
          <p:spPr bwMode="auto">
            <a:xfrm>
              <a:off x="6445499"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37">
              <a:extLst>
                <a:ext uri="{FF2B5EF4-FFF2-40B4-BE49-F238E27FC236}">
                  <a16:creationId xmlns:a16="http://schemas.microsoft.com/office/drawing/2014/main" id="{3281F807-63BB-4733-A6CE-21484A0288AC}"/>
                </a:ext>
              </a:extLst>
            </p:cNvPr>
            <p:cNvSpPr>
              <a:spLocks/>
            </p:cNvSpPr>
            <p:nvPr/>
          </p:nvSpPr>
          <p:spPr bwMode="auto">
            <a:xfrm>
              <a:off x="6767784" y="6082229"/>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38">
              <a:extLst>
                <a:ext uri="{FF2B5EF4-FFF2-40B4-BE49-F238E27FC236}">
                  <a16:creationId xmlns:a16="http://schemas.microsoft.com/office/drawing/2014/main" id="{CD2474DB-C5EB-4FE3-A6C4-08B8FD523549}"/>
                </a:ext>
              </a:extLst>
            </p:cNvPr>
            <p:cNvSpPr>
              <a:spLocks/>
            </p:cNvSpPr>
            <p:nvPr/>
          </p:nvSpPr>
          <p:spPr bwMode="auto">
            <a:xfrm>
              <a:off x="7092034"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39">
              <a:extLst>
                <a:ext uri="{FF2B5EF4-FFF2-40B4-BE49-F238E27FC236}">
                  <a16:creationId xmlns:a16="http://schemas.microsoft.com/office/drawing/2014/main" id="{8F37EEE3-DADC-46F0-85DA-CAA79450B291}"/>
                </a:ext>
              </a:extLst>
            </p:cNvPr>
            <p:cNvSpPr>
              <a:spLocks/>
            </p:cNvSpPr>
            <p:nvPr/>
          </p:nvSpPr>
          <p:spPr bwMode="auto">
            <a:xfrm>
              <a:off x="7413337"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38">
              <a:extLst>
                <a:ext uri="{FF2B5EF4-FFF2-40B4-BE49-F238E27FC236}">
                  <a16:creationId xmlns:a16="http://schemas.microsoft.com/office/drawing/2014/main" id="{41D285A3-AFF7-47FF-9C59-665AE1E7E1DD}"/>
                </a:ext>
              </a:extLst>
            </p:cNvPr>
            <p:cNvSpPr>
              <a:spLocks/>
            </p:cNvSpPr>
            <p:nvPr/>
          </p:nvSpPr>
          <p:spPr bwMode="auto">
            <a:xfrm>
              <a:off x="4514873"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39">
              <a:extLst>
                <a:ext uri="{FF2B5EF4-FFF2-40B4-BE49-F238E27FC236}">
                  <a16:creationId xmlns:a16="http://schemas.microsoft.com/office/drawing/2014/main" id="{499A2AD0-E952-48F1-B995-F4A06BE967EA}"/>
                </a:ext>
              </a:extLst>
            </p:cNvPr>
            <p:cNvSpPr>
              <a:spLocks/>
            </p:cNvSpPr>
            <p:nvPr/>
          </p:nvSpPr>
          <p:spPr bwMode="auto">
            <a:xfrm>
              <a:off x="4836176"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03" name="Freeform 22">
            <a:extLst>
              <a:ext uri="{FF2B5EF4-FFF2-40B4-BE49-F238E27FC236}">
                <a16:creationId xmlns:a16="http://schemas.microsoft.com/office/drawing/2014/main" id="{A9FEABFF-E3F9-4B8E-B13E-FDEB7F6609C3}"/>
              </a:ext>
            </a:extLst>
          </p:cNvPr>
          <p:cNvSpPr>
            <a:spLocks noEditPoints="1"/>
          </p:cNvSpPr>
          <p:nvPr/>
        </p:nvSpPr>
        <p:spPr bwMode="auto">
          <a:xfrm rot="19987089">
            <a:off x="7216005" y="4378006"/>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42">
            <a:extLst>
              <a:ext uri="{FF2B5EF4-FFF2-40B4-BE49-F238E27FC236}">
                <a16:creationId xmlns:a16="http://schemas.microsoft.com/office/drawing/2014/main" id="{0589ABE7-3858-4E57-917F-A0466B350707}"/>
              </a:ext>
            </a:extLst>
          </p:cNvPr>
          <p:cNvSpPr>
            <a:spLocks noEditPoints="1"/>
          </p:cNvSpPr>
          <p:nvPr/>
        </p:nvSpPr>
        <p:spPr bwMode="auto">
          <a:xfrm rot="5400000">
            <a:off x="546657" y="4392596"/>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305" name="Straight Connector 304">
            <a:extLst>
              <a:ext uri="{FF2B5EF4-FFF2-40B4-BE49-F238E27FC236}">
                <a16:creationId xmlns:a16="http://schemas.microsoft.com/office/drawing/2014/main" id="{B7725BC0-B7E7-4B83-B7D6-6CF1373D0B0A}"/>
              </a:ext>
            </a:extLst>
          </p:cNvPr>
          <p:cNvCxnSpPr>
            <a:cxnSpLocks/>
          </p:cNvCxnSpPr>
          <p:nvPr/>
        </p:nvCxnSpPr>
        <p:spPr bwMode="gray">
          <a:xfrm rot="16200000">
            <a:off x="11224818" y="6266576"/>
            <a:ext cx="1344458"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7" name="Freeform 42">
            <a:extLst>
              <a:ext uri="{FF2B5EF4-FFF2-40B4-BE49-F238E27FC236}">
                <a16:creationId xmlns:a16="http://schemas.microsoft.com/office/drawing/2014/main" id="{FAEAA463-ABA6-4076-9A50-40A33A25F512}"/>
              </a:ext>
            </a:extLst>
          </p:cNvPr>
          <p:cNvSpPr>
            <a:spLocks noEditPoints="1"/>
          </p:cNvSpPr>
          <p:nvPr/>
        </p:nvSpPr>
        <p:spPr bwMode="auto">
          <a:xfrm rot="10800000">
            <a:off x="11293197" y="2290407"/>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0" name="Rectangle 309">
            <a:extLst>
              <a:ext uri="{FF2B5EF4-FFF2-40B4-BE49-F238E27FC236}">
                <a16:creationId xmlns:a16="http://schemas.microsoft.com/office/drawing/2014/main" id="{84305D54-2E9D-49ED-8048-EF0F76B00E59}"/>
              </a:ext>
            </a:extLst>
          </p:cNvPr>
          <p:cNvSpPr/>
          <p:nvPr/>
        </p:nvSpPr>
        <p:spPr>
          <a:xfrm>
            <a:off x="-2076571"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20" name="Picture 119">
            <a:extLst>
              <a:ext uri="{FF2B5EF4-FFF2-40B4-BE49-F238E27FC236}">
                <a16:creationId xmlns:a16="http://schemas.microsoft.com/office/drawing/2014/main" id="{7533261A-751B-4CEC-A7B7-D2E64301276C}"/>
              </a:ext>
            </a:extLst>
          </p:cNvPr>
          <p:cNvPicPr>
            <a:picLocks noChangeAspect="1"/>
          </p:cNvPicPr>
          <p:nvPr/>
        </p:nvPicPr>
        <p:blipFill rotWithShape="1">
          <a:blip r:embed="rId4"/>
          <a:srcRect t="52977" r="34023"/>
          <a:stretch/>
        </p:blipFill>
        <p:spPr>
          <a:xfrm flipV="1">
            <a:off x="227746" y="2085989"/>
            <a:ext cx="840665" cy="599154"/>
          </a:xfrm>
          <a:prstGeom prst="rect">
            <a:avLst/>
          </a:prstGeom>
        </p:spPr>
      </p:pic>
      <p:sp>
        <p:nvSpPr>
          <p:cNvPr id="60" name="TextBox 59">
            <a:extLst>
              <a:ext uri="{FF2B5EF4-FFF2-40B4-BE49-F238E27FC236}">
                <a16:creationId xmlns:a16="http://schemas.microsoft.com/office/drawing/2014/main" id="{6A296082-1F72-4439-B19E-2BA545D1CDAB}"/>
              </a:ext>
            </a:extLst>
          </p:cNvPr>
          <p:cNvSpPr txBox="1"/>
          <p:nvPr/>
        </p:nvSpPr>
        <p:spPr>
          <a:xfrm>
            <a:off x="7987743" y="4772009"/>
            <a:ext cx="2816593" cy="830997"/>
          </a:xfrm>
          <a:prstGeom prst="rect">
            <a:avLst/>
          </a:prstGeom>
          <a:noFill/>
        </p:spPr>
        <p:txBody>
          <a:bodyPr wrap="square">
            <a:spAutoFit/>
          </a:bodyPr>
          <a:lstStyle/>
          <a:p>
            <a:pPr marL="0" lvl="1"/>
            <a:r>
              <a:rPr lang="en-US" sz="1600" dirty="0">
                <a:solidFill>
                  <a:schemeClr val="bg1"/>
                </a:solidFill>
              </a:rPr>
              <a:t>A digital form of currency that’s transferred peer-to-peer through the internet.</a:t>
            </a:r>
          </a:p>
        </p:txBody>
      </p:sp>
      <p:sp>
        <p:nvSpPr>
          <p:cNvPr id="70" name="Rectangle 69">
            <a:hlinkClick r:id="rId6" action="ppaction://hlinksldjump"/>
            <a:extLst>
              <a:ext uri="{FF2B5EF4-FFF2-40B4-BE49-F238E27FC236}">
                <a16:creationId xmlns:a16="http://schemas.microsoft.com/office/drawing/2014/main" id="{8EA7B7E5-593E-4515-8AD5-3A8089BC6E36}"/>
              </a:ext>
            </a:extLst>
          </p:cNvPr>
          <p:cNvSpPr/>
          <p:nvPr/>
        </p:nvSpPr>
        <p:spPr>
          <a:xfrm>
            <a:off x="4523509" y="609600"/>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71" name="Rectangle 70">
            <a:hlinkClick r:id="rId7" action="ppaction://hlinksldjump"/>
            <a:extLst>
              <a:ext uri="{FF2B5EF4-FFF2-40B4-BE49-F238E27FC236}">
                <a16:creationId xmlns:a16="http://schemas.microsoft.com/office/drawing/2014/main" id="{AB2717DF-AB7B-4C4B-9AB9-14975ED2876D}"/>
              </a:ext>
            </a:extLst>
          </p:cNvPr>
          <p:cNvSpPr/>
          <p:nvPr/>
        </p:nvSpPr>
        <p:spPr>
          <a:xfrm>
            <a:off x="1223469" y="4172856"/>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1" name="TextBox 60">
            <a:extLst>
              <a:ext uri="{FF2B5EF4-FFF2-40B4-BE49-F238E27FC236}">
                <a16:creationId xmlns:a16="http://schemas.microsoft.com/office/drawing/2014/main" id="{54B2F172-0EB1-4C62-8E64-1757DDCD93EC}"/>
              </a:ext>
            </a:extLst>
          </p:cNvPr>
          <p:cNvSpPr txBox="1"/>
          <p:nvPr/>
        </p:nvSpPr>
        <p:spPr>
          <a:xfrm>
            <a:off x="6176689" y="6322366"/>
            <a:ext cx="5937844" cy="461665"/>
          </a:xfrm>
          <a:prstGeom prst="rect">
            <a:avLst/>
          </a:prstGeom>
          <a:noFill/>
        </p:spPr>
        <p:txBody>
          <a:bodyPr wrap="none" rtlCol="0" anchor="ctr">
            <a:spAutoFit/>
          </a:bodyPr>
          <a:lstStyle/>
          <a:p>
            <a:r>
              <a:rPr lang="en-US" sz="1200" dirty="0"/>
              <a:t>For illustration purposes only</a:t>
            </a:r>
          </a:p>
          <a:p>
            <a:r>
              <a:rPr lang="en-US" sz="1200" dirty="0"/>
              <a:t>FBS does not offer crypto nor provide trading or custody services for such assets. </a:t>
            </a:r>
          </a:p>
        </p:txBody>
      </p:sp>
      <p:sp>
        <p:nvSpPr>
          <p:cNvPr id="62" name="TextBox 61">
            <a:extLst>
              <a:ext uri="{FF2B5EF4-FFF2-40B4-BE49-F238E27FC236}">
                <a16:creationId xmlns:a16="http://schemas.microsoft.com/office/drawing/2014/main" id="{04A5B402-B9E9-4D39-AC26-0360CB9D74AD}"/>
              </a:ext>
            </a:extLst>
          </p:cNvPr>
          <p:cNvSpPr txBox="1"/>
          <p:nvPr/>
        </p:nvSpPr>
        <p:spPr>
          <a:xfrm>
            <a:off x="7971441" y="4428077"/>
            <a:ext cx="2348340" cy="369332"/>
          </a:xfrm>
          <a:prstGeom prst="rect">
            <a:avLst/>
          </a:prstGeom>
          <a:noFill/>
        </p:spPr>
        <p:txBody>
          <a:bodyPr wrap="square">
            <a:spAutoFit/>
          </a:bodyPr>
          <a:lstStyle/>
          <a:p>
            <a:r>
              <a:rPr lang="en-US" b="1" dirty="0">
                <a:solidFill>
                  <a:schemeClr val="bg1"/>
                </a:solidFill>
              </a:rPr>
              <a:t>Cryptocurrency</a:t>
            </a:r>
          </a:p>
        </p:txBody>
      </p:sp>
    </p:spTree>
    <p:extLst>
      <p:ext uri="{BB962C8B-B14F-4D97-AF65-F5344CB8AC3E}">
        <p14:creationId xmlns:p14="http://schemas.microsoft.com/office/powerpoint/2010/main" val="1234924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female parachute jumper, Sweden">
            <a:extLst>
              <a:ext uri="{FF2B5EF4-FFF2-40B4-BE49-F238E27FC236}">
                <a16:creationId xmlns:a16="http://schemas.microsoft.com/office/drawing/2014/main" id="{CAD47B75-6B8C-4897-9CCE-2C2D43F9E7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447" t="43582" r="40188" b="5730"/>
          <a:stretch/>
        </p:blipFill>
        <p:spPr bwMode="auto">
          <a:xfrm>
            <a:off x="8153400" y="-1"/>
            <a:ext cx="40386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descr="A group of people riding in a roller coaster&#10;&#10;Description automatically generated with medium confidence">
            <a:extLst>
              <a:ext uri="{FF2B5EF4-FFF2-40B4-BE49-F238E27FC236}">
                <a16:creationId xmlns:a16="http://schemas.microsoft.com/office/drawing/2014/main" id="{D391B1C5-FB3B-4F65-AE2A-8ED7C20A364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21330845">
            <a:off x="3810000" y="-149219"/>
            <a:ext cx="4609323" cy="7166268"/>
          </a:xfrm>
          <a:custGeom>
            <a:avLst/>
            <a:gdLst>
              <a:gd name="connsiteX0" fmla="*/ 537161 w 4609323"/>
              <a:gd name="connsiteY0" fmla="*/ 0 h 7166268"/>
              <a:gd name="connsiteX1" fmla="*/ 4609323 w 4609323"/>
              <a:gd name="connsiteY1" fmla="*/ 319479 h 7166268"/>
              <a:gd name="connsiteX2" fmla="*/ 4072162 w 4609323"/>
              <a:gd name="connsiteY2" fmla="*/ 7166268 h 7166268"/>
              <a:gd name="connsiteX3" fmla="*/ 0 w 4609323"/>
              <a:gd name="connsiteY3" fmla="*/ 6846789 h 7166268"/>
            </a:gdLst>
            <a:ahLst/>
            <a:cxnLst>
              <a:cxn ang="0">
                <a:pos x="connsiteX0" y="connsiteY0"/>
              </a:cxn>
              <a:cxn ang="0">
                <a:pos x="connsiteX1" y="connsiteY1"/>
              </a:cxn>
              <a:cxn ang="0">
                <a:pos x="connsiteX2" y="connsiteY2"/>
              </a:cxn>
              <a:cxn ang="0">
                <a:pos x="connsiteX3" y="connsiteY3"/>
              </a:cxn>
            </a:cxnLst>
            <a:rect l="l" t="t" r="r" b="b"/>
            <a:pathLst>
              <a:path w="4609323" h="7166268">
                <a:moveTo>
                  <a:pt x="537161" y="0"/>
                </a:moveTo>
                <a:lnTo>
                  <a:pt x="4609323" y="319479"/>
                </a:lnTo>
                <a:lnTo>
                  <a:pt x="4072162" y="7166268"/>
                </a:lnTo>
                <a:lnTo>
                  <a:pt x="0" y="6846789"/>
                </a:lnTo>
                <a:close/>
              </a:path>
            </a:pathLst>
          </a:custGeom>
        </p:spPr>
      </p:pic>
      <p:pic>
        <p:nvPicPr>
          <p:cNvPr id="31" name="Picture 30" descr="A person with a backpack walking on a path in the woods&#10;&#10;Description automatically generated with medium confidence">
            <a:extLst>
              <a:ext uri="{FF2B5EF4-FFF2-40B4-BE49-F238E27FC236}">
                <a16:creationId xmlns:a16="http://schemas.microsoft.com/office/drawing/2014/main" id="{C13E81E1-16A2-4C04-857B-1FEC6C92FDE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4087049" cy="6858000"/>
          </a:xfrm>
          <a:prstGeom prst="rect">
            <a:avLst/>
          </a:prstGeom>
        </p:spPr>
      </p:pic>
      <p:sp>
        <p:nvSpPr>
          <p:cNvPr id="41" name="Rectangle 40">
            <a:extLst>
              <a:ext uri="{FF2B5EF4-FFF2-40B4-BE49-F238E27FC236}">
                <a16:creationId xmlns:a16="http://schemas.microsoft.com/office/drawing/2014/main" id="{584CF8C3-32AD-422E-8B0E-0A931A8D4FEC}"/>
              </a:ext>
            </a:extLst>
          </p:cNvPr>
          <p:cNvSpPr/>
          <p:nvPr/>
        </p:nvSpPr>
        <p:spPr>
          <a:xfrm>
            <a:off x="4661698" y="3128783"/>
            <a:ext cx="2430454" cy="717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2" name="Rectangle 41">
            <a:extLst>
              <a:ext uri="{FF2B5EF4-FFF2-40B4-BE49-F238E27FC236}">
                <a16:creationId xmlns:a16="http://schemas.microsoft.com/office/drawing/2014/main" id="{A73542CF-9150-44AA-9FC7-4AEEEADDA02E}"/>
              </a:ext>
            </a:extLst>
          </p:cNvPr>
          <p:cNvSpPr/>
          <p:nvPr/>
        </p:nvSpPr>
        <p:spPr>
          <a:xfrm>
            <a:off x="6262739" y="3803889"/>
            <a:ext cx="1243846" cy="717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3" name="TextBox 42">
            <a:extLst>
              <a:ext uri="{FF2B5EF4-FFF2-40B4-BE49-F238E27FC236}">
                <a16:creationId xmlns:a16="http://schemas.microsoft.com/office/drawing/2014/main" id="{9B32C211-C2EA-49F5-9468-8C006EC2111A}"/>
              </a:ext>
            </a:extLst>
          </p:cNvPr>
          <p:cNvSpPr txBox="1"/>
          <p:nvPr/>
        </p:nvSpPr>
        <p:spPr>
          <a:xfrm>
            <a:off x="4649819" y="3071198"/>
            <a:ext cx="2945579" cy="1446550"/>
          </a:xfrm>
          <a:prstGeom prst="rect">
            <a:avLst/>
          </a:prstGeom>
          <a:noFill/>
        </p:spPr>
        <p:txBody>
          <a:bodyPr wrap="square">
            <a:spAutoFit/>
          </a:bodyPr>
          <a:lstStyle/>
          <a:p>
            <a:r>
              <a:rPr lang="en-US" sz="4400" b="1" kern="100">
                <a:latin typeface="Fidelity Sans" panose="020B0503030202020204" pitchFamily="34" charset="0"/>
              </a:rPr>
              <a:t>Medium</a:t>
            </a:r>
            <a:br>
              <a:rPr lang="en-US" sz="4400" b="1" kern="100">
                <a:latin typeface="Fidelity Sans" panose="020B0503030202020204" pitchFamily="34" charset="0"/>
              </a:rPr>
            </a:br>
            <a:r>
              <a:rPr lang="en-US" sz="4400" b="1" kern="100">
                <a:latin typeface="Fidelity Sans" panose="020B0503030202020204" pitchFamily="34" charset="0"/>
              </a:rPr>
              <a:t>            risk</a:t>
            </a:r>
          </a:p>
        </p:txBody>
      </p:sp>
      <p:sp>
        <p:nvSpPr>
          <p:cNvPr id="47" name="Rectangle 46">
            <a:extLst>
              <a:ext uri="{FF2B5EF4-FFF2-40B4-BE49-F238E27FC236}">
                <a16:creationId xmlns:a16="http://schemas.microsoft.com/office/drawing/2014/main" id="{960009CB-D193-4454-8BEB-A3480EE81AB5}"/>
              </a:ext>
            </a:extLst>
          </p:cNvPr>
          <p:cNvSpPr/>
          <p:nvPr/>
        </p:nvSpPr>
        <p:spPr>
          <a:xfrm>
            <a:off x="1071488" y="3128783"/>
            <a:ext cx="1467757" cy="717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Rectangle 47">
            <a:extLst>
              <a:ext uri="{FF2B5EF4-FFF2-40B4-BE49-F238E27FC236}">
                <a16:creationId xmlns:a16="http://schemas.microsoft.com/office/drawing/2014/main" id="{31E4CE6F-5145-45CC-8C7B-A5EE4177CA86}"/>
              </a:ext>
            </a:extLst>
          </p:cNvPr>
          <p:cNvSpPr/>
          <p:nvPr/>
        </p:nvSpPr>
        <p:spPr>
          <a:xfrm>
            <a:off x="1611992" y="3803889"/>
            <a:ext cx="1243846" cy="717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9" name="TextBox 48">
            <a:extLst>
              <a:ext uri="{FF2B5EF4-FFF2-40B4-BE49-F238E27FC236}">
                <a16:creationId xmlns:a16="http://schemas.microsoft.com/office/drawing/2014/main" id="{AE65E58D-5799-467C-BED1-565D1676B4AB}"/>
              </a:ext>
            </a:extLst>
          </p:cNvPr>
          <p:cNvSpPr txBox="1"/>
          <p:nvPr/>
        </p:nvSpPr>
        <p:spPr>
          <a:xfrm>
            <a:off x="1107254" y="3071198"/>
            <a:ext cx="2462117" cy="1446550"/>
          </a:xfrm>
          <a:prstGeom prst="rect">
            <a:avLst/>
          </a:prstGeom>
          <a:noFill/>
        </p:spPr>
        <p:txBody>
          <a:bodyPr wrap="square">
            <a:spAutoFit/>
          </a:bodyPr>
          <a:lstStyle/>
          <a:p>
            <a:r>
              <a:rPr lang="en-US" sz="4400" b="1" kern="100">
                <a:latin typeface="Fidelity Sans" panose="020B0503030202020204" pitchFamily="34" charset="0"/>
              </a:rPr>
              <a:t>Low</a:t>
            </a:r>
          </a:p>
          <a:p>
            <a:r>
              <a:rPr lang="en-US" sz="4400" b="1" kern="100">
                <a:latin typeface="Fidelity Sans" panose="020B0503030202020204" pitchFamily="34" charset="0"/>
              </a:rPr>
              <a:t>    risk</a:t>
            </a:r>
          </a:p>
        </p:txBody>
      </p:sp>
      <p:sp>
        <p:nvSpPr>
          <p:cNvPr id="32" name="Rectangle 31">
            <a:extLst>
              <a:ext uri="{FF2B5EF4-FFF2-40B4-BE49-F238E27FC236}">
                <a16:creationId xmlns:a16="http://schemas.microsoft.com/office/drawing/2014/main" id="{4A22D8EE-E0C7-43B3-835D-2CB1797761AE}"/>
              </a:ext>
            </a:extLst>
          </p:cNvPr>
          <p:cNvSpPr/>
          <p:nvPr/>
        </p:nvSpPr>
        <p:spPr>
          <a:xfrm>
            <a:off x="9359900" y="3128783"/>
            <a:ext cx="1524754" cy="717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5" name="Rectangle 34">
            <a:extLst>
              <a:ext uri="{FF2B5EF4-FFF2-40B4-BE49-F238E27FC236}">
                <a16:creationId xmlns:a16="http://schemas.microsoft.com/office/drawing/2014/main" id="{5246E5C4-5C28-4720-92E9-D13702F117C1}"/>
              </a:ext>
            </a:extLst>
          </p:cNvPr>
          <p:cNvSpPr/>
          <p:nvPr/>
        </p:nvSpPr>
        <p:spPr>
          <a:xfrm>
            <a:off x="9919454" y="3803889"/>
            <a:ext cx="1243846" cy="717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0" name="TextBox 39">
            <a:extLst>
              <a:ext uri="{FF2B5EF4-FFF2-40B4-BE49-F238E27FC236}">
                <a16:creationId xmlns:a16="http://schemas.microsoft.com/office/drawing/2014/main" id="{F2E572C0-051B-434F-B382-382A9003A228}"/>
              </a:ext>
            </a:extLst>
          </p:cNvPr>
          <p:cNvSpPr txBox="1"/>
          <p:nvPr/>
        </p:nvSpPr>
        <p:spPr>
          <a:xfrm>
            <a:off x="8878185" y="3071198"/>
            <a:ext cx="2462117" cy="1446550"/>
          </a:xfrm>
          <a:prstGeom prst="rect">
            <a:avLst/>
          </a:prstGeom>
          <a:noFill/>
        </p:spPr>
        <p:txBody>
          <a:bodyPr wrap="square">
            <a:spAutoFit/>
          </a:bodyPr>
          <a:lstStyle/>
          <a:p>
            <a:pPr algn="ctr"/>
            <a:r>
              <a:rPr lang="en-US" sz="4400" b="1" kern="100">
                <a:latin typeface="Fidelity Sans" panose="020B0503030202020204" pitchFamily="34" charset="0"/>
              </a:rPr>
              <a:t>High </a:t>
            </a:r>
            <a:br>
              <a:rPr lang="en-US" sz="4400" b="1" kern="100">
                <a:latin typeface="Fidelity Sans" panose="020B0503030202020204" pitchFamily="34" charset="0"/>
              </a:rPr>
            </a:br>
            <a:r>
              <a:rPr lang="en-US" sz="4400" b="1" kern="100">
                <a:latin typeface="Fidelity Sans" panose="020B0503030202020204" pitchFamily="34" charset="0"/>
              </a:rPr>
              <a:t>      risk</a:t>
            </a:r>
          </a:p>
        </p:txBody>
      </p:sp>
      <p:sp>
        <p:nvSpPr>
          <p:cNvPr id="15" name="TextBox 14">
            <a:extLst>
              <a:ext uri="{FF2B5EF4-FFF2-40B4-BE49-F238E27FC236}">
                <a16:creationId xmlns:a16="http://schemas.microsoft.com/office/drawing/2014/main" id="{5C3883C4-50BC-4FE9-B4F8-188E0BB592A7}"/>
              </a:ext>
            </a:extLst>
          </p:cNvPr>
          <p:cNvSpPr txBox="1"/>
          <p:nvPr/>
        </p:nvSpPr>
        <p:spPr>
          <a:xfrm>
            <a:off x="9330671" y="6345689"/>
            <a:ext cx="2230098" cy="276999"/>
          </a:xfrm>
          <a:prstGeom prst="rect">
            <a:avLst/>
          </a:prstGeom>
          <a:noFill/>
        </p:spPr>
        <p:txBody>
          <a:bodyPr wrap="none" rtlCol="0" anchor="ctr">
            <a:spAutoFit/>
          </a:bodyPr>
          <a:lstStyle/>
          <a:p>
            <a:r>
              <a:rPr lang="en-US" sz="1200" dirty="0">
                <a:solidFill>
                  <a:schemeClr val="bg1">
                    <a:lumMod val="95000"/>
                  </a:schemeClr>
                </a:solidFill>
              </a:rPr>
              <a:t>For illustration purposes only</a:t>
            </a:r>
          </a:p>
        </p:txBody>
      </p:sp>
    </p:spTree>
    <p:extLst>
      <p:ext uri="{BB962C8B-B14F-4D97-AF65-F5344CB8AC3E}">
        <p14:creationId xmlns:p14="http://schemas.microsoft.com/office/powerpoint/2010/main" val="133077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999251C-3ADC-4BBE-BDE8-832581275ACF}"/>
              </a:ext>
            </a:extLst>
          </p:cNvPr>
          <p:cNvPicPr>
            <a:picLocks noChangeAspect="1"/>
          </p:cNvPicPr>
          <p:nvPr/>
        </p:nvPicPr>
        <p:blipFill rotWithShape="1">
          <a:blip r:embed="rId3"/>
          <a:srcRect t="1538" r="1538"/>
          <a:stretch/>
        </p:blipFill>
        <p:spPr>
          <a:xfrm>
            <a:off x="0" y="0"/>
            <a:ext cx="12192000" cy="6857999"/>
          </a:xfrm>
          <a:prstGeom prst="rect">
            <a:avLst/>
          </a:prstGeom>
        </p:spPr>
      </p:pic>
      <p:sp>
        <p:nvSpPr>
          <p:cNvPr id="3" name="TextBox 2">
            <a:extLst>
              <a:ext uri="{FF2B5EF4-FFF2-40B4-BE49-F238E27FC236}">
                <a16:creationId xmlns:a16="http://schemas.microsoft.com/office/drawing/2014/main" id="{4876373A-D270-40C7-9BFF-FD0449E79D91}"/>
              </a:ext>
            </a:extLst>
          </p:cNvPr>
          <p:cNvSpPr txBox="1"/>
          <p:nvPr/>
        </p:nvSpPr>
        <p:spPr>
          <a:xfrm>
            <a:off x="9961902" y="6328752"/>
            <a:ext cx="2230098" cy="276999"/>
          </a:xfrm>
          <a:prstGeom prst="rect">
            <a:avLst/>
          </a:prstGeom>
          <a:noFill/>
        </p:spPr>
        <p:txBody>
          <a:bodyPr wrap="none" rtlCol="0" anchor="ctr">
            <a:spAutoFit/>
          </a:bodyPr>
          <a:lstStyle/>
          <a:p>
            <a:r>
              <a:rPr lang="en-US" sz="1200"/>
              <a:t>For illustration purposes only</a:t>
            </a:r>
          </a:p>
        </p:txBody>
      </p:sp>
    </p:spTree>
    <p:extLst>
      <p:ext uri="{BB962C8B-B14F-4D97-AF65-F5344CB8AC3E}">
        <p14:creationId xmlns:p14="http://schemas.microsoft.com/office/powerpoint/2010/main" val="1971250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983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305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6155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6401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54635A-D699-414D-A948-4CB96B099635}"/>
              </a:ext>
            </a:extLst>
          </p:cNvPr>
          <p:cNvSpPr/>
          <p:nvPr/>
        </p:nvSpPr>
        <p:spPr>
          <a:xfrm>
            <a:off x="1671026" y="758766"/>
            <a:ext cx="3205774"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nSpc>
                <a:spcPct val="120000"/>
              </a:lnSpc>
              <a:spcAft>
                <a:spcPts val="1200"/>
              </a:spcAft>
            </a:pPr>
            <a:endParaRPr lang="en-US" sz="1400" kern="100" err="1"/>
          </a:p>
        </p:txBody>
      </p:sp>
      <p:sp>
        <p:nvSpPr>
          <p:cNvPr id="6" name="TextBox 5">
            <a:extLst>
              <a:ext uri="{FF2B5EF4-FFF2-40B4-BE49-F238E27FC236}">
                <a16:creationId xmlns:a16="http://schemas.microsoft.com/office/drawing/2014/main" id="{EA946FB5-5E02-4C23-AF65-BB60BB334B9C}"/>
              </a:ext>
            </a:extLst>
          </p:cNvPr>
          <p:cNvSpPr txBox="1"/>
          <p:nvPr/>
        </p:nvSpPr>
        <p:spPr>
          <a:xfrm>
            <a:off x="571501" y="757104"/>
            <a:ext cx="4601496" cy="505908"/>
          </a:xfrm>
          <a:prstGeom prst="rect">
            <a:avLst/>
          </a:prstGeom>
          <a:noFill/>
        </p:spPr>
        <p:txBody>
          <a:bodyPr wrap="square" lIns="0" tIns="0" rIns="0" bIns="0" rtlCol="0">
            <a:spAutoFit/>
          </a:bodyPr>
          <a:lstStyle/>
          <a:p>
            <a:pPr>
              <a:lnSpc>
                <a:spcPct val="110000"/>
              </a:lnSpc>
              <a:spcAft>
                <a:spcPts val="1200"/>
              </a:spcAft>
            </a:pPr>
            <a:r>
              <a:rPr lang="en-US" sz="3200">
                <a:solidFill>
                  <a:schemeClr val="accent3">
                    <a:lumMod val="50000"/>
                  </a:schemeClr>
                </a:solidFill>
              </a:rPr>
              <a:t>Good</a:t>
            </a:r>
            <a:r>
              <a:rPr lang="en-US" sz="3200">
                <a:solidFill>
                  <a:schemeClr val="bg1"/>
                </a:solidFill>
              </a:rPr>
              <a:t> </a:t>
            </a:r>
            <a:r>
              <a:rPr lang="en-US" sz="3200" b="1">
                <a:solidFill>
                  <a:schemeClr val="accent3"/>
                </a:solidFill>
              </a:rPr>
              <a:t>investing habits</a:t>
            </a:r>
          </a:p>
        </p:txBody>
      </p:sp>
      <p:sp>
        <p:nvSpPr>
          <p:cNvPr id="8" name="TextBox 7">
            <a:extLst>
              <a:ext uri="{FF2B5EF4-FFF2-40B4-BE49-F238E27FC236}">
                <a16:creationId xmlns:a16="http://schemas.microsoft.com/office/drawing/2014/main" id="{287AB004-C889-40EC-BE44-0D9836D3B1D3}"/>
              </a:ext>
            </a:extLst>
          </p:cNvPr>
          <p:cNvSpPr txBox="1"/>
          <p:nvPr/>
        </p:nvSpPr>
        <p:spPr>
          <a:xfrm>
            <a:off x="571500" y="4133967"/>
            <a:ext cx="1381147" cy="1523494"/>
          </a:xfrm>
          <a:prstGeom prst="rect">
            <a:avLst/>
          </a:prstGeom>
          <a:noFill/>
        </p:spPr>
        <p:txBody>
          <a:bodyPr wrap="none" lIns="0" rtlCol="0" anchor="ctr">
            <a:spAutoFit/>
          </a:bodyPr>
          <a:lstStyle/>
          <a:p>
            <a:pPr>
              <a:spcBef>
                <a:spcPts val="600"/>
              </a:spcBef>
            </a:pPr>
            <a:r>
              <a:rPr lang="en-US" sz="4400" b="1">
                <a:solidFill>
                  <a:schemeClr val="bg1"/>
                </a:solidFill>
              </a:rPr>
              <a:t>1</a:t>
            </a:r>
          </a:p>
          <a:p>
            <a:pPr>
              <a:spcBef>
                <a:spcPts val="600"/>
              </a:spcBef>
            </a:pPr>
            <a:r>
              <a:rPr lang="en-US" sz="2200">
                <a:solidFill>
                  <a:schemeClr val="accent3">
                    <a:lumMod val="50000"/>
                  </a:schemeClr>
                </a:solidFill>
                <a:latin typeface="+mj-lt"/>
              </a:rPr>
              <a:t>Start with </a:t>
            </a:r>
            <a:br>
              <a:rPr lang="en-US" sz="2200">
                <a:solidFill>
                  <a:schemeClr val="accent3">
                    <a:lumMod val="50000"/>
                  </a:schemeClr>
                </a:solidFill>
                <a:latin typeface="+mj-lt"/>
              </a:rPr>
            </a:br>
            <a:r>
              <a:rPr lang="en-US" sz="2200">
                <a:solidFill>
                  <a:schemeClr val="accent3">
                    <a:lumMod val="50000"/>
                  </a:schemeClr>
                </a:solidFill>
                <a:latin typeface="+mj-lt"/>
              </a:rPr>
              <a:t>a </a:t>
            </a:r>
            <a:r>
              <a:rPr lang="en-US" sz="2200" b="1">
                <a:solidFill>
                  <a:schemeClr val="accent3">
                    <a:lumMod val="50000"/>
                  </a:schemeClr>
                </a:solidFill>
                <a:latin typeface="+mj-lt"/>
              </a:rPr>
              <a:t>plan</a:t>
            </a:r>
          </a:p>
        </p:txBody>
      </p:sp>
      <p:cxnSp>
        <p:nvCxnSpPr>
          <p:cNvPr id="29" name="Straight Connector 28">
            <a:extLst>
              <a:ext uri="{FF2B5EF4-FFF2-40B4-BE49-F238E27FC236}">
                <a16:creationId xmlns:a16="http://schemas.microsoft.com/office/drawing/2014/main" id="{C131FB4A-C7C5-4851-A2A9-F1B98782C152}"/>
              </a:ext>
            </a:extLst>
          </p:cNvPr>
          <p:cNvCxnSpPr>
            <a:cxnSpLocks/>
          </p:cNvCxnSpPr>
          <p:nvPr/>
        </p:nvCxnSpPr>
        <p:spPr>
          <a:xfrm>
            <a:off x="590550" y="5873750"/>
            <a:ext cx="1581912" cy="0"/>
          </a:xfrm>
          <a:prstGeom prst="line">
            <a:avLst/>
          </a:prstGeom>
          <a:noFill/>
          <a:ln w="76200" cap="flat" cmpd="sng" algn="ctr">
            <a:solidFill>
              <a:schemeClr val="bg1"/>
            </a:solidFill>
            <a:prstDash val="solid"/>
            <a:round/>
          </a:ln>
          <a:effectLst/>
        </p:spPr>
      </p:cxnSp>
      <p:cxnSp>
        <p:nvCxnSpPr>
          <p:cNvPr id="32" name="Straight Connector 31">
            <a:extLst>
              <a:ext uri="{FF2B5EF4-FFF2-40B4-BE49-F238E27FC236}">
                <a16:creationId xmlns:a16="http://schemas.microsoft.com/office/drawing/2014/main" id="{31814E6D-2F5B-440A-92D4-6D58171A6B01}"/>
              </a:ext>
            </a:extLst>
          </p:cNvPr>
          <p:cNvCxnSpPr>
            <a:cxnSpLocks/>
          </p:cNvCxnSpPr>
          <p:nvPr/>
        </p:nvCxnSpPr>
        <p:spPr>
          <a:xfrm>
            <a:off x="2491145" y="4711700"/>
            <a:ext cx="1581912" cy="0"/>
          </a:xfrm>
          <a:prstGeom prst="line">
            <a:avLst/>
          </a:prstGeom>
          <a:noFill/>
          <a:ln w="76200" cap="flat" cmpd="sng" algn="ctr">
            <a:solidFill>
              <a:schemeClr val="bg1"/>
            </a:solidFill>
            <a:prstDash val="solid"/>
            <a:round/>
          </a:ln>
          <a:effectLst/>
        </p:spPr>
      </p:cxnSp>
      <p:cxnSp>
        <p:nvCxnSpPr>
          <p:cNvPr id="33" name="Straight Connector 32">
            <a:extLst>
              <a:ext uri="{FF2B5EF4-FFF2-40B4-BE49-F238E27FC236}">
                <a16:creationId xmlns:a16="http://schemas.microsoft.com/office/drawing/2014/main" id="{AB5BFC7B-35FA-424D-9029-2D6CFBBAF6D2}"/>
              </a:ext>
            </a:extLst>
          </p:cNvPr>
          <p:cNvCxnSpPr>
            <a:cxnSpLocks/>
          </p:cNvCxnSpPr>
          <p:nvPr/>
        </p:nvCxnSpPr>
        <p:spPr>
          <a:xfrm>
            <a:off x="4391740" y="3560531"/>
            <a:ext cx="1581912" cy="0"/>
          </a:xfrm>
          <a:prstGeom prst="line">
            <a:avLst/>
          </a:prstGeom>
          <a:noFill/>
          <a:ln w="76200" cap="flat" cmpd="sng" algn="ctr">
            <a:solidFill>
              <a:schemeClr val="bg1"/>
            </a:solidFill>
            <a:prstDash val="solid"/>
            <a:round/>
          </a:ln>
          <a:effectLst/>
        </p:spPr>
      </p:cxnSp>
      <p:cxnSp>
        <p:nvCxnSpPr>
          <p:cNvPr id="35" name="Straight Connector 34">
            <a:extLst>
              <a:ext uri="{FF2B5EF4-FFF2-40B4-BE49-F238E27FC236}">
                <a16:creationId xmlns:a16="http://schemas.microsoft.com/office/drawing/2014/main" id="{E8246882-887B-4454-9FFF-202821B3EB64}"/>
              </a:ext>
            </a:extLst>
          </p:cNvPr>
          <p:cNvCxnSpPr>
            <a:cxnSpLocks/>
          </p:cNvCxnSpPr>
          <p:nvPr/>
        </p:nvCxnSpPr>
        <p:spPr>
          <a:xfrm>
            <a:off x="8192930" y="5873750"/>
            <a:ext cx="1581912" cy="0"/>
          </a:xfrm>
          <a:prstGeom prst="line">
            <a:avLst/>
          </a:prstGeom>
          <a:noFill/>
          <a:ln w="76200" cap="flat" cmpd="sng" algn="ctr">
            <a:solidFill>
              <a:schemeClr val="bg1"/>
            </a:solidFill>
            <a:prstDash val="solid"/>
            <a:round/>
          </a:ln>
          <a:effectLst/>
        </p:spPr>
      </p:cxnSp>
      <p:sp>
        <p:nvSpPr>
          <p:cNvPr id="42" name="TextBox 41">
            <a:extLst>
              <a:ext uri="{FF2B5EF4-FFF2-40B4-BE49-F238E27FC236}">
                <a16:creationId xmlns:a16="http://schemas.microsoft.com/office/drawing/2014/main" id="{E203B101-D0C3-4528-A8C5-A639A690EEDD}"/>
              </a:ext>
            </a:extLst>
          </p:cNvPr>
          <p:cNvSpPr txBox="1"/>
          <p:nvPr/>
        </p:nvSpPr>
        <p:spPr>
          <a:xfrm>
            <a:off x="2453262" y="2971917"/>
            <a:ext cx="1627240" cy="1523494"/>
          </a:xfrm>
          <a:prstGeom prst="rect">
            <a:avLst/>
          </a:prstGeom>
          <a:noFill/>
        </p:spPr>
        <p:txBody>
          <a:bodyPr wrap="none" lIns="0" rtlCol="0" anchor="ctr">
            <a:spAutoFit/>
          </a:bodyPr>
          <a:lstStyle/>
          <a:p>
            <a:pPr>
              <a:spcBef>
                <a:spcPts val="600"/>
              </a:spcBef>
            </a:pPr>
            <a:r>
              <a:rPr lang="en-US" sz="4400" b="1">
                <a:solidFill>
                  <a:schemeClr val="bg1"/>
                </a:solidFill>
              </a:rPr>
              <a:t>2</a:t>
            </a:r>
          </a:p>
          <a:p>
            <a:pPr>
              <a:spcBef>
                <a:spcPts val="600"/>
              </a:spcBef>
            </a:pPr>
            <a:r>
              <a:rPr lang="en-US" sz="2200">
                <a:solidFill>
                  <a:schemeClr val="accent3">
                    <a:lumMod val="50000"/>
                  </a:schemeClr>
                </a:solidFill>
                <a:latin typeface="+mj-lt"/>
              </a:rPr>
              <a:t>Be a </a:t>
            </a:r>
            <a:br>
              <a:rPr lang="en-US" sz="2200">
                <a:solidFill>
                  <a:schemeClr val="accent3">
                    <a:lumMod val="50000"/>
                  </a:schemeClr>
                </a:solidFill>
                <a:latin typeface="+mj-lt"/>
              </a:rPr>
            </a:br>
            <a:r>
              <a:rPr lang="en-US" sz="2200" b="1">
                <a:solidFill>
                  <a:schemeClr val="accent3">
                    <a:lumMod val="50000"/>
                  </a:schemeClr>
                </a:solidFill>
                <a:latin typeface="+mj-lt"/>
              </a:rPr>
              <a:t>super saver</a:t>
            </a:r>
          </a:p>
        </p:txBody>
      </p:sp>
      <p:sp>
        <p:nvSpPr>
          <p:cNvPr id="43" name="TextBox 42">
            <a:extLst>
              <a:ext uri="{FF2B5EF4-FFF2-40B4-BE49-F238E27FC236}">
                <a16:creationId xmlns:a16="http://schemas.microsoft.com/office/drawing/2014/main" id="{B678ED3A-9755-459D-A8B9-E1E56ABA6341}"/>
              </a:ext>
            </a:extLst>
          </p:cNvPr>
          <p:cNvSpPr txBox="1"/>
          <p:nvPr/>
        </p:nvSpPr>
        <p:spPr>
          <a:xfrm>
            <a:off x="4395154" y="1820748"/>
            <a:ext cx="1484252" cy="1523494"/>
          </a:xfrm>
          <a:prstGeom prst="rect">
            <a:avLst/>
          </a:prstGeom>
          <a:noFill/>
        </p:spPr>
        <p:txBody>
          <a:bodyPr wrap="square" lIns="0" rtlCol="0" anchor="ctr">
            <a:spAutoFit/>
          </a:bodyPr>
          <a:lstStyle/>
          <a:p>
            <a:pPr>
              <a:spcBef>
                <a:spcPts val="600"/>
              </a:spcBef>
            </a:pPr>
            <a:r>
              <a:rPr lang="en-US" sz="4400" b="1">
                <a:solidFill>
                  <a:schemeClr val="bg1"/>
                </a:solidFill>
              </a:rPr>
              <a:t>3</a:t>
            </a:r>
          </a:p>
          <a:p>
            <a:pPr>
              <a:spcBef>
                <a:spcPts val="600"/>
              </a:spcBef>
            </a:pPr>
            <a:r>
              <a:rPr lang="en-US" sz="2200">
                <a:solidFill>
                  <a:schemeClr val="accent3">
                    <a:lumMod val="50000"/>
                  </a:schemeClr>
                </a:solidFill>
                <a:latin typeface="+mj-lt"/>
              </a:rPr>
              <a:t>Buy </a:t>
            </a:r>
            <a:r>
              <a:rPr lang="en-US" sz="2200" b="1">
                <a:solidFill>
                  <a:schemeClr val="accent3">
                    <a:lumMod val="50000"/>
                  </a:schemeClr>
                </a:solidFill>
                <a:latin typeface="+mj-lt"/>
              </a:rPr>
              <a:t>what you know</a:t>
            </a:r>
          </a:p>
        </p:txBody>
      </p:sp>
      <p:cxnSp>
        <p:nvCxnSpPr>
          <p:cNvPr id="34" name="Straight Connector 33">
            <a:extLst>
              <a:ext uri="{FF2B5EF4-FFF2-40B4-BE49-F238E27FC236}">
                <a16:creationId xmlns:a16="http://schemas.microsoft.com/office/drawing/2014/main" id="{ABF25886-FD63-4FDC-922C-AE9DB6572B3D}"/>
              </a:ext>
            </a:extLst>
          </p:cNvPr>
          <p:cNvCxnSpPr>
            <a:cxnSpLocks/>
          </p:cNvCxnSpPr>
          <p:nvPr/>
        </p:nvCxnSpPr>
        <p:spPr>
          <a:xfrm>
            <a:off x="6292335" y="4711700"/>
            <a:ext cx="1581912" cy="0"/>
          </a:xfrm>
          <a:prstGeom prst="line">
            <a:avLst/>
          </a:prstGeom>
          <a:noFill/>
          <a:ln w="76200" cap="flat" cmpd="sng" algn="ctr">
            <a:solidFill>
              <a:schemeClr val="bg1"/>
            </a:solidFill>
            <a:prstDash val="solid"/>
            <a:round/>
          </a:ln>
          <a:effectLst/>
        </p:spPr>
      </p:cxnSp>
      <p:sp>
        <p:nvSpPr>
          <p:cNvPr id="44" name="TextBox 43">
            <a:extLst>
              <a:ext uri="{FF2B5EF4-FFF2-40B4-BE49-F238E27FC236}">
                <a16:creationId xmlns:a16="http://schemas.microsoft.com/office/drawing/2014/main" id="{FE0EE489-4BCF-4069-9285-54A4C1BD8418}"/>
              </a:ext>
            </a:extLst>
          </p:cNvPr>
          <p:cNvSpPr txBox="1"/>
          <p:nvPr/>
        </p:nvSpPr>
        <p:spPr>
          <a:xfrm>
            <a:off x="6276915" y="2629507"/>
            <a:ext cx="1821104" cy="1862048"/>
          </a:xfrm>
          <a:prstGeom prst="rect">
            <a:avLst/>
          </a:prstGeom>
          <a:noFill/>
        </p:spPr>
        <p:txBody>
          <a:bodyPr wrap="square" lIns="0" rtlCol="0" anchor="ctr">
            <a:spAutoFit/>
          </a:bodyPr>
          <a:lstStyle/>
          <a:p>
            <a:pPr>
              <a:spcBef>
                <a:spcPts val="600"/>
              </a:spcBef>
            </a:pPr>
            <a:r>
              <a:rPr lang="en-US" sz="4400" b="1">
                <a:solidFill>
                  <a:schemeClr val="bg1"/>
                </a:solidFill>
              </a:rPr>
              <a:t>4</a:t>
            </a:r>
          </a:p>
          <a:p>
            <a:pPr>
              <a:spcBef>
                <a:spcPts val="600"/>
              </a:spcBef>
            </a:pPr>
            <a:r>
              <a:rPr lang="en-US" sz="2200">
                <a:solidFill>
                  <a:schemeClr val="accent3">
                    <a:lumMod val="50000"/>
                  </a:schemeClr>
                </a:solidFill>
                <a:latin typeface="+mj-lt"/>
              </a:rPr>
              <a:t>Do your </a:t>
            </a:r>
            <a:br>
              <a:rPr lang="en-US" sz="2200">
                <a:solidFill>
                  <a:schemeClr val="accent3">
                    <a:lumMod val="50000"/>
                  </a:schemeClr>
                </a:solidFill>
                <a:latin typeface="+mj-lt"/>
              </a:rPr>
            </a:br>
            <a:r>
              <a:rPr lang="en-US" sz="2200" b="1">
                <a:solidFill>
                  <a:schemeClr val="accent3">
                    <a:lumMod val="50000"/>
                  </a:schemeClr>
                </a:solidFill>
                <a:latin typeface="+mj-lt"/>
              </a:rPr>
              <a:t>own research</a:t>
            </a:r>
          </a:p>
        </p:txBody>
      </p:sp>
      <p:sp>
        <p:nvSpPr>
          <p:cNvPr id="45" name="TextBox 44">
            <a:extLst>
              <a:ext uri="{FF2B5EF4-FFF2-40B4-BE49-F238E27FC236}">
                <a16:creationId xmlns:a16="http://schemas.microsoft.com/office/drawing/2014/main" id="{4510E9B6-D3BE-48D9-9219-36B780251DC0}"/>
              </a:ext>
            </a:extLst>
          </p:cNvPr>
          <p:cNvSpPr txBox="1"/>
          <p:nvPr/>
        </p:nvSpPr>
        <p:spPr>
          <a:xfrm>
            <a:off x="8173880" y="4133967"/>
            <a:ext cx="1770994" cy="1523494"/>
          </a:xfrm>
          <a:prstGeom prst="rect">
            <a:avLst/>
          </a:prstGeom>
          <a:noFill/>
        </p:spPr>
        <p:txBody>
          <a:bodyPr wrap="square" lIns="0" rtlCol="0" anchor="ctr">
            <a:spAutoFit/>
          </a:bodyPr>
          <a:lstStyle/>
          <a:p>
            <a:pPr>
              <a:spcBef>
                <a:spcPts val="600"/>
              </a:spcBef>
            </a:pPr>
            <a:r>
              <a:rPr lang="en-US" sz="4400" b="1">
                <a:solidFill>
                  <a:schemeClr val="bg1"/>
                </a:solidFill>
              </a:rPr>
              <a:t>5</a:t>
            </a:r>
          </a:p>
          <a:p>
            <a:pPr>
              <a:spcBef>
                <a:spcPts val="600"/>
              </a:spcBef>
            </a:pPr>
            <a:r>
              <a:rPr lang="en-US" sz="2200" b="1">
                <a:solidFill>
                  <a:schemeClr val="accent3">
                    <a:lumMod val="50000"/>
                  </a:schemeClr>
                </a:solidFill>
                <a:latin typeface="+mj-lt"/>
              </a:rPr>
              <a:t>Diversify </a:t>
            </a:r>
            <a:r>
              <a:rPr lang="en-US" sz="2200">
                <a:solidFill>
                  <a:schemeClr val="accent3">
                    <a:lumMod val="50000"/>
                  </a:schemeClr>
                </a:solidFill>
                <a:latin typeface="+mj-lt"/>
              </a:rPr>
              <a:t>investments</a:t>
            </a:r>
          </a:p>
        </p:txBody>
      </p:sp>
      <p:cxnSp>
        <p:nvCxnSpPr>
          <p:cNvPr id="36" name="Straight Connector 35">
            <a:extLst>
              <a:ext uri="{FF2B5EF4-FFF2-40B4-BE49-F238E27FC236}">
                <a16:creationId xmlns:a16="http://schemas.microsoft.com/office/drawing/2014/main" id="{2A57D124-0DF6-4B75-8ED5-17145ACA6918}"/>
              </a:ext>
            </a:extLst>
          </p:cNvPr>
          <p:cNvCxnSpPr>
            <a:cxnSpLocks/>
          </p:cNvCxnSpPr>
          <p:nvPr/>
        </p:nvCxnSpPr>
        <p:spPr>
          <a:xfrm>
            <a:off x="10093525" y="4711700"/>
            <a:ext cx="1581912" cy="0"/>
          </a:xfrm>
          <a:prstGeom prst="line">
            <a:avLst/>
          </a:prstGeom>
          <a:noFill/>
          <a:ln w="76200" cap="flat" cmpd="sng" algn="ctr">
            <a:solidFill>
              <a:schemeClr val="bg1"/>
            </a:solidFill>
            <a:prstDash val="solid"/>
            <a:round/>
          </a:ln>
          <a:effectLst/>
        </p:spPr>
      </p:cxnSp>
      <p:sp>
        <p:nvSpPr>
          <p:cNvPr id="46" name="TextBox 45">
            <a:extLst>
              <a:ext uri="{FF2B5EF4-FFF2-40B4-BE49-F238E27FC236}">
                <a16:creationId xmlns:a16="http://schemas.microsoft.com/office/drawing/2014/main" id="{73A332DA-B943-47CF-A6FB-680DC07D89E6}"/>
              </a:ext>
            </a:extLst>
          </p:cNvPr>
          <p:cNvSpPr txBox="1"/>
          <p:nvPr/>
        </p:nvSpPr>
        <p:spPr>
          <a:xfrm>
            <a:off x="10055641" y="2971917"/>
            <a:ext cx="1770995" cy="1523494"/>
          </a:xfrm>
          <a:prstGeom prst="rect">
            <a:avLst/>
          </a:prstGeom>
          <a:noFill/>
        </p:spPr>
        <p:txBody>
          <a:bodyPr wrap="square" lIns="0" rtlCol="0" anchor="ctr">
            <a:spAutoFit/>
          </a:bodyPr>
          <a:lstStyle/>
          <a:p>
            <a:pPr>
              <a:spcBef>
                <a:spcPts val="600"/>
              </a:spcBef>
            </a:pPr>
            <a:r>
              <a:rPr lang="en-US" sz="4400" b="1">
                <a:solidFill>
                  <a:schemeClr val="bg1"/>
                </a:solidFill>
              </a:rPr>
              <a:t>6</a:t>
            </a:r>
          </a:p>
          <a:p>
            <a:pPr>
              <a:spcBef>
                <a:spcPts val="600"/>
              </a:spcBef>
            </a:pPr>
            <a:r>
              <a:rPr lang="en-US" sz="2200">
                <a:solidFill>
                  <a:schemeClr val="accent3">
                    <a:lumMod val="50000"/>
                  </a:schemeClr>
                </a:solidFill>
                <a:latin typeface="+mj-lt"/>
              </a:rPr>
              <a:t>Keep your </a:t>
            </a:r>
            <a:r>
              <a:rPr lang="en-US" sz="2200" b="1">
                <a:solidFill>
                  <a:schemeClr val="accent3">
                    <a:lumMod val="50000"/>
                  </a:schemeClr>
                </a:solidFill>
                <a:latin typeface="+mj-lt"/>
              </a:rPr>
              <a:t>cool</a:t>
            </a:r>
          </a:p>
        </p:txBody>
      </p:sp>
      <p:sp>
        <p:nvSpPr>
          <p:cNvPr id="63" name="Freeform 5">
            <a:extLst>
              <a:ext uri="{FF2B5EF4-FFF2-40B4-BE49-F238E27FC236}">
                <a16:creationId xmlns:a16="http://schemas.microsoft.com/office/drawing/2014/main" id="{504B0787-088A-4305-9EF7-BBC974E0F510}"/>
              </a:ext>
            </a:extLst>
          </p:cNvPr>
          <p:cNvSpPr>
            <a:spLocks/>
          </p:cNvSpPr>
          <p:nvPr/>
        </p:nvSpPr>
        <p:spPr bwMode="auto">
          <a:xfrm>
            <a:off x="1064402" y="3537897"/>
            <a:ext cx="1120768" cy="1062022"/>
          </a:xfrm>
          <a:custGeom>
            <a:avLst/>
            <a:gdLst>
              <a:gd name="T0" fmla="*/ 0 w 910"/>
              <a:gd name="T1" fmla="*/ 790 h 860"/>
              <a:gd name="T2" fmla="*/ 350 w 910"/>
              <a:gd name="T3" fmla="*/ 696 h 860"/>
              <a:gd name="T4" fmla="*/ 568 w 910"/>
              <a:gd name="T5" fmla="*/ 716 h 860"/>
              <a:gd name="T6" fmla="*/ 493 w 910"/>
              <a:gd name="T7" fmla="*/ 300 h 860"/>
              <a:gd name="T8" fmla="*/ 885 w 910"/>
              <a:gd name="T9" fmla="*/ 37 h 860"/>
              <a:gd name="T10" fmla="*/ 828 w 910"/>
              <a:gd name="T11" fmla="*/ 136 h 860"/>
              <a:gd name="T12" fmla="*/ 762 w 910"/>
              <a:gd name="T13" fmla="*/ 29 h 860"/>
              <a:gd name="T14" fmla="*/ 910 w 910"/>
              <a:gd name="T15" fmla="*/ 29 h 8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0" h="860">
                <a:moveTo>
                  <a:pt x="0" y="790"/>
                </a:moveTo>
                <a:cubicBezTo>
                  <a:pt x="0" y="790"/>
                  <a:pt x="198" y="860"/>
                  <a:pt x="350" y="696"/>
                </a:cubicBezTo>
                <a:cubicBezTo>
                  <a:pt x="502" y="531"/>
                  <a:pt x="630" y="679"/>
                  <a:pt x="568" y="716"/>
                </a:cubicBezTo>
                <a:cubicBezTo>
                  <a:pt x="490" y="763"/>
                  <a:pt x="328" y="502"/>
                  <a:pt x="493" y="300"/>
                </a:cubicBezTo>
                <a:cubicBezTo>
                  <a:pt x="659" y="99"/>
                  <a:pt x="885" y="37"/>
                  <a:pt x="885" y="37"/>
                </a:cubicBezTo>
                <a:cubicBezTo>
                  <a:pt x="907" y="34"/>
                  <a:pt x="852" y="136"/>
                  <a:pt x="828" y="136"/>
                </a:cubicBezTo>
                <a:cubicBezTo>
                  <a:pt x="803" y="136"/>
                  <a:pt x="738" y="45"/>
                  <a:pt x="762" y="29"/>
                </a:cubicBezTo>
                <a:cubicBezTo>
                  <a:pt x="803" y="0"/>
                  <a:pt x="910" y="29"/>
                  <a:pt x="910" y="29"/>
                </a:cubicBezTo>
              </a:path>
            </a:pathLst>
          </a:custGeom>
          <a:noFill/>
          <a:ln w="38100" cap="rnd">
            <a:solidFill>
              <a:schemeClr val="bg1">
                <a:alpha val="3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6">
            <a:extLst>
              <a:ext uri="{FF2B5EF4-FFF2-40B4-BE49-F238E27FC236}">
                <a16:creationId xmlns:a16="http://schemas.microsoft.com/office/drawing/2014/main" id="{8B5C4632-5480-442B-89B6-D59E0D73EB53}"/>
              </a:ext>
            </a:extLst>
          </p:cNvPr>
          <p:cNvSpPr>
            <a:spLocks/>
          </p:cNvSpPr>
          <p:nvPr/>
        </p:nvSpPr>
        <p:spPr bwMode="auto">
          <a:xfrm>
            <a:off x="2895686" y="2421937"/>
            <a:ext cx="1235954" cy="541378"/>
          </a:xfrm>
          <a:custGeom>
            <a:avLst/>
            <a:gdLst>
              <a:gd name="T0" fmla="*/ 0 w 1003"/>
              <a:gd name="T1" fmla="*/ 439 h 439"/>
              <a:gd name="T2" fmla="*/ 455 w 1003"/>
              <a:gd name="T3" fmla="*/ 203 h 439"/>
              <a:gd name="T4" fmla="*/ 958 w 1003"/>
              <a:gd name="T5" fmla="*/ 44 h 439"/>
              <a:gd name="T6" fmla="*/ 845 w 1003"/>
              <a:gd name="T7" fmla="*/ 72 h 439"/>
              <a:gd name="T8" fmla="*/ 926 w 1003"/>
              <a:gd name="T9" fmla="*/ 184 h 439"/>
              <a:gd name="T10" fmla="*/ 961 w 1003"/>
              <a:gd name="T11" fmla="*/ 172 h 439"/>
              <a:gd name="T12" fmla="*/ 1003 w 1003"/>
              <a:gd name="T13" fmla="*/ 0 h 439"/>
            </a:gdLst>
            <a:ahLst/>
            <a:cxnLst>
              <a:cxn ang="0">
                <a:pos x="T0" y="T1"/>
              </a:cxn>
              <a:cxn ang="0">
                <a:pos x="T2" y="T3"/>
              </a:cxn>
              <a:cxn ang="0">
                <a:pos x="T4" y="T5"/>
              </a:cxn>
              <a:cxn ang="0">
                <a:pos x="T6" y="T7"/>
              </a:cxn>
              <a:cxn ang="0">
                <a:pos x="T8" y="T9"/>
              </a:cxn>
              <a:cxn ang="0">
                <a:pos x="T10" y="T11"/>
              </a:cxn>
              <a:cxn ang="0">
                <a:pos x="T12" y="T13"/>
              </a:cxn>
            </a:cxnLst>
            <a:rect l="0" t="0" r="r" b="b"/>
            <a:pathLst>
              <a:path w="1003" h="439">
                <a:moveTo>
                  <a:pt x="0" y="439"/>
                </a:moveTo>
                <a:cubicBezTo>
                  <a:pt x="0" y="439"/>
                  <a:pt x="160" y="109"/>
                  <a:pt x="455" y="203"/>
                </a:cubicBezTo>
                <a:cubicBezTo>
                  <a:pt x="834" y="324"/>
                  <a:pt x="958" y="44"/>
                  <a:pt x="958" y="44"/>
                </a:cubicBezTo>
                <a:cubicBezTo>
                  <a:pt x="958" y="44"/>
                  <a:pt x="886" y="46"/>
                  <a:pt x="845" y="72"/>
                </a:cubicBezTo>
                <a:cubicBezTo>
                  <a:pt x="815" y="92"/>
                  <a:pt x="885" y="152"/>
                  <a:pt x="926" y="184"/>
                </a:cubicBezTo>
                <a:cubicBezTo>
                  <a:pt x="939" y="194"/>
                  <a:pt x="957" y="187"/>
                  <a:pt x="961" y="172"/>
                </a:cubicBezTo>
                <a:cubicBezTo>
                  <a:pt x="1003" y="0"/>
                  <a:pt x="1003" y="0"/>
                  <a:pt x="1003" y="0"/>
                </a:cubicBezTo>
              </a:path>
            </a:pathLst>
          </a:custGeom>
          <a:noFill/>
          <a:ln w="38100" cap="rnd">
            <a:solidFill>
              <a:schemeClr val="bg1">
                <a:alpha val="3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Freeform 7">
            <a:extLst>
              <a:ext uri="{FF2B5EF4-FFF2-40B4-BE49-F238E27FC236}">
                <a16:creationId xmlns:a16="http://schemas.microsoft.com/office/drawing/2014/main" id="{481C1E8F-6383-4930-9CBA-971746354A1A}"/>
              </a:ext>
            </a:extLst>
          </p:cNvPr>
          <p:cNvSpPr>
            <a:spLocks/>
          </p:cNvSpPr>
          <p:nvPr/>
        </p:nvSpPr>
        <p:spPr bwMode="auto">
          <a:xfrm rot="20831783">
            <a:off x="4966373" y="1660261"/>
            <a:ext cx="1530630" cy="1088190"/>
          </a:xfrm>
          <a:custGeom>
            <a:avLst/>
            <a:gdLst>
              <a:gd name="T0" fmla="*/ 0 w 1477"/>
              <a:gd name="T1" fmla="*/ 229 h 1049"/>
              <a:gd name="T2" fmla="*/ 439 w 1477"/>
              <a:gd name="T3" fmla="*/ 133 h 1049"/>
              <a:gd name="T4" fmla="*/ 693 w 1477"/>
              <a:gd name="T5" fmla="*/ 45 h 1049"/>
              <a:gd name="T6" fmla="*/ 729 w 1477"/>
              <a:gd name="T7" fmla="*/ 343 h 1049"/>
              <a:gd name="T8" fmla="*/ 1378 w 1477"/>
              <a:gd name="T9" fmla="*/ 738 h 1049"/>
              <a:gd name="T10" fmla="*/ 1343 w 1477"/>
              <a:gd name="T11" fmla="*/ 997 h 1049"/>
              <a:gd name="T12" fmla="*/ 1287 w 1477"/>
              <a:gd name="T13" fmla="*/ 890 h 1049"/>
              <a:gd name="T14" fmla="*/ 1433 w 1477"/>
              <a:gd name="T15" fmla="*/ 913 h 1049"/>
              <a:gd name="T16" fmla="*/ 1330 w 1477"/>
              <a:gd name="T17" fmla="*/ 1049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7" h="1049">
                <a:moveTo>
                  <a:pt x="0" y="229"/>
                </a:moveTo>
                <a:cubicBezTo>
                  <a:pt x="0" y="229"/>
                  <a:pt x="151" y="0"/>
                  <a:pt x="439" y="133"/>
                </a:cubicBezTo>
                <a:cubicBezTo>
                  <a:pt x="764" y="282"/>
                  <a:pt x="748" y="63"/>
                  <a:pt x="693" y="45"/>
                </a:cubicBezTo>
                <a:cubicBezTo>
                  <a:pt x="601" y="14"/>
                  <a:pt x="562" y="176"/>
                  <a:pt x="729" y="343"/>
                </a:cubicBezTo>
                <a:cubicBezTo>
                  <a:pt x="895" y="510"/>
                  <a:pt x="1378" y="457"/>
                  <a:pt x="1378" y="738"/>
                </a:cubicBezTo>
                <a:cubicBezTo>
                  <a:pt x="1378" y="922"/>
                  <a:pt x="1369" y="953"/>
                  <a:pt x="1343" y="997"/>
                </a:cubicBezTo>
                <a:cubicBezTo>
                  <a:pt x="1316" y="1041"/>
                  <a:pt x="1287" y="934"/>
                  <a:pt x="1287" y="890"/>
                </a:cubicBezTo>
                <a:cubicBezTo>
                  <a:pt x="1287" y="846"/>
                  <a:pt x="1389" y="896"/>
                  <a:pt x="1433" y="913"/>
                </a:cubicBezTo>
                <a:cubicBezTo>
                  <a:pt x="1477" y="931"/>
                  <a:pt x="1330" y="1049"/>
                  <a:pt x="1330" y="1049"/>
                </a:cubicBezTo>
              </a:path>
            </a:pathLst>
          </a:custGeom>
          <a:noFill/>
          <a:ln w="38100" cap="rnd">
            <a:solidFill>
              <a:schemeClr val="bg1">
                <a:alpha val="3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Freeform 8">
            <a:extLst>
              <a:ext uri="{FF2B5EF4-FFF2-40B4-BE49-F238E27FC236}">
                <a16:creationId xmlns:a16="http://schemas.microsoft.com/office/drawing/2014/main" id="{0E2C26FE-1FE6-4D86-97E0-AA5C1DE56657}"/>
              </a:ext>
            </a:extLst>
          </p:cNvPr>
          <p:cNvSpPr>
            <a:spLocks/>
          </p:cNvSpPr>
          <p:nvPr/>
        </p:nvSpPr>
        <p:spPr bwMode="auto">
          <a:xfrm>
            <a:off x="7163579" y="2963315"/>
            <a:ext cx="1457466" cy="1031726"/>
          </a:xfrm>
          <a:custGeom>
            <a:avLst/>
            <a:gdLst>
              <a:gd name="T0" fmla="*/ 0 w 1444"/>
              <a:gd name="T1" fmla="*/ 199 h 783"/>
              <a:gd name="T2" fmla="*/ 585 w 1444"/>
              <a:gd name="T3" fmla="*/ 30 h 783"/>
              <a:gd name="T4" fmla="*/ 1304 w 1444"/>
              <a:gd name="T5" fmla="*/ 234 h 783"/>
              <a:gd name="T6" fmla="*/ 1247 w 1444"/>
              <a:gd name="T7" fmla="*/ 157 h 783"/>
              <a:gd name="T8" fmla="*/ 1099 w 1444"/>
              <a:gd name="T9" fmla="*/ 761 h 783"/>
              <a:gd name="T10" fmla="*/ 1193 w 1444"/>
              <a:gd name="T11" fmla="*/ 638 h 783"/>
              <a:gd name="T12" fmla="*/ 1029 w 1444"/>
              <a:gd name="T13" fmla="*/ 603 h 783"/>
              <a:gd name="T14" fmla="*/ 1111 w 1444"/>
              <a:gd name="T15" fmla="*/ 767 h 783"/>
              <a:gd name="connsiteX0" fmla="*/ 0 w 9351"/>
              <a:gd name="connsiteY0" fmla="*/ 2495 h 9752"/>
              <a:gd name="connsiteX1" fmla="*/ 4051 w 9351"/>
              <a:gd name="connsiteY1" fmla="*/ 36 h 9752"/>
              <a:gd name="connsiteX2" fmla="*/ 9030 w 9351"/>
              <a:gd name="connsiteY2" fmla="*/ 2942 h 9752"/>
              <a:gd name="connsiteX3" fmla="*/ 8636 w 9351"/>
              <a:gd name="connsiteY3" fmla="*/ 1958 h 9752"/>
              <a:gd name="connsiteX4" fmla="*/ 7611 w 9351"/>
              <a:gd name="connsiteY4" fmla="*/ 9672 h 9752"/>
              <a:gd name="connsiteX5" fmla="*/ 8262 w 9351"/>
              <a:gd name="connsiteY5" fmla="*/ 8101 h 9752"/>
              <a:gd name="connsiteX6" fmla="*/ 7126 w 9351"/>
              <a:gd name="connsiteY6" fmla="*/ 7654 h 9752"/>
              <a:gd name="connsiteX7" fmla="*/ 7694 w 9351"/>
              <a:gd name="connsiteY7" fmla="*/ 9749 h 9752"/>
              <a:gd name="connsiteX0" fmla="*/ 0 w 9913"/>
              <a:gd name="connsiteY0" fmla="*/ 894 h 10030"/>
              <a:gd name="connsiteX1" fmla="*/ 4245 w 9913"/>
              <a:gd name="connsiteY1" fmla="*/ 67 h 10030"/>
              <a:gd name="connsiteX2" fmla="*/ 9570 w 9913"/>
              <a:gd name="connsiteY2" fmla="*/ 3047 h 10030"/>
              <a:gd name="connsiteX3" fmla="*/ 9148 w 9913"/>
              <a:gd name="connsiteY3" fmla="*/ 2038 h 10030"/>
              <a:gd name="connsiteX4" fmla="*/ 8052 w 9913"/>
              <a:gd name="connsiteY4" fmla="*/ 9948 h 10030"/>
              <a:gd name="connsiteX5" fmla="*/ 8748 w 9913"/>
              <a:gd name="connsiteY5" fmla="*/ 8337 h 10030"/>
              <a:gd name="connsiteX6" fmla="*/ 7534 w 9913"/>
              <a:gd name="connsiteY6" fmla="*/ 7879 h 10030"/>
              <a:gd name="connsiteX7" fmla="*/ 8141 w 9913"/>
              <a:gd name="connsiteY7" fmla="*/ 10027 h 10030"/>
              <a:gd name="connsiteX0" fmla="*/ 0 w 9987"/>
              <a:gd name="connsiteY0" fmla="*/ 1786 h 10895"/>
              <a:gd name="connsiteX1" fmla="*/ 4458 w 9987"/>
              <a:gd name="connsiteY1" fmla="*/ 41 h 10895"/>
              <a:gd name="connsiteX2" fmla="*/ 9654 w 9987"/>
              <a:gd name="connsiteY2" fmla="*/ 3933 h 10895"/>
              <a:gd name="connsiteX3" fmla="*/ 9228 w 9987"/>
              <a:gd name="connsiteY3" fmla="*/ 2927 h 10895"/>
              <a:gd name="connsiteX4" fmla="*/ 8123 w 9987"/>
              <a:gd name="connsiteY4" fmla="*/ 10813 h 10895"/>
              <a:gd name="connsiteX5" fmla="*/ 8825 w 9987"/>
              <a:gd name="connsiteY5" fmla="*/ 9207 h 10895"/>
              <a:gd name="connsiteX6" fmla="*/ 7600 w 9987"/>
              <a:gd name="connsiteY6" fmla="*/ 8750 h 10895"/>
              <a:gd name="connsiteX7" fmla="*/ 8212 w 9987"/>
              <a:gd name="connsiteY7" fmla="*/ 10892 h 10895"/>
              <a:gd name="connsiteX0" fmla="*/ 0 w 10089"/>
              <a:gd name="connsiteY0" fmla="*/ 1639 h 10000"/>
              <a:gd name="connsiteX1" fmla="*/ 4464 w 10089"/>
              <a:gd name="connsiteY1" fmla="*/ 38 h 10000"/>
              <a:gd name="connsiteX2" fmla="*/ 9667 w 10089"/>
              <a:gd name="connsiteY2" fmla="*/ 3610 h 10000"/>
              <a:gd name="connsiteX3" fmla="*/ 9504 w 10089"/>
              <a:gd name="connsiteY3" fmla="*/ 2123 h 10000"/>
              <a:gd name="connsiteX4" fmla="*/ 8134 w 10089"/>
              <a:gd name="connsiteY4" fmla="*/ 9925 h 10000"/>
              <a:gd name="connsiteX5" fmla="*/ 8836 w 10089"/>
              <a:gd name="connsiteY5" fmla="*/ 8451 h 10000"/>
              <a:gd name="connsiteX6" fmla="*/ 7610 w 10089"/>
              <a:gd name="connsiteY6" fmla="*/ 8031 h 10000"/>
              <a:gd name="connsiteX7" fmla="*/ 8223 w 10089"/>
              <a:gd name="connsiteY7" fmla="*/ 9997 h 10000"/>
              <a:gd name="connsiteX0" fmla="*/ 0 w 9996"/>
              <a:gd name="connsiteY0" fmla="*/ 1622 h 9983"/>
              <a:gd name="connsiteX1" fmla="*/ 4464 w 9996"/>
              <a:gd name="connsiteY1" fmla="*/ 21 h 9983"/>
              <a:gd name="connsiteX2" fmla="*/ 9590 w 9996"/>
              <a:gd name="connsiteY2" fmla="*/ 3007 h 9983"/>
              <a:gd name="connsiteX3" fmla="*/ 9504 w 9996"/>
              <a:gd name="connsiteY3" fmla="*/ 2106 h 9983"/>
              <a:gd name="connsiteX4" fmla="*/ 8134 w 9996"/>
              <a:gd name="connsiteY4" fmla="*/ 9908 h 9983"/>
              <a:gd name="connsiteX5" fmla="*/ 8836 w 9996"/>
              <a:gd name="connsiteY5" fmla="*/ 8434 h 9983"/>
              <a:gd name="connsiteX6" fmla="*/ 7610 w 9996"/>
              <a:gd name="connsiteY6" fmla="*/ 8014 h 9983"/>
              <a:gd name="connsiteX7" fmla="*/ 8223 w 9996"/>
              <a:gd name="connsiteY7" fmla="*/ 9980 h 9983"/>
              <a:gd name="connsiteX0" fmla="*/ 0 w 10102"/>
              <a:gd name="connsiteY0" fmla="*/ 1625 h 10000"/>
              <a:gd name="connsiteX1" fmla="*/ 4466 w 10102"/>
              <a:gd name="connsiteY1" fmla="*/ 21 h 10000"/>
              <a:gd name="connsiteX2" fmla="*/ 9594 w 10102"/>
              <a:gd name="connsiteY2" fmla="*/ 3012 h 10000"/>
              <a:gd name="connsiteX3" fmla="*/ 9508 w 10102"/>
              <a:gd name="connsiteY3" fmla="*/ 2110 h 10000"/>
              <a:gd name="connsiteX4" fmla="*/ 8137 w 10102"/>
              <a:gd name="connsiteY4" fmla="*/ 9925 h 10000"/>
              <a:gd name="connsiteX5" fmla="*/ 8840 w 10102"/>
              <a:gd name="connsiteY5" fmla="*/ 8448 h 10000"/>
              <a:gd name="connsiteX6" fmla="*/ 7613 w 10102"/>
              <a:gd name="connsiteY6" fmla="*/ 8028 h 10000"/>
              <a:gd name="connsiteX7" fmla="*/ 8226 w 10102"/>
              <a:gd name="connsiteY7" fmla="*/ 9997 h 10000"/>
              <a:gd name="connsiteX0" fmla="*/ 0 w 9936"/>
              <a:gd name="connsiteY0" fmla="*/ 1625 h 10000"/>
              <a:gd name="connsiteX1" fmla="*/ 4466 w 9936"/>
              <a:gd name="connsiteY1" fmla="*/ 21 h 10000"/>
              <a:gd name="connsiteX2" fmla="*/ 9594 w 9936"/>
              <a:gd name="connsiteY2" fmla="*/ 3012 h 10000"/>
              <a:gd name="connsiteX3" fmla="*/ 9315 w 9936"/>
              <a:gd name="connsiteY3" fmla="*/ 2234 h 10000"/>
              <a:gd name="connsiteX4" fmla="*/ 8137 w 9936"/>
              <a:gd name="connsiteY4" fmla="*/ 9925 h 10000"/>
              <a:gd name="connsiteX5" fmla="*/ 8840 w 9936"/>
              <a:gd name="connsiteY5" fmla="*/ 8448 h 10000"/>
              <a:gd name="connsiteX6" fmla="*/ 7613 w 9936"/>
              <a:gd name="connsiteY6" fmla="*/ 8028 h 10000"/>
              <a:gd name="connsiteX7" fmla="*/ 8226 w 9936"/>
              <a:gd name="connsiteY7" fmla="*/ 9997 h 10000"/>
              <a:gd name="connsiteX0" fmla="*/ 0 w 10129"/>
              <a:gd name="connsiteY0" fmla="*/ 1625 h 10000"/>
              <a:gd name="connsiteX1" fmla="*/ 4495 w 10129"/>
              <a:gd name="connsiteY1" fmla="*/ 21 h 10000"/>
              <a:gd name="connsiteX2" fmla="*/ 9656 w 10129"/>
              <a:gd name="connsiteY2" fmla="*/ 3012 h 10000"/>
              <a:gd name="connsiteX3" fmla="*/ 9375 w 10129"/>
              <a:gd name="connsiteY3" fmla="*/ 2234 h 10000"/>
              <a:gd name="connsiteX4" fmla="*/ 8189 w 10129"/>
              <a:gd name="connsiteY4" fmla="*/ 9925 h 10000"/>
              <a:gd name="connsiteX5" fmla="*/ 8897 w 10129"/>
              <a:gd name="connsiteY5" fmla="*/ 8448 h 10000"/>
              <a:gd name="connsiteX6" fmla="*/ 7662 w 10129"/>
              <a:gd name="connsiteY6" fmla="*/ 8028 h 10000"/>
              <a:gd name="connsiteX7" fmla="*/ 8279 w 10129"/>
              <a:gd name="connsiteY7" fmla="*/ 9997 h 10000"/>
              <a:gd name="connsiteX0" fmla="*/ 0 w 8907"/>
              <a:gd name="connsiteY0" fmla="*/ 1011 h 10035"/>
              <a:gd name="connsiteX1" fmla="*/ 3273 w 8907"/>
              <a:gd name="connsiteY1" fmla="*/ 56 h 10035"/>
              <a:gd name="connsiteX2" fmla="*/ 8434 w 8907"/>
              <a:gd name="connsiteY2" fmla="*/ 3047 h 10035"/>
              <a:gd name="connsiteX3" fmla="*/ 8153 w 8907"/>
              <a:gd name="connsiteY3" fmla="*/ 2269 h 10035"/>
              <a:gd name="connsiteX4" fmla="*/ 6967 w 8907"/>
              <a:gd name="connsiteY4" fmla="*/ 9960 h 10035"/>
              <a:gd name="connsiteX5" fmla="*/ 7675 w 8907"/>
              <a:gd name="connsiteY5" fmla="*/ 8483 h 10035"/>
              <a:gd name="connsiteX6" fmla="*/ 6440 w 8907"/>
              <a:gd name="connsiteY6" fmla="*/ 8063 h 10035"/>
              <a:gd name="connsiteX7" fmla="*/ 7057 w 8907"/>
              <a:gd name="connsiteY7" fmla="*/ 10032 h 1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07" h="10035">
                <a:moveTo>
                  <a:pt x="0" y="1011"/>
                </a:moveTo>
                <a:cubicBezTo>
                  <a:pt x="0" y="1011"/>
                  <a:pt x="1867" y="-283"/>
                  <a:pt x="3273" y="56"/>
                </a:cubicBezTo>
                <a:cubicBezTo>
                  <a:pt x="4679" y="395"/>
                  <a:pt x="7621" y="2678"/>
                  <a:pt x="8434" y="3047"/>
                </a:cubicBezTo>
                <a:cubicBezTo>
                  <a:pt x="9247" y="3416"/>
                  <a:pt x="8922" y="407"/>
                  <a:pt x="8153" y="2269"/>
                </a:cubicBezTo>
                <a:cubicBezTo>
                  <a:pt x="7384" y="4131"/>
                  <a:pt x="6741" y="9695"/>
                  <a:pt x="6967" y="9960"/>
                </a:cubicBezTo>
                <a:cubicBezTo>
                  <a:pt x="7200" y="10223"/>
                  <a:pt x="7675" y="8483"/>
                  <a:pt x="7675" y="8483"/>
                </a:cubicBezTo>
                <a:cubicBezTo>
                  <a:pt x="7675" y="8483"/>
                  <a:pt x="6590" y="7823"/>
                  <a:pt x="6440" y="8063"/>
                </a:cubicBezTo>
                <a:cubicBezTo>
                  <a:pt x="6177" y="8483"/>
                  <a:pt x="6952" y="10116"/>
                  <a:pt x="7057" y="10032"/>
                </a:cubicBezTo>
              </a:path>
            </a:pathLst>
          </a:custGeom>
          <a:noFill/>
          <a:ln w="38100" cap="rnd">
            <a:solidFill>
              <a:schemeClr val="bg1">
                <a:alpha val="3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Freeform 9">
            <a:extLst>
              <a:ext uri="{FF2B5EF4-FFF2-40B4-BE49-F238E27FC236}">
                <a16:creationId xmlns:a16="http://schemas.microsoft.com/office/drawing/2014/main" id="{EF4B77F5-AFDE-4A1C-8C0A-FD8EBE37A78B}"/>
              </a:ext>
            </a:extLst>
          </p:cNvPr>
          <p:cNvSpPr>
            <a:spLocks/>
          </p:cNvSpPr>
          <p:nvPr/>
        </p:nvSpPr>
        <p:spPr bwMode="auto">
          <a:xfrm>
            <a:off x="8710064" y="3494307"/>
            <a:ext cx="1173754" cy="1361508"/>
          </a:xfrm>
          <a:custGeom>
            <a:avLst/>
            <a:gdLst>
              <a:gd name="T0" fmla="*/ 0 w 952"/>
              <a:gd name="T1" fmla="*/ 952 h 1104"/>
              <a:gd name="T2" fmla="*/ 465 w 952"/>
              <a:gd name="T3" fmla="*/ 706 h 1104"/>
              <a:gd name="T4" fmla="*/ 904 w 952"/>
              <a:gd name="T5" fmla="*/ 24 h 1104"/>
              <a:gd name="T6" fmla="*/ 803 w 952"/>
              <a:gd name="T7" fmla="*/ 151 h 1104"/>
              <a:gd name="T8" fmla="*/ 757 w 952"/>
              <a:gd name="T9" fmla="*/ 31 h 1104"/>
              <a:gd name="T10" fmla="*/ 943 w 952"/>
              <a:gd name="T11" fmla="*/ 22 h 1104"/>
            </a:gdLst>
            <a:ahLst/>
            <a:cxnLst>
              <a:cxn ang="0">
                <a:pos x="T0" y="T1"/>
              </a:cxn>
              <a:cxn ang="0">
                <a:pos x="T2" y="T3"/>
              </a:cxn>
              <a:cxn ang="0">
                <a:pos x="T4" y="T5"/>
              </a:cxn>
              <a:cxn ang="0">
                <a:pos x="T6" y="T7"/>
              </a:cxn>
              <a:cxn ang="0">
                <a:pos x="T8" y="T9"/>
              </a:cxn>
              <a:cxn ang="0">
                <a:pos x="T10" y="T11"/>
              </a:cxn>
            </a:cxnLst>
            <a:rect l="0" t="0" r="r" b="b"/>
            <a:pathLst>
              <a:path w="952" h="1104">
                <a:moveTo>
                  <a:pt x="0" y="952"/>
                </a:moveTo>
                <a:cubicBezTo>
                  <a:pt x="0" y="952"/>
                  <a:pt x="342" y="1104"/>
                  <a:pt x="465" y="706"/>
                </a:cubicBezTo>
                <a:cubicBezTo>
                  <a:pt x="540" y="465"/>
                  <a:pt x="408" y="160"/>
                  <a:pt x="904" y="24"/>
                </a:cubicBezTo>
                <a:cubicBezTo>
                  <a:pt x="952" y="15"/>
                  <a:pt x="816" y="151"/>
                  <a:pt x="803" y="151"/>
                </a:cubicBezTo>
                <a:cubicBezTo>
                  <a:pt x="790" y="151"/>
                  <a:pt x="748" y="61"/>
                  <a:pt x="757" y="31"/>
                </a:cubicBezTo>
                <a:cubicBezTo>
                  <a:pt x="766" y="0"/>
                  <a:pt x="842" y="0"/>
                  <a:pt x="943" y="22"/>
                </a:cubicBezTo>
              </a:path>
            </a:pathLst>
          </a:custGeom>
          <a:noFill/>
          <a:ln w="38100" cap="rnd">
            <a:solidFill>
              <a:schemeClr val="bg1">
                <a:alpha val="3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8" name="Group 25">
            <a:extLst>
              <a:ext uri="{FF2B5EF4-FFF2-40B4-BE49-F238E27FC236}">
                <a16:creationId xmlns:a16="http://schemas.microsoft.com/office/drawing/2014/main" id="{7E77E38F-D846-4444-B8F2-5CDDE4523B5A}"/>
              </a:ext>
            </a:extLst>
          </p:cNvPr>
          <p:cNvGrpSpPr>
            <a:grpSpLocks noChangeAspect="1"/>
          </p:cNvGrpSpPr>
          <p:nvPr/>
        </p:nvGrpSpPr>
        <p:grpSpPr bwMode="auto">
          <a:xfrm>
            <a:off x="-427794" y="1964163"/>
            <a:ext cx="1236663" cy="1236663"/>
            <a:chOff x="3453" y="1773"/>
            <a:chExt cx="779" cy="779"/>
          </a:xfrm>
        </p:grpSpPr>
        <p:sp>
          <p:nvSpPr>
            <p:cNvPr id="69" name="Line 26">
              <a:extLst>
                <a:ext uri="{FF2B5EF4-FFF2-40B4-BE49-F238E27FC236}">
                  <a16:creationId xmlns:a16="http://schemas.microsoft.com/office/drawing/2014/main" id="{03E4309C-DA02-4280-8AEC-550FE990C410}"/>
                </a:ext>
              </a:extLst>
            </p:cNvPr>
            <p:cNvSpPr>
              <a:spLocks noChangeShapeType="1"/>
            </p:cNvSpPr>
            <p:nvPr/>
          </p:nvSpPr>
          <p:spPr bwMode="auto">
            <a:xfrm flipV="1">
              <a:off x="3453" y="1773"/>
              <a:ext cx="449" cy="449"/>
            </a:xfrm>
            <a:prstGeom prst="line">
              <a:avLst/>
            </a:prstGeom>
            <a:noFill/>
            <a:ln w="38100" cap="rnd">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Line 27">
              <a:extLst>
                <a:ext uri="{FF2B5EF4-FFF2-40B4-BE49-F238E27FC236}">
                  <a16:creationId xmlns:a16="http://schemas.microsoft.com/office/drawing/2014/main" id="{A0A9FF80-7EEF-4A5F-BA7E-8D0659D6B1D5}"/>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28">
              <a:extLst>
                <a:ext uri="{FF2B5EF4-FFF2-40B4-BE49-F238E27FC236}">
                  <a16:creationId xmlns:a16="http://schemas.microsoft.com/office/drawing/2014/main" id="{66995C87-3596-4D69-80BA-12AD977EE25C}"/>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Line 29">
              <a:extLst>
                <a:ext uri="{FF2B5EF4-FFF2-40B4-BE49-F238E27FC236}">
                  <a16:creationId xmlns:a16="http://schemas.microsoft.com/office/drawing/2014/main" id="{1B99D1CF-E9DA-40AC-8FD6-B58D6EDB8B1F}"/>
                </a:ext>
              </a:extLst>
            </p:cNvPr>
            <p:cNvSpPr>
              <a:spLocks noChangeShapeType="1"/>
            </p:cNvSpPr>
            <p:nvPr/>
          </p:nvSpPr>
          <p:spPr bwMode="auto">
            <a:xfrm flipV="1">
              <a:off x="3778" y="2098"/>
              <a:ext cx="454" cy="454"/>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Line 30">
              <a:extLst>
                <a:ext uri="{FF2B5EF4-FFF2-40B4-BE49-F238E27FC236}">
                  <a16:creationId xmlns:a16="http://schemas.microsoft.com/office/drawing/2014/main" id="{258E864A-A8BA-401A-A70A-C444FC42F32F}"/>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Line 31">
              <a:extLst>
                <a:ext uri="{FF2B5EF4-FFF2-40B4-BE49-F238E27FC236}">
                  <a16:creationId xmlns:a16="http://schemas.microsoft.com/office/drawing/2014/main" id="{2EDC2540-4C75-4A4E-B918-86AC56DCFE36}"/>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Line 34">
              <a:extLst>
                <a:ext uri="{FF2B5EF4-FFF2-40B4-BE49-F238E27FC236}">
                  <a16:creationId xmlns:a16="http://schemas.microsoft.com/office/drawing/2014/main" id="{C6F9C718-6F08-4D83-8F73-E11E3219C239}"/>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Line 35">
              <a:extLst>
                <a:ext uri="{FF2B5EF4-FFF2-40B4-BE49-F238E27FC236}">
                  <a16:creationId xmlns:a16="http://schemas.microsoft.com/office/drawing/2014/main" id="{9900746E-F341-4807-B37E-A446F26286CE}"/>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Line 38">
              <a:extLst>
                <a:ext uri="{FF2B5EF4-FFF2-40B4-BE49-F238E27FC236}">
                  <a16:creationId xmlns:a16="http://schemas.microsoft.com/office/drawing/2014/main" id="{0A143CE4-B48A-4534-B1DC-E3D5216E1AAF}"/>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78" name="Group 77">
            <a:extLst>
              <a:ext uri="{FF2B5EF4-FFF2-40B4-BE49-F238E27FC236}">
                <a16:creationId xmlns:a16="http://schemas.microsoft.com/office/drawing/2014/main" id="{24B121F1-9300-451C-88EA-2E7357BE5029}"/>
              </a:ext>
            </a:extLst>
          </p:cNvPr>
          <p:cNvGrpSpPr/>
          <p:nvPr/>
        </p:nvGrpSpPr>
        <p:grpSpPr>
          <a:xfrm rot="5400000">
            <a:off x="10518365" y="487829"/>
            <a:ext cx="1993692" cy="593034"/>
            <a:chOff x="-119920" y="850958"/>
            <a:chExt cx="1993692" cy="593034"/>
          </a:xfrm>
        </p:grpSpPr>
        <p:sp>
          <p:nvSpPr>
            <p:cNvPr id="79" name="Freeform 5">
              <a:extLst>
                <a:ext uri="{FF2B5EF4-FFF2-40B4-BE49-F238E27FC236}">
                  <a16:creationId xmlns:a16="http://schemas.microsoft.com/office/drawing/2014/main" id="{F89BDDEC-38BF-492C-AC56-28C8EFA57044}"/>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80" name="Freeform 5">
              <a:extLst>
                <a:ext uri="{FF2B5EF4-FFF2-40B4-BE49-F238E27FC236}">
                  <a16:creationId xmlns:a16="http://schemas.microsoft.com/office/drawing/2014/main" id="{E465417B-C096-444F-B574-6C72B67B9F13}"/>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81" name="Freeform 5">
              <a:extLst>
                <a:ext uri="{FF2B5EF4-FFF2-40B4-BE49-F238E27FC236}">
                  <a16:creationId xmlns:a16="http://schemas.microsoft.com/office/drawing/2014/main" id="{16C14C3B-E3DA-416A-B869-7595442A3FB5}"/>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2"/>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84" name="Freeform 21">
            <a:extLst>
              <a:ext uri="{FF2B5EF4-FFF2-40B4-BE49-F238E27FC236}">
                <a16:creationId xmlns:a16="http://schemas.microsoft.com/office/drawing/2014/main" id="{F7A423BF-26B5-4112-91AD-B78B16D9C3CF}"/>
              </a:ext>
            </a:extLst>
          </p:cNvPr>
          <p:cNvSpPr>
            <a:spLocks noEditPoints="1"/>
          </p:cNvSpPr>
          <p:nvPr/>
        </p:nvSpPr>
        <p:spPr bwMode="auto">
          <a:xfrm rot="730753">
            <a:off x="5018316" y="5319802"/>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19">
            <a:extLst>
              <a:ext uri="{FF2B5EF4-FFF2-40B4-BE49-F238E27FC236}">
                <a16:creationId xmlns:a16="http://schemas.microsoft.com/office/drawing/2014/main" id="{302DF706-0F15-4DA1-82D6-113C29E0F81A}"/>
              </a:ext>
            </a:extLst>
          </p:cNvPr>
          <p:cNvSpPr>
            <a:spLocks noEditPoints="1"/>
          </p:cNvSpPr>
          <p:nvPr/>
        </p:nvSpPr>
        <p:spPr bwMode="auto">
          <a:xfrm rot="19913815">
            <a:off x="4324116" y="594939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50">
            <a:extLst>
              <a:ext uri="{FF2B5EF4-FFF2-40B4-BE49-F238E27FC236}">
                <a16:creationId xmlns:a16="http://schemas.microsoft.com/office/drawing/2014/main" id="{2AF7A52F-C5B9-426A-8759-0585AD732A71}"/>
              </a:ext>
            </a:extLst>
          </p:cNvPr>
          <p:cNvSpPr>
            <a:spLocks noEditPoints="1"/>
          </p:cNvSpPr>
          <p:nvPr/>
        </p:nvSpPr>
        <p:spPr bwMode="auto">
          <a:xfrm>
            <a:off x="9447896" y="85424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TextBox 38">
            <a:extLst>
              <a:ext uri="{FF2B5EF4-FFF2-40B4-BE49-F238E27FC236}">
                <a16:creationId xmlns:a16="http://schemas.microsoft.com/office/drawing/2014/main" id="{EDBA3001-4250-4C50-AC3D-8579AE1A14CF}"/>
              </a:ext>
            </a:extLst>
          </p:cNvPr>
          <p:cNvSpPr txBox="1"/>
          <p:nvPr/>
        </p:nvSpPr>
        <p:spPr>
          <a:xfrm>
            <a:off x="7375726" y="6375093"/>
            <a:ext cx="6319156" cy="276999"/>
          </a:xfrm>
          <a:prstGeom prst="rect">
            <a:avLst/>
          </a:prstGeom>
          <a:noFill/>
        </p:spPr>
        <p:txBody>
          <a:bodyPr wrap="square">
            <a:spAutoFit/>
          </a:bodyPr>
          <a:lstStyle/>
          <a:p>
            <a:r>
              <a:rPr lang="en-US" sz="1200" dirty="0">
                <a:solidFill>
                  <a:schemeClr val="bg1"/>
                </a:solidFill>
                <a:latin typeface="+mj-lt"/>
              </a:rPr>
              <a:t>Diversification does not ensure a profit or guarantee against loss. </a:t>
            </a:r>
          </a:p>
        </p:txBody>
      </p:sp>
    </p:spTree>
    <p:extLst>
      <p:ext uri="{BB962C8B-B14F-4D97-AF65-F5344CB8AC3E}">
        <p14:creationId xmlns:p14="http://schemas.microsoft.com/office/powerpoint/2010/main" val="18450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F32AAF7-03D4-4B44-B03F-E540B87951A0}"/>
              </a:ext>
            </a:extLst>
          </p:cNvPr>
          <p:cNvPicPr>
            <a:picLocks noChangeAspect="1"/>
          </p:cNvPicPr>
          <p:nvPr/>
        </p:nvPicPr>
        <p:blipFill>
          <a:blip r:embed="rId3"/>
          <a:stretch>
            <a:fillRect/>
          </a:stretch>
        </p:blipFill>
        <p:spPr>
          <a:xfrm>
            <a:off x="0" y="0"/>
            <a:ext cx="4937760" cy="6858000"/>
          </a:xfrm>
          <a:prstGeom prst="rect">
            <a:avLst/>
          </a:prstGeom>
        </p:spPr>
      </p:pic>
      <p:sp>
        <p:nvSpPr>
          <p:cNvPr id="36" name="Rectangle 35">
            <a:extLst>
              <a:ext uri="{FF2B5EF4-FFF2-40B4-BE49-F238E27FC236}">
                <a16:creationId xmlns:a16="http://schemas.microsoft.com/office/drawing/2014/main" id="{AE6ABF20-DD05-4A19-A294-0C76822DB1D7}"/>
              </a:ext>
            </a:extLst>
          </p:cNvPr>
          <p:cNvSpPr/>
          <p:nvPr/>
        </p:nvSpPr>
        <p:spPr>
          <a:xfrm>
            <a:off x="496410" y="1874236"/>
            <a:ext cx="3852374"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US" sz="1400" b="0" i="0" u="none" strike="noStrike" kern="100" cap="none" spc="0" normalizeH="0" baseline="0" noProof="0" err="1">
              <a:ln>
                <a:noFill/>
              </a:ln>
              <a:solidFill>
                <a:srgbClr val="FFFFFF"/>
              </a:solidFill>
              <a:effectLst/>
              <a:uLnTx/>
              <a:uFillTx/>
              <a:latin typeface="Visby CF"/>
              <a:ea typeface="+mn-ea"/>
              <a:cs typeface="+mn-cs"/>
            </a:endParaRPr>
          </a:p>
        </p:txBody>
      </p:sp>
      <p:sp>
        <p:nvSpPr>
          <p:cNvPr id="20" name="TextBox 19">
            <a:extLst>
              <a:ext uri="{FF2B5EF4-FFF2-40B4-BE49-F238E27FC236}">
                <a16:creationId xmlns:a16="http://schemas.microsoft.com/office/drawing/2014/main" id="{F832B38B-CB85-4CB7-BDAB-3049F25DB52C}"/>
              </a:ext>
            </a:extLst>
          </p:cNvPr>
          <p:cNvSpPr txBox="1"/>
          <p:nvPr/>
        </p:nvSpPr>
        <p:spPr>
          <a:xfrm>
            <a:off x="2739902" y="3282813"/>
            <a:ext cx="2194038" cy="167738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3200" b="1" kern="100">
                <a:solidFill>
                  <a:schemeClr val="accent1">
                    <a:lumMod val="50000"/>
                  </a:schemeClr>
                </a:solidFill>
                <a:latin typeface="Fidelity Sans" panose="020B0503030202020204" pitchFamily="34" charset="0"/>
              </a:rPr>
              <a:t>4</a:t>
            </a:r>
            <a:r>
              <a:rPr kumimoji="0" lang="en-US" sz="32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 / 5 </a:t>
            </a:r>
            <a:br>
              <a:rPr kumimoji="0" lang="en-US" sz="32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br>
            <a:r>
              <a:rPr kumimoji="0" lang="en-US" sz="24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completed</a:t>
            </a:r>
            <a:r>
              <a:rPr lang="en-US" sz="2400" b="1" kern="100">
                <a:solidFill>
                  <a:schemeClr val="accent1">
                    <a:lumMod val="50000"/>
                  </a:schemeClr>
                </a:solidFill>
                <a:latin typeface="Fidelity Sans" panose="020B0503030202020204" pitchFamily="34" charset="0"/>
              </a:rPr>
              <a:t>!</a:t>
            </a:r>
            <a:endParaRPr kumimoji="0" lang="en-US" sz="24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Let’s collect them all!</a:t>
            </a:r>
          </a:p>
        </p:txBody>
      </p:sp>
      <p:grpSp>
        <p:nvGrpSpPr>
          <p:cNvPr id="2" name="Group 1">
            <a:extLst>
              <a:ext uri="{FF2B5EF4-FFF2-40B4-BE49-F238E27FC236}">
                <a16:creationId xmlns:a16="http://schemas.microsoft.com/office/drawing/2014/main" id="{FB64EB65-373D-4D22-AA12-C3272E2F2714}"/>
              </a:ext>
            </a:extLst>
          </p:cNvPr>
          <p:cNvGrpSpPr/>
          <p:nvPr/>
        </p:nvGrpSpPr>
        <p:grpSpPr>
          <a:xfrm>
            <a:off x="3501251" y="5784393"/>
            <a:ext cx="847532" cy="568430"/>
            <a:chOff x="350539" y="8439441"/>
            <a:chExt cx="847532" cy="568430"/>
          </a:xfrm>
        </p:grpSpPr>
        <p:sp>
          <p:nvSpPr>
            <p:cNvPr id="18" name="Freeform 13">
              <a:extLst>
                <a:ext uri="{FF2B5EF4-FFF2-40B4-BE49-F238E27FC236}">
                  <a16:creationId xmlns:a16="http://schemas.microsoft.com/office/drawing/2014/main" id="{D059FE4E-F9E4-4BDE-A403-81DE2FD47185}"/>
                </a:ext>
              </a:extLst>
            </p:cNvPr>
            <p:cNvSpPr>
              <a:spLocks/>
            </p:cNvSpPr>
            <p:nvPr/>
          </p:nvSpPr>
          <p:spPr bwMode="auto">
            <a:xfrm>
              <a:off x="350539" y="8439441"/>
              <a:ext cx="847532" cy="568430"/>
            </a:xfrm>
            <a:custGeom>
              <a:avLst/>
              <a:gdLst>
                <a:gd name="T0" fmla="*/ 550 w 731"/>
                <a:gd name="T1" fmla="*/ 194 h 490"/>
                <a:gd name="T2" fmla="*/ 325 w 731"/>
                <a:gd name="T3" fmla="*/ 8 h 490"/>
                <a:gd name="T4" fmla="*/ 131 w 731"/>
                <a:gd name="T5" fmla="*/ 202 h 490"/>
                <a:gd name="T6" fmla="*/ 137 w 731"/>
                <a:gd name="T7" fmla="*/ 273 h 490"/>
                <a:gd name="T8" fmla="*/ 125 w 731"/>
                <a:gd name="T9" fmla="*/ 280 h 490"/>
                <a:gd name="T10" fmla="*/ 109 w 731"/>
                <a:gd name="T11" fmla="*/ 265 h 490"/>
                <a:gd name="T12" fmla="*/ 72 w 731"/>
                <a:gd name="T13" fmla="*/ 275 h 490"/>
                <a:gd name="T14" fmla="*/ 4 w 731"/>
                <a:gd name="T15" fmla="*/ 470 h 490"/>
                <a:gd name="T16" fmla="*/ 18 w 731"/>
                <a:gd name="T17" fmla="*/ 490 h 490"/>
                <a:gd name="T18" fmla="*/ 87 w 731"/>
                <a:gd name="T19" fmla="*/ 490 h 490"/>
                <a:gd name="T20" fmla="*/ 265 w 731"/>
                <a:gd name="T21" fmla="*/ 490 h 490"/>
                <a:gd name="T22" fmla="*/ 354 w 731"/>
                <a:gd name="T23" fmla="*/ 490 h 490"/>
                <a:gd name="T24" fmla="*/ 628 w 731"/>
                <a:gd name="T25" fmla="*/ 490 h 490"/>
                <a:gd name="T26" fmla="*/ 713 w 731"/>
                <a:gd name="T27" fmla="*/ 490 h 490"/>
                <a:gd name="T28" fmla="*/ 727 w 731"/>
                <a:gd name="T29" fmla="*/ 470 h 490"/>
                <a:gd name="T30" fmla="*/ 636 w 731"/>
                <a:gd name="T31" fmla="*/ 207 h 490"/>
                <a:gd name="T32" fmla="*/ 587 w 731"/>
                <a:gd name="T33" fmla="*/ 194 h 490"/>
                <a:gd name="T34" fmla="*/ 573 w 731"/>
                <a:gd name="T35" fmla="*/ 204 h 490"/>
                <a:gd name="T36" fmla="*/ 550 w 731"/>
                <a:gd name="T37" fmla="*/ 194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1" h="490">
                  <a:moveTo>
                    <a:pt x="550" y="194"/>
                  </a:moveTo>
                  <a:cubicBezTo>
                    <a:pt x="537" y="84"/>
                    <a:pt x="440" y="0"/>
                    <a:pt x="325" y="8"/>
                  </a:cubicBezTo>
                  <a:cubicBezTo>
                    <a:pt x="222" y="16"/>
                    <a:pt x="139" y="99"/>
                    <a:pt x="131" y="202"/>
                  </a:cubicBezTo>
                  <a:cubicBezTo>
                    <a:pt x="129" y="226"/>
                    <a:pt x="131" y="250"/>
                    <a:pt x="137" y="273"/>
                  </a:cubicBezTo>
                  <a:cubicBezTo>
                    <a:pt x="139" y="280"/>
                    <a:pt x="131" y="285"/>
                    <a:pt x="125" y="280"/>
                  </a:cubicBezTo>
                  <a:cubicBezTo>
                    <a:pt x="109" y="265"/>
                    <a:pt x="109" y="265"/>
                    <a:pt x="109" y="265"/>
                  </a:cubicBezTo>
                  <a:cubicBezTo>
                    <a:pt x="97" y="254"/>
                    <a:pt x="77" y="259"/>
                    <a:pt x="72" y="275"/>
                  </a:cubicBezTo>
                  <a:cubicBezTo>
                    <a:pt x="4" y="470"/>
                    <a:pt x="4" y="470"/>
                    <a:pt x="4" y="470"/>
                  </a:cubicBezTo>
                  <a:cubicBezTo>
                    <a:pt x="0" y="480"/>
                    <a:pt x="8" y="490"/>
                    <a:pt x="18" y="490"/>
                  </a:cubicBezTo>
                  <a:cubicBezTo>
                    <a:pt x="87" y="490"/>
                    <a:pt x="87" y="490"/>
                    <a:pt x="87" y="490"/>
                  </a:cubicBezTo>
                  <a:cubicBezTo>
                    <a:pt x="265" y="490"/>
                    <a:pt x="265" y="490"/>
                    <a:pt x="265" y="490"/>
                  </a:cubicBezTo>
                  <a:cubicBezTo>
                    <a:pt x="354" y="490"/>
                    <a:pt x="354" y="490"/>
                    <a:pt x="354" y="490"/>
                  </a:cubicBezTo>
                  <a:cubicBezTo>
                    <a:pt x="628" y="490"/>
                    <a:pt x="628" y="490"/>
                    <a:pt x="628" y="490"/>
                  </a:cubicBezTo>
                  <a:cubicBezTo>
                    <a:pt x="713" y="490"/>
                    <a:pt x="713" y="490"/>
                    <a:pt x="713" y="490"/>
                  </a:cubicBezTo>
                  <a:cubicBezTo>
                    <a:pt x="723" y="490"/>
                    <a:pt x="731" y="480"/>
                    <a:pt x="727" y="470"/>
                  </a:cubicBezTo>
                  <a:cubicBezTo>
                    <a:pt x="636" y="207"/>
                    <a:pt x="636" y="207"/>
                    <a:pt x="636" y="207"/>
                  </a:cubicBezTo>
                  <a:cubicBezTo>
                    <a:pt x="629" y="186"/>
                    <a:pt x="603" y="180"/>
                    <a:pt x="587" y="194"/>
                  </a:cubicBezTo>
                  <a:cubicBezTo>
                    <a:pt x="573" y="204"/>
                    <a:pt x="573" y="204"/>
                    <a:pt x="573" y="204"/>
                  </a:cubicBezTo>
                  <a:cubicBezTo>
                    <a:pt x="564" y="210"/>
                    <a:pt x="552" y="205"/>
                    <a:pt x="550" y="194"/>
                  </a:cubicBezTo>
                  <a:close/>
                </a:path>
              </a:pathLst>
            </a:custGeom>
            <a:solidFill>
              <a:schemeClr val="accent1">
                <a:lumMod val="50000"/>
                <a:alpha val="70000"/>
              </a:schemeClr>
            </a:solidFill>
            <a:ln w="28575">
              <a:noFill/>
            </a:ln>
          </p:spPr>
          <p:txBody>
            <a:bodyPr vert="horz" wrap="square" lIns="91440" tIns="45720" rIns="91440" bIns="45720" numCol="1" anchor="t" anchorCtr="0" compatLnSpc="1">
              <a:prstTxWarp prst="textNoShape">
                <a:avLst/>
              </a:prstTxWarp>
            </a:bodyPr>
            <a:lstStyle/>
            <a:p>
              <a:endParaRPr lang="en-US">
                <a:solidFill>
                  <a:srgbClr val="1F2120"/>
                </a:solidFill>
                <a:latin typeface="Visby CF"/>
              </a:endParaRPr>
            </a:p>
          </p:txBody>
        </p:sp>
        <p:sp>
          <p:nvSpPr>
            <p:cNvPr id="19" name="TextBox 18">
              <a:extLst>
                <a:ext uri="{FF2B5EF4-FFF2-40B4-BE49-F238E27FC236}">
                  <a16:creationId xmlns:a16="http://schemas.microsoft.com/office/drawing/2014/main" id="{FEBCEC03-A516-4A58-BC00-37987407A7FE}"/>
                </a:ext>
              </a:extLst>
            </p:cNvPr>
            <p:cNvSpPr txBox="1"/>
            <p:nvPr/>
          </p:nvSpPr>
          <p:spPr>
            <a:xfrm>
              <a:off x="595226" y="8611621"/>
              <a:ext cx="312906"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kern="100">
                  <a:solidFill>
                    <a:srgbClr val="6DAF38"/>
                  </a:solidFill>
                  <a:latin typeface="Fidelity Sans" panose="020B0503030202020204" pitchFamily="34" charset="0"/>
                </a:rPr>
                <a:t>?</a:t>
              </a:r>
              <a:endParaRPr kumimoji="0" lang="en-US" sz="1800" b="0" i="0" u="none" strike="noStrike" kern="1200" cap="none" spc="0" normalizeH="0" baseline="0" noProof="0">
                <a:ln>
                  <a:noFill/>
                </a:ln>
                <a:solidFill>
                  <a:srgbClr val="1F2120"/>
                </a:solidFill>
                <a:effectLst/>
                <a:uLnTx/>
                <a:uFillTx/>
                <a:latin typeface="Visby CF"/>
                <a:ea typeface="+mn-ea"/>
                <a:cs typeface="+mn-cs"/>
              </a:endParaRPr>
            </a:p>
          </p:txBody>
        </p:sp>
      </p:grpSp>
      <p:sp>
        <p:nvSpPr>
          <p:cNvPr id="37" name="TextBox 36">
            <a:extLst>
              <a:ext uri="{FF2B5EF4-FFF2-40B4-BE49-F238E27FC236}">
                <a16:creationId xmlns:a16="http://schemas.microsoft.com/office/drawing/2014/main" id="{94657DD9-0514-4CA2-8D53-60ABC46F6CE5}"/>
              </a:ext>
            </a:extLst>
          </p:cNvPr>
          <p:cNvSpPr txBox="1"/>
          <p:nvPr/>
        </p:nvSpPr>
        <p:spPr>
          <a:xfrm>
            <a:off x="597219" y="770856"/>
            <a:ext cx="4050981" cy="1589281"/>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t>You’ve finished this </a:t>
            </a:r>
            <a:b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br>
            <a: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t>session and earned a </a:t>
            </a:r>
            <a:b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br>
            <a:r>
              <a:rPr kumimoji="0" lang="en-US" sz="3200" b="1" i="0" u="none" strike="noStrike" kern="100" cap="none" spc="0" normalizeH="0" baseline="0" noProof="0">
                <a:ln>
                  <a:noFill/>
                </a:ln>
                <a:solidFill>
                  <a:schemeClr val="accent1">
                    <a:lumMod val="75000"/>
                  </a:schemeClr>
                </a:solidFill>
                <a:effectLst/>
                <a:uLnTx/>
                <a:uFillTx/>
                <a:latin typeface="Fidelity Sans" panose="020B0503030202020204" pitchFamily="34" charset="0"/>
                <a:ea typeface="+mn-ea"/>
                <a:cs typeface="+mn-cs"/>
              </a:rPr>
              <a:t>savvy investor pin!</a:t>
            </a:r>
          </a:p>
        </p:txBody>
      </p:sp>
      <p:pic>
        <p:nvPicPr>
          <p:cNvPr id="26" name="Picture 25" descr="A screenshot of a video game&#10;&#10;Description automatically generated with low confidence">
            <a:extLst>
              <a:ext uri="{FF2B5EF4-FFF2-40B4-BE49-F238E27FC236}">
                <a16:creationId xmlns:a16="http://schemas.microsoft.com/office/drawing/2014/main" id="{28A53619-B92C-47D2-B039-8D6F798DEF1D}"/>
              </a:ext>
            </a:extLst>
          </p:cNvPr>
          <p:cNvPicPr>
            <a:picLocks noChangeAspect="1"/>
          </p:cNvPicPr>
          <p:nvPr/>
        </p:nvPicPr>
        <p:blipFill rotWithShape="1">
          <a:blip r:embed="rId4"/>
          <a:srcRect l="13095" t="47831" r="75357" b="25714"/>
          <a:stretch/>
        </p:blipFill>
        <p:spPr>
          <a:xfrm>
            <a:off x="442019" y="5526505"/>
            <a:ext cx="796246" cy="1026089"/>
          </a:xfrm>
          <a:prstGeom prst="rect">
            <a:avLst/>
          </a:prstGeom>
        </p:spPr>
      </p:pic>
      <p:pic>
        <p:nvPicPr>
          <p:cNvPr id="29" name="Picture 28">
            <a:extLst>
              <a:ext uri="{FF2B5EF4-FFF2-40B4-BE49-F238E27FC236}">
                <a16:creationId xmlns:a16="http://schemas.microsoft.com/office/drawing/2014/main" id="{B050923C-F88D-42DD-A492-B3C8057129A8}"/>
              </a:ext>
            </a:extLst>
          </p:cNvPr>
          <p:cNvPicPr>
            <a:picLocks noChangeAspect="1"/>
          </p:cNvPicPr>
          <p:nvPr/>
        </p:nvPicPr>
        <p:blipFill>
          <a:blip r:embed="rId5"/>
          <a:stretch>
            <a:fillRect/>
          </a:stretch>
        </p:blipFill>
        <p:spPr>
          <a:xfrm>
            <a:off x="1333010" y="5693951"/>
            <a:ext cx="882367" cy="833796"/>
          </a:xfrm>
          <a:prstGeom prst="rect">
            <a:avLst/>
          </a:prstGeom>
        </p:spPr>
      </p:pic>
      <p:pic>
        <p:nvPicPr>
          <p:cNvPr id="39" name="Picture 38" descr="A screenshot of a video game&#10;&#10;Description automatically generated with medium confidence">
            <a:extLst>
              <a:ext uri="{FF2B5EF4-FFF2-40B4-BE49-F238E27FC236}">
                <a16:creationId xmlns:a16="http://schemas.microsoft.com/office/drawing/2014/main" id="{5E1EFCCA-6C4C-4B74-8881-F62AB9E5EEF2}"/>
              </a:ext>
            </a:extLst>
          </p:cNvPr>
          <p:cNvPicPr>
            <a:picLocks noChangeAspect="1"/>
          </p:cNvPicPr>
          <p:nvPr/>
        </p:nvPicPr>
        <p:blipFill>
          <a:blip r:embed="rId6"/>
          <a:stretch>
            <a:fillRect/>
          </a:stretch>
        </p:blipFill>
        <p:spPr>
          <a:xfrm>
            <a:off x="2505853" y="5693951"/>
            <a:ext cx="631671" cy="792460"/>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014B64E8-5F4D-4C63-BBA7-9A8D492DB2F1}"/>
              </a:ext>
            </a:extLst>
          </p:cNvPr>
          <p:cNvPicPr>
            <a:picLocks noChangeAspect="1"/>
          </p:cNvPicPr>
          <p:nvPr/>
        </p:nvPicPr>
        <p:blipFill>
          <a:blip r:embed="rId7"/>
          <a:stretch>
            <a:fillRect/>
          </a:stretch>
        </p:blipFill>
        <p:spPr>
          <a:xfrm>
            <a:off x="660294" y="2999576"/>
            <a:ext cx="1788409" cy="2310029"/>
          </a:xfrm>
          <a:prstGeom prst="rect">
            <a:avLst/>
          </a:prstGeom>
        </p:spPr>
      </p:pic>
      <p:pic>
        <p:nvPicPr>
          <p:cNvPr id="17" name="Picture 16" descr="A person wearing glasses&#10;&#10;Description automatically generated with medium confidence">
            <a:extLst>
              <a:ext uri="{FF2B5EF4-FFF2-40B4-BE49-F238E27FC236}">
                <a16:creationId xmlns:a16="http://schemas.microsoft.com/office/drawing/2014/main" id="{F4EEAF27-D76D-45CB-803B-F706AC50C5DB}"/>
              </a:ext>
            </a:extLst>
          </p:cNvPr>
          <p:cNvPicPr>
            <a:picLocks noChangeAspect="1"/>
          </p:cNvPicPr>
          <p:nvPr/>
        </p:nvPicPr>
        <p:blipFill rotWithShape="1">
          <a:blip r:embed="rId8">
            <a:extLst>
              <a:ext uri="{28A0092B-C50C-407E-A947-70E740481C1C}">
                <a14:useLocalDpi xmlns:a14="http://schemas.microsoft.com/office/drawing/2010/main" val="0"/>
              </a:ext>
            </a:extLst>
          </a:blip>
          <a:srcRect l="40467" r="1"/>
          <a:stretch/>
        </p:blipFill>
        <p:spPr>
          <a:xfrm>
            <a:off x="4933937" y="0"/>
            <a:ext cx="7258062" cy="6858000"/>
          </a:xfrm>
          <a:prstGeom prst="rect">
            <a:avLst/>
          </a:prstGeom>
        </p:spPr>
      </p:pic>
    </p:spTree>
    <p:extLst>
      <p:ext uri="{BB962C8B-B14F-4D97-AF65-F5344CB8AC3E}">
        <p14:creationId xmlns:p14="http://schemas.microsoft.com/office/powerpoint/2010/main" val="1097404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Picture 176" descr="Shape, rectangle&#10;&#10;Description automatically generated">
            <a:extLst>
              <a:ext uri="{FF2B5EF4-FFF2-40B4-BE49-F238E27FC236}">
                <a16:creationId xmlns:a16="http://schemas.microsoft.com/office/drawing/2014/main" id="{85F02AF8-026F-44E0-82F8-E84506162E30}"/>
              </a:ext>
            </a:extLst>
          </p:cNvPr>
          <p:cNvPicPr>
            <a:picLocks noChangeAspect="1"/>
          </p:cNvPicPr>
          <p:nvPr/>
        </p:nvPicPr>
        <p:blipFill>
          <a:blip r:embed="rId3">
            <a:alphaModFix amt="60000"/>
          </a:blip>
          <a:stretch>
            <a:fillRect/>
          </a:stretch>
        </p:blipFill>
        <p:spPr>
          <a:xfrm>
            <a:off x="4767686" y="-234648"/>
            <a:ext cx="7424314" cy="2029800"/>
          </a:xfrm>
          <a:prstGeom prst="rect">
            <a:avLst/>
          </a:prstGeom>
        </p:spPr>
      </p:pic>
      <p:pic>
        <p:nvPicPr>
          <p:cNvPr id="178" name="Picture 177" descr="Shape, rectangle&#10;&#10;Description automatically generated">
            <a:extLst>
              <a:ext uri="{FF2B5EF4-FFF2-40B4-BE49-F238E27FC236}">
                <a16:creationId xmlns:a16="http://schemas.microsoft.com/office/drawing/2014/main" id="{F607D380-8214-4421-8AF2-76CB6BC4921D}"/>
              </a:ext>
            </a:extLst>
          </p:cNvPr>
          <p:cNvPicPr>
            <a:picLocks noChangeAspect="1"/>
          </p:cNvPicPr>
          <p:nvPr/>
        </p:nvPicPr>
        <p:blipFill>
          <a:blip r:embed="rId3">
            <a:alphaModFix amt="60000"/>
          </a:blip>
          <a:stretch>
            <a:fillRect/>
          </a:stretch>
        </p:blipFill>
        <p:spPr>
          <a:xfrm>
            <a:off x="4767686" y="1036860"/>
            <a:ext cx="7424314" cy="2029800"/>
          </a:xfrm>
          <a:prstGeom prst="rect">
            <a:avLst/>
          </a:prstGeom>
        </p:spPr>
      </p:pic>
      <p:pic>
        <p:nvPicPr>
          <p:cNvPr id="179" name="Picture 178" descr="Shape, rectangle&#10;&#10;Description automatically generated">
            <a:extLst>
              <a:ext uri="{FF2B5EF4-FFF2-40B4-BE49-F238E27FC236}">
                <a16:creationId xmlns:a16="http://schemas.microsoft.com/office/drawing/2014/main" id="{8D95D9C4-09A6-48BA-BA07-B730EAD1129D}"/>
              </a:ext>
            </a:extLst>
          </p:cNvPr>
          <p:cNvPicPr>
            <a:picLocks noChangeAspect="1"/>
          </p:cNvPicPr>
          <p:nvPr/>
        </p:nvPicPr>
        <p:blipFill>
          <a:blip r:embed="rId3">
            <a:alphaModFix amt="60000"/>
          </a:blip>
          <a:stretch>
            <a:fillRect/>
          </a:stretch>
        </p:blipFill>
        <p:spPr>
          <a:xfrm>
            <a:off x="4767686" y="2308368"/>
            <a:ext cx="7424314" cy="2029800"/>
          </a:xfrm>
          <a:prstGeom prst="rect">
            <a:avLst/>
          </a:prstGeom>
        </p:spPr>
      </p:pic>
      <p:pic>
        <p:nvPicPr>
          <p:cNvPr id="180" name="Picture 179" descr="Shape, rectangle&#10;&#10;Description automatically generated">
            <a:extLst>
              <a:ext uri="{FF2B5EF4-FFF2-40B4-BE49-F238E27FC236}">
                <a16:creationId xmlns:a16="http://schemas.microsoft.com/office/drawing/2014/main" id="{8FBB708A-8EB8-47B1-9706-7E7A8FB3D1FF}"/>
              </a:ext>
            </a:extLst>
          </p:cNvPr>
          <p:cNvPicPr>
            <a:picLocks noChangeAspect="1"/>
          </p:cNvPicPr>
          <p:nvPr/>
        </p:nvPicPr>
        <p:blipFill>
          <a:blip r:embed="rId3">
            <a:alphaModFix amt="60000"/>
          </a:blip>
          <a:stretch>
            <a:fillRect/>
          </a:stretch>
        </p:blipFill>
        <p:spPr>
          <a:xfrm>
            <a:off x="4767686" y="3579876"/>
            <a:ext cx="7424314" cy="2029800"/>
          </a:xfrm>
          <a:prstGeom prst="rect">
            <a:avLst/>
          </a:prstGeom>
        </p:spPr>
      </p:pic>
      <p:pic>
        <p:nvPicPr>
          <p:cNvPr id="181" name="Picture 180" descr="Shape, rectangle&#10;&#10;Description automatically generated">
            <a:extLst>
              <a:ext uri="{FF2B5EF4-FFF2-40B4-BE49-F238E27FC236}">
                <a16:creationId xmlns:a16="http://schemas.microsoft.com/office/drawing/2014/main" id="{8FDC385F-CBF5-4812-AD1B-7804D43A88E3}"/>
              </a:ext>
            </a:extLst>
          </p:cNvPr>
          <p:cNvPicPr>
            <a:picLocks noChangeAspect="1"/>
          </p:cNvPicPr>
          <p:nvPr/>
        </p:nvPicPr>
        <p:blipFill>
          <a:blip r:embed="rId3">
            <a:alphaModFix amt="60000"/>
          </a:blip>
          <a:stretch>
            <a:fillRect/>
          </a:stretch>
        </p:blipFill>
        <p:spPr>
          <a:xfrm>
            <a:off x="4767686" y="4851385"/>
            <a:ext cx="7424314" cy="2029800"/>
          </a:xfrm>
          <a:prstGeom prst="rect">
            <a:avLst/>
          </a:prstGeom>
        </p:spPr>
      </p:pic>
      <p:sp>
        <p:nvSpPr>
          <p:cNvPr id="76" name="TextBox 75">
            <a:extLst>
              <a:ext uri="{FF2B5EF4-FFF2-40B4-BE49-F238E27FC236}">
                <a16:creationId xmlns:a16="http://schemas.microsoft.com/office/drawing/2014/main" id="{9EDD6D28-022D-4547-803B-501350D67423}"/>
              </a:ext>
            </a:extLst>
          </p:cNvPr>
          <p:cNvSpPr txBox="1"/>
          <p:nvPr/>
        </p:nvSpPr>
        <p:spPr>
          <a:xfrm>
            <a:off x="4957116" y="541408"/>
            <a:ext cx="3670511" cy="707886"/>
          </a:xfrm>
          <a:prstGeom prst="rect">
            <a:avLst/>
          </a:prstGeom>
          <a:noFill/>
        </p:spPr>
        <p:txBody>
          <a:bodyPr wrap="square" lIns="0" rtlCol="0" anchor="ctr" anchorCtr="0">
            <a:spAutoFit/>
          </a:bodyPr>
          <a:lstStyle/>
          <a:p>
            <a:pPr>
              <a:spcBef>
                <a:spcPts val="800"/>
              </a:spcBef>
            </a:pPr>
            <a:r>
              <a:rPr lang="en-US" sz="2000">
                <a:solidFill>
                  <a:schemeClr val="bg1"/>
                </a:solidFill>
              </a:rPr>
              <a:t>Cryptocurrency is the least risky type of investment.</a:t>
            </a:r>
          </a:p>
        </p:txBody>
      </p:sp>
      <p:sp>
        <p:nvSpPr>
          <p:cNvPr id="6" name="Rectangle 5">
            <a:extLst>
              <a:ext uri="{FF2B5EF4-FFF2-40B4-BE49-F238E27FC236}">
                <a16:creationId xmlns:a16="http://schemas.microsoft.com/office/drawing/2014/main" id="{C915A3BA-54AD-E84C-8B76-23989B37CE91}"/>
              </a:ext>
            </a:extLst>
          </p:cNvPr>
          <p:cNvSpPr/>
          <p:nvPr/>
        </p:nvSpPr>
        <p:spPr>
          <a:xfrm>
            <a:off x="457201" y="1963844"/>
            <a:ext cx="2438400"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7" name="TextBox 6">
            <a:extLst>
              <a:ext uri="{FF2B5EF4-FFF2-40B4-BE49-F238E27FC236}">
                <a16:creationId xmlns:a16="http://schemas.microsoft.com/office/drawing/2014/main" id="{8E80BE2E-4B45-1E43-8984-AC366AAB1E1F}"/>
              </a:ext>
            </a:extLst>
          </p:cNvPr>
          <p:cNvSpPr txBox="1"/>
          <p:nvPr/>
        </p:nvSpPr>
        <p:spPr>
          <a:xfrm>
            <a:off x="1003622" y="3250648"/>
            <a:ext cx="2839625" cy="615553"/>
          </a:xfrm>
          <a:prstGeom prst="rect">
            <a:avLst/>
          </a:prstGeom>
          <a:noFill/>
        </p:spPr>
        <p:txBody>
          <a:bodyPr wrap="square" lIns="0" tIns="0" rIns="0" bIns="0" rtlCol="0">
            <a:spAutoFit/>
          </a:bodyPr>
          <a:lstStyle/>
          <a:p>
            <a:pPr>
              <a:spcAft>
                <a:spcPts val="1200"/>
              </a:spcAft>
            </a:pPr>
            <a:r>
              <a:rPr lang="en-US" sz="2000" kern="100">
                <a:solidFill>
                  <a:schemeClr val="bg1"/>
                </a:solidFill>
                <a:latin typeface="Fidelity Sans" panose="020B0503030202020204" pitchFamily="34" charset="0"/>
              </a:rPr>
              <a:t>Answer the following True or False questions </a:t>
            </a:r>
            <a:endParaRPr lang="en-US" sz="2000" kern="100">
              <a:solidFill>
                <a:schemeClr val="accent6"/>
              </a:solidFill>
              <a:latin typeface="Fidelity Sans" panose="020B0503030202020204" pitchFamily="34" charset="0"/>
            </a:endParaRPr>
          </a:p>
        </p:txBody>
      </p:sp>
      <p:sp>
        <p:nvSpPr>
          <p:cNvPr id="8" name="Rectangle 7">
            <a:extLst>
              <a:ext uri="{FF2B5EF4-FFF2-40B4-BE49-F238E27FC236}">
                <a16:creationId xmlns:a16="http://schemas.microsoft.com/office/drawing/2014/main" id="{B0A94C40-8761-F04F-BA3A-1123131CB0BD}"/>
              </a:ext>
            </a:extLst>
          </p:cNvPr>
          <p:cNvSpPr/>
          <p:nvPr/>
        </p:nvSpPr>
        <p:spPr>
          <a:xfrm>
            <a:off x="924221" y="2485716"/>
            <a:ext cx="1316059"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9" name="TextBox 8">
            <a:extLst>
              <a:ext uri="{FF2B5EF4-FFF2-40B4-BE49-F238E27FC236}">
                <a16:creationId xmlns:a16="http://schemas.microsoft.com/office/drawing/2014/main" id="{7C624EC4-4E3A-D441-961D-E2F1D78FDA50}"/>
              </a:ext>
            </a:extLst>
          </p:cNvPr>
          <p:cNvSpPr txBox="1"/>
          <p:nvPr/>
        </p:nvSpPr>
        <p:spPr>
          <a:xfrm>
            <a:off x="592456" y="1958314"/>
            <a:ext cx="2236190" cy="1047594"/>
          </a:xfrm>
          <a:prstGeom prst="rect">
            <a:avLst/>
          </a:prstGeom>
          <a:noFill/>
        </p:spPr>
        <p:txBody>
          <a:bodyPr wrap="none" lIns="0" tIns="0" rIns="0" bIns="0" rtlCol="0">
            <a:spAutoFit/>
          </a:bodyPr>
          <a:lstStyle/>
          <a:p>
            <a:pPr algn="l">
              <a:lnSpc>
                <a:spcPct val="110000"/>
              </a:lnSpc>
              <a:spcAft>
                <a:spcPts val="1200"/>
              </a:spcAft>
            </a:pPr>
            <a:r>
              <a:rPr lang="en-US" sz="3200" b="1" kern="100">
                <a:solidFill>
                  <a:srgbClr val="F8B219"/>
                </a:solidFill>
                <a:latin typeface="Fidelity Sans" panose="020B0503030202020204" pitchFamily="34" charset="0"/>
              </a:rPr>
              <a:t>Knowledge</a:t>
            </a:r>
            <a:br>
              <a:rPr lang="en-US" sz="3200" b="1" kern="100">
                <a:solidFill>
                  <a:srgbClr val="F8B219"/>
                </a:solidFill>
                <a:latin typeface="Fidelity Sans" panose="020B0503030202020204" pitchFamily="34" charset="0"/>
              </a:rPr>
            </a:br>
            <a:r>
              <a:rPr lang="en-US" sz="3200" b="1" kern="100">
                <a:solidFill>
                  <a:srgbClr val="F8B219"/>
                </a:solidFill>
                <a:latin typeface="Fidelity Sans" panose="020B0503030202020204" pitchFamily="34" charset="0"/>
              </a:rPr>
              <a:t>    check</a:t>
            </a:r>
          </a:p>
        </p:txBody>
      </p:sp>
      <p:sp>
        <p:nvSpPr>
          <p:cNvPr id="23" name="Freeform 19">
            <a:extLst>
              <a:ext uri="{FF2B5EF4-FFF2-40B4-BE49-F238E27FC236}">
                <a16:creationId xmlns:a16="http://schemas.microsoft.com/office/drawing/2014/main" id="{7987D04D-7C55-9E4E-AB22-D066C2896085}"/>
              </a:ext>
            </a:extLst>
          </p:cNvPr>
          <p:cNvSpPr>
            <a:spLocks noEditPoints="1"/>
          </p:cNvSpPr>
          <p:nvPr/>
        </p:nvSpPr>
        <p:spPr bwMode="auto">
          <a:xfrm rot="19913815">
            <a:off x="516868" y="478992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21">
            <a:extLst>
              <a:ext uri="{FF2B5EF4-FFF2-40B4-BE49-F238E27FC236}">
                <a16:creationId xmlns:a16="http://schemas.microsoft.com/office/drawing/2014/main" id="{BFB69DBA-D4F9-054C-8DC6-03BA5ADB306F}"/>
              </a:ext>
            </a:extLst>
          </p:cNvPr>
          <p:cNvSpPr>
            <a:spLocks noEditPoints="1"/>
          </p:cNvSpPr>
          <p:nvPr/>
        </p:nvSpPr>
        <p:spPr bwMode="auto">
          <a:xfrm rot="20932842">
            <a:off x="2976612" y="1357183"/>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TextBox 114">
            <a:extLst>
              <a:ext uri="{FF2B5EF4-FFF2-40B4-BE49-F238E27FC236}">
                <a16:creationId xmlns:a16="http://schemas.microsoft.com/office/drawing/2014/main" id="{49502FA3-F31E-1B4A-9D67-0F3B3CB5CC6A}"/>
              </a:ext>
            </a:extLst>
          </p:cNvPr>
          <p:cNvSpPr txBox="1"/>
          <p:nvPr/>
        </p:nvSpPr>
        <p:spPr>
          <a:xfrm>
            <a:off x="4957116" y="1625671"/>
            <a:ext cx="4301927" cy="1015663"/>
          </a:xfrm>
          <a:prstGeom prst="rect">
            <a:avLst/>
          </a:prstGeom>
          <a:noFill/>
        </p:spPr>
        <p:txBody>
          <a:bodyPr wrap="square" lIns="0" rtlCol="0" anchor="ctr" anchorCtr="0">
            <a:spAutoFit/>
          </a:bodyPr>
          <a:lstStyle/>
          <a:p>
            <a:pPr>
              <a:spcBef>
                <a:spcPts val="800"/>
              </a:spcBef>
            </a:pPr>
            <a:r>
              <a:rPr lang="en-US" sz="2000">
                <a:solidFill>
                  <a:schemeClr val="bg1"/>
                </a:solidFill>
              </a:rPr>
              <a:t>When it comes to investing, compound interest is a way to </a:t>
            </a:r>
            <a:br>
              <a:rPr lang="en-US" sz="2000">
                <a:solidFill>
                  <a:schemeClr val="bg1"/>
                </a:solidFill>
              </a:rPr>
            </a:br>
            <a:r>
              <a:rPr lang="en-US" sz="2000">
                <a:solidFill>
                  <a:schemeClr val="bg1"/>
                </a:solidFill>
              </a:rPr>
              <a:t>make your money work for you.</a:t>
            </a:r>
          </a:p>
        </p:txBody>
      </p:sp>
      <p:sp>
        <p:nvSpPr>
          <p:cNvPr id="150" name="TextBox 149">
            <a:extLst>
              <a:ext uri="{FF2B5EF4-FFF2-40B4-BE49-F238E27FC236}">
                <a16:creationId xmlns:a16="http://schemas.microsoft.com/office/drawing/2014/main" id="{72BB6C72-F851-7444-84E3-BDDC6D63CEEB}"/>
              </a:ext>
            </a:extLst>
          </p:cNvPr>
          <p:cNvSpPr txBox="1"/>
          <p:nvPr/>
        </p:nvSpPr>
        <p:spPr>
          <a:xfrm>
            <a:off x="4957116" y="3053861"/>
            <a:ext cx="4696098" cy="707886"/>
          </a:xfrm>
          <a:prstGeom prst="rect">
            <a:avLst/>
          </a:prstGeom>
          <a:noFill/>
        </p:spPr>
        <p:txBody>
          <a:bodyPr wrap="square" lIns="0" rtlCol="0" anchor="ctr" anchorCtr="0">
            <a:spAutoFit/>
          </a:bodyPr>
          <a:lstStyle/>
          <a:p>
            <a:pPr>
              <a:spcBef>
                <a:spcPts val="800"/>
              </a:spcBef>
            </a:pPr>
            <a:r>
              <a:rPr lang="en-US" sz="2000">
                <a:solidFill>
                  <a:schemeClr val="bg1"/>
                </a:solidFill>
              </a:rPr>
              <a:t>When it comes to investing, the younger you can start the better.</a:t>
            </a:r>
          </a:p>
        </p:txBody>
      </p:sp>
      <p:sp>
        <p:nvSpPr>
          <p:cNvPr id="151" name="Freeform 150">
            <a:extLst>
              <a:ext uri="{FF2B5EF4-FFF2-40B4-BE49-F238E27FC236}">
                <a16:creationId xmlns:a16="http://schemas.microsoft.com/office/drawing/2014/main" id="{AB5BAF54-A097-0E43-AC5D-42C81B3710B8}"/>
              </a:ext>
            </a:extLst>
          </p:cNvPr>
          <p:cNvSpPr>
            <a:spLocks noEditPoints="1"/>
          </p:cNvSpPr>
          <p:nvPr/>
        </p:nvSpPr>
        <p:spPr bwMode="auto">
          <a:xfrm>
            <a:off x="3281827" y="5479011"/>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TextBox 154">
            <a:extLst>
              <a:ext uri="{FF2B5EF4-FFF2-40B4-BE49-F238E27FC236}">
                <a16:creationId xmlns:a16="http://schemas.microsoft.com/office/drawing/2014/main" id="{F677CB59-3C49-F445-A2BC-ED35580B8BBC}"/>
              </a:ext>
            </a:extLst>
          </p:cNvPr>
          <p:cNvSpPr txBox="1"/>
          <p:nvPr/>
        </p:nvSpPr>
        <p:spPr>
          <a:xfrm>
            <a:off x="4957117" y="4306354"/>
            <a:ext cx="4916403" cy="707886"/>
          </a:xfrm>
          <a:prstGeom prst="rect">
            <a:avLst/>
          </a:prstGeom>
          <a:noFill/>
        </p:spPr>
        <p:txBody>
          <a:bodyPr wrap="square" lIns="0" rtlCol="0" anchor="ctr" anchorCtr="0">
            <a:spAutoFit/>
          </a:bodyPr>
          <a:lstStyle/>
          <a:p>
            <a:pPr>
              <a:spcBef>
                <a:spcPts val="800"/>
              </a:spcBef>
            </a:pPr>
            <a:r>
              <a:rPr lang="en-US" sz="2000">
                <a:solidFill>
                  <a:schemeClr val="bg1"/>
                </a:solidFill>
              </a:rPr>
              <a:t>You can always expect a stock price to increase over the course of a decade.</a:t>
            </a:r>
          </a:p>
        </p:txBody>
      </p:sp>
      <p:sp>
        <p:nvSpPr>
          <p:cNvPr id="159" name="TextBox 158">
            <a:extLst>
              <a:ext uri="{FF2B5EF4-FFF2-40B4-BE49-F238E27FC236}">
                <a16:creationId xmlns:a16="http://schemas.microsoft.com/office/drawing/2014/main" id="{750E4631-CB0E-E341-B058-DB8BF5AB9F81}"/>
              </a:ext>
            </a:extLst>
          </p:cNvPr>
          <p:cNvSpPr txBox="1"/>
          <p:nvPr/>
        </p:nvSpPr>
        <p:spPr>
          <a:xfrm>
            <a:off x="4957116" y="5421861"/>
            <a:ext cx="5385011" cy="1015663"/>
          </a:xfrm>
          <a:prstGeom prst="rect">
            <a:avLst/>
          </a:prstGeom>
          <a:noFill/>
        </p:spPr>
        <p:txBody>
          <a:bodyPr wrap="square" lIns="0" rtlCol="0" anchor="ctr" anchorCtr="0">
            <a:spAutoFit/>
          </a:bodyPr>
          <a:lstStyle/>
          <a:p>
            <a:pPr>
              <a:spcBef>
                <a:spcPts val="800"/>
              </a:spcBef>
            </a:pPr>
            <a:r>
              <a:rPr lang="en-US" sz="2000">
                <a:solidFill>
                  <a:schemeClr val="bg1"/>
                </a:solidFill>
              </a:rPr>
              <a:t>Investing is just for old guys in suits... everybody put your answer in the chat </a:t>
            </a:r>
            <a:br>
              <a:rPr lang="en-US" sz="2000">
                <a:solidFill>
                  <a:schemeClr val="bg1"/>
                </a:solidFill>
              </a:rPr>
            </a:br>
            <a:r>
              <a:rPr lang="en-US" sz="2000">
                <a:solidFill>
                  <a:schemeClr val="bg1"/>
                </a:solidFill>
              </a:rPr>
              <a:t>for this one (and you better get it right!)</a:t>
            </a:r>
          </a:p>
        </p:txBody>
      </p:sp>
      <p:sp>
        <p:nvSpPr>
          <p:cNvPr id="91" name="TextBox 90">
            <a:extLst>
              <a:ext uri="{FF2B5EF4-FFF2-40B4-BE49-F238E27FC236}">
                <a16:creationId xmlns:a16="http://schemas.microsoft.com/office/drawing/2014/main" id="{C21DD215-86DC-4B66-8157-66462ADE12A0}"/>
              </a:ext>
            </a:extLst>
          </p:cNvPr>
          <p:cNvSpPr txBox="1"/>
          <p:nvPr/>
        </p:nvSpPr>
        <p:spPr>
          <a:xfrm>
            <a:off x="9822071" y="695296"/>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True</a:t>
            </a:r>
          </a:p>
        </p:txBody>
      </p:sp>
      <p:sp>
        <p:nvSpPr>
          <p:cNvPr id="92" name="TextBox 91">
            <a:extLst>
              <a:ext uri="{FF2B5EF4-FFF2-40B4-BE49-F238E27FC236}">
                <a16:creationId xmlns:a16="http://schemas.microsoft.com/office/drawing/2014/main" id="{BB74393E-E771-4BFC-9405-A359A27F79A2}"/>
              </a:ext>
            </a:extLst>
          </p:cNvPr>
          <p:cNvSpPr txBox="1"/>
          <p:nvPr/>
        </p:nvSpPr>
        <p:spPr>
          <a:xfrm>
            <a:off x="10746510" y="695296"/>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False</a:t>
            </a:r>
          </a:p>
        </p:txBody>
      </p:sp>
      <p:sp>
        <p:nvSpPr>
          <p:cNvPr id="119" name="TextBox 118">
            <a:extLst>
              <a:ext uri="{FF2B5EF4-FFF2-40B4-BE49-F238E27FC236}">
                <a16:creationId xmlns:a16="http://schemas.microsoft.com/office/drawing/2014/main" id="{26D8E120-1FA1-4B40-9B76-DF69BA070863}"/>
              </a:ext>
            </a:extLst>
          </p:cNvPr>
          <p:cNvSpPr txBox="1"/>
          <p:nvPr/>
        </p:nvSpPr>
        <p:spPr>
          <a:xfrm>
            <a:off x="9822071" y="1933447"/>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True</a:t>
            </a:r>
          </a:p>
        </p:txBody>
      </p:sp>
      <p:sp>
        <p:nvSpPr>
          <p:cNvPr id="120" name="TextBox 119">
            <a:extLst>
              <a:ext uri="{FF2B5EF4-FFF2-40B4-BE49-F238E27FC236}">
                <a16:creationId xmlns:a16="http://schemas.microsoft.com/office/drawing/2014/main" id="{9027B5B0-E978-494A-BBBE-F538E2F44D89}"/>
              </a:ext>
            </a:extLst>
          </p:cNvPr>
          <p:cNvSpPr txBox="1"/>
          <p:nvPr/>
        </p:nvSpPr>
        <p:spPr>
          <a:xfrm>
            <a:off x="10746510" y="1933447"/>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False</a:t>
            </a:r>
          </a:p>
        </p:txBody>
      </p:sp>
      <p:sp>
        <p:nvSpPr>
          <p:cNvPr id="121" name="TextBox 120">
            <a:extLst>
              <a:ext uri="{FF2B5EF4-FFF2-40B4-BE49-F238E27FC236}">
                <a16:creationId xmlns:a16="http://schemas.microsoft.com/office/drawing/2014/main" id="{DC934821-CC64-42D3-8683-EFC985CF283A}"/>
              </a:ext>
            </a:extLst>
          </p:cNvPr>
          <p:cNvSpPr txBox="1"/>
          <p:nvPr/>
        </p:nvSpPr>
        <p:spPr>
          <a:xfrm>
            <a:off x="9822071" y="3207749"/>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True</a:t>
            </a:r>
          </a:p>
        </p:txBody>
      </p:sp>
      <p:sp>
        <p:nvSpPr>
          <p:cNvPr id="122" name="TextBox 121">
            <a:extLst>
              <a:ext uri="{FF2B5EF4-FFF2-40B4-BE49-F238E27FC236}">
                <a16:creationId xmlns:a16="http://schemas.microsoft.com/office/drawing/2014/main" id="{DA25EEB9-FD8D-4B37-AFCA-5F15CDAC625E}"/>
              </a:ext>
            </a:extLst>
          </p:cNvPr>
          <p:cNvSpPr txBox="1"/>
          <p:nvPr/>
        </p:nvSpPr>
        <p:spPr>
          <a:xfrm>
            <a:off x="10746510" y="3207749"/>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False</a:t>
            </a:r>
          </a:p>
        </p:txBody>
      </p:sp>
      <p:sp>
        <p:nvSpPr>
          <p:cNvPr id="123" name="TextBox 122">
            <a:extLst>
              <a:ext uri="{FF2B5EF4-FFF2-40B4-BE49-F238E27FC236}">
                <a16:creationId xmlns:a16="http://schemas.microsoft.com/office/drawing/2014/main" id="{DDC06B39-5456-404D-AC51-849212BC8456}"/>
              </a:ext>
            </a:extLst>
          </p:cNvPr>
          <p:cNvSpPr txBox="1"/>
          <p:nvPr/>
        </p:nvSpPr>
        <p:spPr>
          <a:xfrm>
            <a:off x="9822071" y="4460242"/>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True</a:t>
            </a:r>
          </a:p>
        </p:txBody>
      </p:sp>
      <p:sp>
        <p:nvSpPr>
          <p:cNvPr id="124" name="TextBox 123">
            <a:extLst>
              <a:ext uri="{FF2B5EF4-FFF2-40B4-BE49-F238E27FC236}">
                <a16:creationId xmlns:a16="http://schemas.microsoft.com/office/drawing/2014/main" id="{F26A1650-4285-421E-9F08-99F2BEBE7A25}"/>
              </a:ext>
            </a:extLst>
          </p:cNvPr>
          <p:cNvSpPr txBox="1"/>
          <p:nvPr/>
        </p:nvSpPr>
        <p:spPr>
          <a:xfrm>
            <a:off x="10746510" y="4460242"/>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False</a:t>
            </a:r>
          </a:p>
        </p:txBody>
      </p:sp>
      <p:sp>
        <p:nvSpPr>
          <p:cNvPr id="125" name="TextBox 124">
            <a:extLst>
              <a:ext uri="{FF2B5EF4-FFF2-40B4-BE49-F238E27FC236}">
                <a16:creationId xmlns:a16="http://schemas.microsoft.com/office/drawing/2014/main" id="{39248A78-1302-44D5-A040-0D2A5B2D5E7C}"/>
              </a:ext>
            </a:extLst>
          </p:cNvPr>
          <p:cNvSpPr txBox="1"/>
          <p:nvPr/>
        </p:nvSpPr>
        <p:spPr>
          <a:xfrm>
            <a:off x="9822071" y="5729637"/>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True</a:t>
            </a:r>
          </a:p>
        </p:txBody>
      </p:sp>
      <p:sp>
        <p:nvSpPr>
          <p:cNvPr id="126" name="TextBox 125">
            <a:extLst>
              <a:ext uri="{FF2B5EF4-FFF2-40B4-BE49-F238E27FC236}">
                <a16:creationId xmlns:a16="http://schemas.microsoft.com/office/drawing/2014/main" id="{5CA7C242-BF99-4661-AB92-2527EED84411}"/>
              </a:ext>
            </a:extLst>
          </p:cNvPr>
          <p:cNvSpPr txBox="1"/>
          <p:nvPr/>
        </p:nvSpPr>
        <p:spPr>
          <a:xfrm>
            <a:off x="10746510" y="5729637"/>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False</a:t>
            </a:r>
          </a:p>
        </p:txBody>
      </p:sp>
      <p:grpSp>
        <p:nvGrpSpPr>
          <p:cNvPr id="127" name="Group 126">
            <a:extLst>
              <a:ext uri="{FF2B5EF4-FFF2-40B4-BE49-F238E27FC236}">
                <a16:creationId xmlns:a16="http://schemas.microsoft.com/office/drawing/2014/main" id="{82CCCCBE-C384-4011-B686-D82818F9568A}"/>
              </a:ext>
            </a:extLst>
          </p:cNvPr>
          <p:cNvGrpSpPr/>
          <p:nvPr/>
        </p:nvGrpSpPr>
        <p:grpSpPr>
          <a:xfrm>
            <a:off x="-1" y="5764405"/>
            <a:ext cx="2740026" cy="791104"/>
            <a:chOff x="4648199" y="4343400"/>
            <a:chExt cx="3657601" cy="791104"/>
          </a:xfrm>
        </p:grpSpPr>
        <p:cxnSp>
          <p:nvCxnSpPr>
            <p:cNvPr id="128" name="Straight Connector 127">
              <a:extLst>
                <a:ext uri="{FF2B5EF4-FFF2-40B4-BE49-F238E27FC236}">
                  <a16:creationId xmlns:a16="http://schemas.microsoft.com/office/drawing/2014/main" id="{3F88A77B-08A6-4F3C-8880-0EF1BD992D10}"/>
                </a:ext>
              </a:extLst>
            </p:cNvPr>
            <p:cNvCxnSpPr/>
            <p:nvPr/>
          </p:nvCxnSpPr>
          <p:spPr bwMode="gray">
            <a:xfrm>
              <a:off x="4648200" y="4343400"/>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222F84D-3E1D-44AD-9733-95040F409CAE}"/>
                </a:ext>
              </a:extLst>
            </p:cNvPr>
            <p:cNvCxnSpPr/>
            <p:nvPr/>
          </p:nvCxnSpPr>
          <p:spPr bwMode="gray">
            <a:xfrm>
              <a:off x="4648200" y="4607101"/>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993DABCC-03E7-4CD1-8D56-0D4F4C0074D7}"/>
                </a:ext>
              </a:extLst>
            </p:cNvPr>
            <p:cNvCxnSpPr/>
            <p:nvPr/>
          </p:nvCxnSpPr>
          <p:spPr bwMode="gray">
            <a:xfrm>
              <a:off x="4648200" y="4870802"/>
              <a:ext cx="3657600" cy="0"/>
            </a:xfrm>
            <a:prstGeom prst="line">
              <a:avLst/>
            </a:prstGeom>
            <a:ln w="50800" cap="rnd">
              <a:solidFill>
                <a:srgbClr val="FFFF00"/>
              </a:solidFill>
              <a:prstDash val="sysDot"/>
              <a:round/>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351508B2-1D41-42E8-8F0E-52E43AB30D03}"/>
                </a:ext>
              </a:extLst>
            </p:cNvPr>
            <p:cNvCxnSpPr/>
            <p:nvPr/>
          </p:nvCxnSpPr>
          <p:spPr bwMode="gray">
            <a:xfrm>
              <a:off x="4648199" y="5134504"/>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36" name="Freeform 22">
            <a:extLst>
              <a:ext uri="{FF2B5EF4-FFF2-40B4-BE49-F238E27FC236}">
                <a16:creationId xmlns:a16="http://schemas.microsoft.com/office/drawing/2014/main" id="{96492B65-DDC7-4459-A83A-508035C092E1}"/>
              </a:ext>
            </a:extLst>
          </p:cNvPr>
          <p:cNvSpPr>
            <a:spLocks noEditPoints="1"/>
          </p:cNvSpPr>
          <p:nvPr/>
        </p:nvSpPr>
        <p:spPr bwMode="auto">
          <a:xfrm rot="780693">
            <a:off x="825812" y="719803"/>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67674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92"/>
                                        </p:tgtEl>
                                        <p:attrNameLst>
                                          <p:attrName>style.color</p:attrName>
                                        </p:attrNameLst>
                                      </p:cBhvr>
                                      <p:to>
                                        <a:schemeClr val="tx1"/>
                                      </p:to>
                                    </p:animClr>
                                  </p:childTnLst>
                                </p:cTn>
                              </p:par>
                              <p:par>
                                <p:cTn id="7" presetID="3" presetClass="emph" presetSubtype="2" fill="hold" grpId="0" nodeType="withEffect">
                                  <p:stCondLst>
                                    <p:cond delay="0"/>
                                  </p:stCondLst>
                                  <p:childTnLst>
                                    <p:animClr clrSpc="rgb" dir="cw">
                                      <p:cBhvr override="childStyle">
                                        <p:cTn id="8" dur="500" fill="hold"/>
                                        <p:tgtEl>
                                          <p:spTgt spid="91"/>
                                        </p:tgtEl>
                                        <p:attrNameLst>
                                          <p:attrName>style.color</p:attrName>
                                        </p:attrNameLst>
                                      </p:cBhvr>
                                      <p:to>
                                        <a:srgbClr val="E8AB29"/>
                                      </p:to>
                                    </p:animClr>
                                  </p:childTnLst>
                                </p:cTn>
                              </p:par>
                            </p:childTnLst>
                          </p:cTn>
                        </p:par>
                      </p:childTnLst>
                    </p:cTn>
                  </p:par>
                  <p:par>
                    <p:cTn id="9" fill="hold">
                      <p:stCondLst>
                        <p:cond delay="indefinite"/>
                      </p:stCondLst>
                      <p:childTnLst>
                        <p:par>
                          <p:cTn id="10" fill="hold">
                            <p:stCondLst>
                              <p:cond delay="0"/>
                            </p:stCondLst>
                            <p:childTnLst>
                              <p:par>
                                <p:cTn id="11" presetID="3" presetClass="emph" presetSubtype="2" fill="hold" grpId="0" nodeType="clickEffect">
                                  <p:stCondLst>
                                    <p:cond delay="0"/>
                                  </p:stCondLst>
                                  <p:childTnLst>
                                    <p:animClr clrSpc="rgb" dir="cw">
                                      <p:cBhvr override="childStyle">
                                        <p:cTn id="12" dur="500" fill="hold"/>
                                        <p:tgtEl>
                                          <p:spTgt spid="119"/>
                                        </p:tgtEl>
                                        <p:attrNameLst>
                                          <p:attrName>style.color</p:attrName>
                                        </p:attrNameLst>
                                      </p:cBhvr>
                                      <p:to>
                                        <a:schemeClr val="tx1"/>
                                      </p:to>
                                    </p:animClr>
                                  </p:childTnLst>
                                </p:cTn>
                              </p:par>
                              <p:par>
                                <p:cTn id="13" presetID="3" presetClass="emph" presetSubtype="2" fill="hold" grpId="0" nodeType="withEffect">
                                  <p:stCondLst>
                                    <p:cond delay="0"/>
                                  </p:stCondLst>
                                  <p:childTnLst>
                                    <p:animClr clrSpc="rgb" dir="cw">
                                      <p:cBhvr override="childStyle">
                                        <p:cTn id="14" dur="500" fill="hold"/>
                                        <p:tgtEl>
                                          <p:spTgt spid="120"/>
                                        </p:tgtEl>
                                        <p:attrNameLst>
                                          <p:attrName>style.color</p:attrName>
                                        </p:attrNameLst>
                                      </p:cBhvr>
                                      <p:to>
                                        <a:srgbClr val="E8AB29"/>
                                      </p:to>
                                    </p:animClr>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grpId="0" nodeType="clickEffect">
                                  <p:stCondLst>
                                    <p:cond delay="0"/>
                                  </p:stCondLst>
                                  <p:childTnLst>
                                    <p:animClr clrSpc="rgb" dir="cw">
                                      <p:cBhvr override="childStyle">
                                        <p:cTn id="18" dur="500" fill="hold"/>
                                        <p:tgtEl>
                                          <p:spTgt spid="121"/>
                                        </p:tgtEl>
                                        <p:attrNameLst>
                                          <p:attrName>style.color</p:attrName>
                                        </p:attrNameLst>
                                      </p:cBhvr>
                                      <p:to>
                                        <a:schemeClr val="tx1"/>
                                      </p:to>
                                    </p:animClr>
                                  </p:childTnLst>
                                </p:cTn>
                              </p:par>
                              <p:par>
                                <p:cTn id="19" presetID="3" presetClass="emph" presetSubtype="2" fill="hold" grpId="0" nodeType="withEffect">
                                  <p:stCondLst>
                                    <p:cond delay="0"/>
                                  </p:stCondLst>
                                  <p:childTnLst>
                                    <p:animClr clrSpc="rgb" dir="cw">
                                      <p:cBhvr override="childStyle">
                                        <p:cTn id="20" dur="500" fill="hold"/>
                                        <p:tgtEl>
                                          <p:spTgt spid="122"/>
                                        </p:tgtEl>
                                        <p:attrNameLst>
                                          <p:attrName>style.color</p:attrName>
                                        </p:attrNameLst>
                                      </p:cBhvr>
                                      <p:to>
                                        <a:srgbClr val="E8AB29"/>
                                      </p:to>
                                    </p:animClr>
                                  </p:childTnLst>
                                </p:cTn>
                              </p:par>
                              <p:par>
                                <p:cTn id="21" presetID="3" presetClass="emph" presetSubtype="2" fill="hold" grpId="0" nodeType="withEffect">
                                  <p:stCondLst>
                                    <p:cond delay="0"/>
                                  </p:stCondLst>
                                  <p:childTnLst>
                                    <p:animClr clrSpc="rgb" dir="cw">
                                      <p:cBhvr override="childStyle">
                                        <p:cTn id="22" dur="500" fill="hold"/>
                                        <p:tgtEl>
                                          <p:spTgt spid="123"/>
                                        </p:tgtEl>
                                        <p:attrNameLst>
                                          <p:attrName>style.color</p:attrName>
                                        </p:attrNameLst>
                                      </p:cBhvr>
                                      <p:to>
                                        <a:srgbClr val="E8AB29"/>
                                      </p:to>
                                    </p:animClr>
                                  </p:childTnLst>
                                </p:cTn>
                              </p:par>
                            </p:childTnLst>
                          </p:cTn>
                        </p:par>
                      </p:childTnLst>
                    </p:cTn>
                  </p:par>
                  <p:par>
                    <p:cTn id="23" fill="hold">
                      <p:stCondLst>
                        <p:cond delay="indefinite"/>
                      </p:stCondLst>
                      <p:childTnLst>
                        <p:par>
                          <p:cTn id="24" fill="hold">
                            <p:stCondLst>
                              <p:cond delay="0"/>
                            </p:stCondLst>
                            <p:childTnLst>
                              <p:par>
                                <p:cTn id="25" presetID="3" presetClass="emph" presetSubtype="2" fill="hold" grpId="0" nodeType="clickEffect">
                                  <p:stCondLst>
                                    <p:cond delay="0"/>
                                  </p:stCondLst>
                                  <p:childTnLst>
                                    <p:animClr clrSpc="rgb" dir="cw">
                                      <p:cBhvr override="childStyle">
                                        <p:cTn id="26" dur="500" fill="hold"/>
                                        <p:tgtEl>
                                          <p:spTgt spid="124"/>
                                        </p:tgtEl>
                                        <p:attrNameLst>
                                          <p:attrName>style.color</p:attrName>
                                        </p:attrNameLst>
                                      </p:cBhvr>
                                      <p:to>
                                        <a:schemeClr val="tx1"/>
                                      </p:to>
                                    </p:animClr>
                                  </p:childTnLst>
                                </p:cTn>
                              </p:par>
                            </p:childTnLst>
                          </p:cTn>
                        </p:par>
                      </p:childTnLst>
                    </p:cTn>
                  </p:par>
                  <p:par>
                    <p:cTn id="27" fill="hold">
                      <p:stCondLst>
                        <p:cond delay="indefinite"/>
                      </p:stCondLst>
                      <p:childTnLst>
                        <p:par>
                          <p:cTn id="28" fill="hold">
                            <p:stCondLst>
                              <p:cond delay="0"/>
                            </p:stCondLst>
                            <p:childTnLst>
                              <p:par>
                                <p:cTn id="29" presetID="3" presetClass="emph" presetSubtype="2" fill="hold" grpId="0" nodeType="clickEffect">
                                  <p:stCondLst>
                                    <p:cond delay="0"/>
                                  </p:stCondLst>
                                  <p:childTnLst>
                                    <p:animClr clrSpc="rgb" dir="cw">
                                      <p:cBhvr override="childStyle">
                                        <p:cTn id="30" dur="500" fill="hold"/>
                                        <p:tgtEl>
                                          <p:spTgt spid="126"/>
                                        </p:tgtEl>
                                        <p:attrNameLst>
                                          <p:attrName>style.color</p:attrName>
                                        </p:attrNameLst>
                                      </p:cBhvr>
                                      <p:to>
                                        <a:schemeClr val="tx1"/>
                                      </p:to>
                                    </p:animClr>
                                  </p:childTnLst>
                                </p:cTn>
                              </p:par>
                              <p:par>
                                <p:cTn id="31" presetID="3" presetClass="emph" presetSubtype="2" fill="hold" grpId="0" nodeType="withEffect">
                                  <p:stCondLst>
                                    <p:cond delay="0"/>
                                  </p:stCondLst>
                                  <p:childTnLst>
                                    <p:animClr clrSpc="rgb" dir="cw">
                                      <p:cBhvr override="childStyle">
                                        <p:cTn id="32" dur="500" fill="hold"/>
                                        <p:tgtEl>
                                          <p:spTgt spid="125"/>
                                        </p:tgtEl>
                                        <p:attrNameLst>
                                          <p:attrName>style.color</p:attrName>
                                        </p:attrNameLst>
                                      </p:cBhvr>
                                      <p:to>
                                        <a:srgbClr val="E8AB29"/>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119" grpId="0"/>
      <p:bldP spid="120" grpId="0"/>
      <p:bldP spid="121" grpId="0"/>
      <p:bldP spid="122" grpId="0"/>
      <p:bldP spid="123" grpId="0"/>
      <p:bldP spid="124" grpId="0"/>
      <p:bldP spid="125" grpId="0"/>
      <p:bldP spid="12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25">
            <a:extLst>
              <a:ext uri="{FF2B5EF4-FFF2-40B4-BE49-F238E27FC236}">
                <a16:creationId xmlns:a16="http://schemas.microsoft.com/office/drawing/2014/main" id="{08747BA2-4EFA-4311-912B-1B418E11AB3C}"/>
              </a:ext>
            </a:extLst>
          </p:cNvPr>
          <p:cNvGrpSpPr>
            <a:grpSpLocks noChangeAspect="1"/>
          </p:cNvGrpSpPr>
          <p:nvPr/>
        </p:nvGrpSpPr>
        <p:grpSpPr bwMode="auto">
          <a:xfrm>
            <a:off x="6002337" y="1339430"/>
            <a:ext cx="1236663" cy="1236663"/>
            <a:chOff x="3453" y="1773"/>
            <a:chExt cx="779" cy="779"/>
          </a:xfrm>
        </p:grpSpPr>
        <p:sp>
          <p:nvSpPr>
            <p:cNvPr id="57" name="Line 26">
              <a:extLst>
                <a:ext uri="{FF2B5EF4-FFF2-40B4-BE49-F238E27FC236}">
                  <a16:creationId xmlns:a16="http://schemas.microsoft.com/office/drawing/2014/main" id="{8DFED072-F079-41E4-AEF3-4BBEB46B316E}"/>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27">
              <a:extLst>
                <a:ext uri="{FF2B5EF4-FFF2-40B4-BE49-F238E27FC236}">
                  <a16:creationId xmlns:a16="http://schemas.microsoft.com/office/drawing/2014/main" id="{A4F3C791-ED2B-4E5E-B1CD-AA8F0582DF35}"/>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28">
              <a:extLst>
                <a:ext uri="{FF2B5EF4-FFF2-40B4-BE49-F238E27FC236}">
                  <a16:creationId xmlns:a16="http://schemas.microsoft.com/office/drawing/2014/main" id="{423E252C-61EF-45C7-8017-CFD4346A86FC}"/>
                </a:ext>
              </a:extLst>
            </p:cNvPr>
            <p:cNvSpPr>
              <a:spLocks noChangeShapeType="1"/>
            </p:cNvSpPr>
            <p:nvPr/>
          </p:nvSpPr>
          <p:spPr bwMode="auto">
            <a:xfrm flipV="1">
              <a:off x="3453" y="1773"/>
              <a:ext cx="122" cy="12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29">
              <a:extLst>
                <a:ext uri="{FF2B5EF4-FFF2-40B4-BE49-F238E27FC236}">
                  <a16:creationId xmlns:a16="http://schemas.microsoft.com/office/drawing/2014/main" id="{2E9C7B3E-2287-42CB-AF14-5B126FA007AB}"/>
                </a:ext>
              </a:extLst>
            </p:cNvPr>
            <p:cNvSpPr>
              <a:spLocks noChangeShapeType="1"/>
            </p:cNvSpPr>
            <p:nvPr/>
          </p:nvSpPr>
          <p:spPr bwMode="auto">
            <a:xfrm flipV="1">
              <a:off x="3778" y="2098"/>
              <a:ext cx="454" cy="454"/>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30">
              <a:extLst>
                <a:ext uri="{FF2B5EF4-FFF2-40B4-BE49-F238E27FC236}">
                  <a16:creationId xmlns:a16="http://schemas.microsoft.com/office/drawing/2014/main" id="{A79E0677-4C9D-424B-BB5E-2FA0F5A2A9D3}"/>
                </a:ext>
              </a:extLst>
            </p:cNvPr>
            <p:cNvSpPr>
              <a:spLocks noChangeShapeType="1"/>
            </p:cNvSpPr>
            <p:nvPr/>
          </p:nvSpPr>
          <p:spPr bwMode="auto">
            <a:xfrm flipH="1">
              <a:off x="3615" y="1935"/>
              <a:ext cx="617" cy="61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Line 31">
              <a:extLst>
                <a:ext uri="{FF2B5EF4-FFF2-40B4-BE49-F238E27FC236}">
                  <a16:creationId xmlns:a16="http://schemas.microsoft.com/office/drawing/2014/main" id="{733A0CEB-569A-407F-9558-A5F111911DF8}"/>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34">
              <a:extLst>
                <a:ext uri="{FF2B5EF4-FFF2-40B4-BE49-F238E27FC236}">
                  <a16:creationId xmlns:a16="http://schemas.microsoft.com/office/drawing/2014/main" id="{3E8E84B7-467B-43CA-9A70-1AFED5A26E92}"/>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Line 35">
              <a:extLst>
                <a:ext uri="{FF2B5EF4-FFF2-40B4-BE49-F238E27FC236}">
                  <a16:creationId xmlns:a16="http://schemas.microsoft.com/office/drawing/2014/main" id="{D41A7ADE-9BF0-4F92-A805-6E316B15FAC3}"/>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Line 38">
              <a:extLst>
                <a:ext uri="{FF2B5EF4-FFF2-40B4-BE49-F238E27FC236}">
                  <a16:creationId xmlns:a16="http://schemas.microsoft.com/office/drawing/2014/main" id="{75B6CC80-ED8D-4752-A739-F811BA379417}"/>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38" name="Picture 37">
            <a:extLst>
              <a:ext uri="{FF2B5EF4-FFF2-40B4-BE49-F238E27FC236}">
                <a16:creationId xmlns:a16="http://schemas.microsoft.com/office/drawing/2014/main" id="{CB55CEE8-8A3E-4268-8A67-ED46B5E4E51F}"/>
              </a:ext>
            </a:extLst>
          </p:cNvPr>
          <p:cNvPicPr>
            <a:picLocks noChangeAspect="1"/>
          </p:cNvPicPr>
          <p:nvPr/>
        </p:nvPicPr>
        <p:blipFill>
          <a:blip r:embed="rId3"/>
          <a:srcRect/>
          <a:stretch/>
        </p:blipFill>
        <p:spPr>
          <a:xfrm>
            <a:off x="5449299" y="975657"/>
            <a:ext cx="6742642" cy="5212532"/>
          </a:xfrm>
          <a:prstGeom prst="rect">
            <a:avLst/>
          </a:prstGeom>
        </p:spPr>
      </p:pic>
      <p:sp>
        <p:nvSpPr>
          <p:cNvPr id="81" name="Freeform 19">
            <a:extLst>
              <a:ext uri="{FF2B5EF4-FFF2-40B4-BE49-F238E27FC236}">
                <a16:creationId xmlns:a16="http://schemas.microsoft.com/office/drawing/2014/main" id="{067CF050-3C70-4BEB-8AD7-56276DC36F25}"/>
              </a:ext>
            </a:extLst>
          </p:cNvPr>
          <p:cNvSpPr>
            <a:spLocks noEditPoints="1"/>
          </p:cNvSpPr>
          <p:nvPr/>
        </p:nvSpPr>
        <p:spPr bwMode="auto">
          <a:xfrm rot="1672198">
            <a:off x="873125" y="681512"/>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20">
            <a:extLst>
              <a:ext uri="{FF2B5EF4-FFF2-40B4-BE49-F238E27FC236}">
                <a16:creationId xmlns:a16="http://schemas.microsoft.com/office/drawing/2014/main" id="{2C93842C-711F-411F-9588-55583AD6C8C1}"/>
              </a:ext>
            </a:extLst>
          </p:cNvPr>
          <p:cNvSpPr>
            <a:spLocks noEditPoints="1"/>
          </p:cNvSpPr>
          <p:nvPr/>
        </p:nvSpPr>
        <p:spPr bwMode="auto">
          <a:xfrm>
            <a:off x="4603666" y="88606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21">
            <a:extLst>
              <a:ext uri="{FF2B5EF4-FFF2-40B4-BE49-F238E27FC236}">
                <a16:creationId xmlns:a16="http://schemas.microsoft.com/office/drawing/2014/main" id="{EA8640DB-2811-4DEF-A1AC-160818E02151}"/>
              </a:ext>
            </a:extLst>
          </p:cNvPr>
          <p:cNvSpPr>
            <a:spLocks noEditPoints="1"/>
          </p:cNvSpPr>
          <p:nvPr/>
        </p:nvSpPr>
        <p:spPr bwMode="auto">
          <a:xfrm rot="20932842">
            <a:off x="5312391" y="3612665"/>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9">
            <a:extLst>
              <a:ext uri="{FF2B5EF4-FFF2-40B4-BE49-F238E27FC236}">
                <a16:creationId xmlns:a16="http://schemas.microsoft.com/office/drawing/2014/main" id="{7FC1C829-BC17-4A31-A253-F8097C886BD3}"/>
              </a:ext>
            </a:extLst>
          </p:cNvPr>
          <p:cNvSpPr>
            <a:spLocks noEditPoints="1"/>
          </p:cNvSpPr>
          <p:nvPr/>
        </p:nvSpPr>
        <p:spPr bwMode="auto">
          <a:xfrm rot="19913815">
            <a:off x="3536082" y="560676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92" name="Group 91">
            <a:extLst>
              <a:ext uri="{FF2B5EF4-FFF2-40B4-BE49-F238E27FC236}">
                <a16:creationId xmlns:a16="http://schemas.microsoft.com/office/drawing/2014/main" id="{04179021-8D51-456E-B9A1-655F915EDA31}"/>
              </a:ext>
            </a:extLst>
          </p:cNvPr>
          <p:cNvGrpSpPr/>
          <p:nvPr/>
        </p:nvGrpSpPr>
        <p:grpSpPr>
          <a:xfrm>
            <a:off x="-1" y="5764405"/>
            <a:ext cx="2740026" cy="791104"/>
            <a:chOff x="4648199" y="4343400"/>
            <a:chExt cx="3657601" cy="791104"/>
          </a:xfrm>
        </p:grpSpPr>
        <p:cxnSp>
          <p:nvCxnSpPr>
            <p:cNvPr id="93" name="Straight Connector 92">
              <a:extLst>
                <a:ext uri="{FF2B5EF4-FFF2-40B4-BE49-F238E27FC236}">
                  <a16:creationId xmlns:a16="http://schemas.microsoft.com/office/drawing/2014/main" id="{13AE79B5-4C72-4F08-B998-D1CD82472301}"/>
                </a:ext>
              </a:extLst>
            </p:cNvPr>
            <p:cNvCxnSpPr/>
            <p:nvPr/>
          </p:nvCxnSpPr>
          <p:spPr bwMode="gray">
            <a:xfrm>
              <a:off x="4648200" y="4343400"/>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B20E252-9B2F-4C31-B261-4583BD3FBD4E}"/>
                </a:ext>
              </a:extLst>
            </p:cNvPr>
            <p:cNvCxnSpPr/>
            <p:nvPr/>
          </p:nvCxnSpPr>
          <p:spPr bwMode="gray">
            <a:xfrm>
              <a:off x="4648200" y="4607101"/>
              <a:ext cx="3657600"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5F4E593-1321-42C2-BC27-579CF3AF3E02}"/>
                </a:ext>
              </a:extLst>
            </p:cNvPr>
            <p:cNvCxnSpPr/>
            <p:nvPr/>
          </p:nvCxnSpPr>
          <p:spPr bwMode="gray">
            <a:xfrm>
              <a:off x="4648200" y="4870802"/>
              <a:ext cx="3657600" cy="0"/>
            </a:xfrm>
            <a:prstGeom prst="line">
              <a:avLst/>
            </a:prstGeom>
            <a:ln w="50800"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25018-463E-4624-ADF8-35BCE19AC6D2}"/>
                </a:ext>
              </a:extLst>
            </p:cNvPr>
            <p:cNvCxnSpPr/>
            <p:nvPr/>
          </p:nvCxnSpPr>
          <p:spPr bwMode="gray">
            <a:xfrm>
              <a:off x="4648199" y="5134504"/>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00" name="Freeform 22">
            <a:extLst>
              <a:ext uri="{FF2B5EF4-FFF2-40B4-BE49-F238E27FC236}">
                <a16:creationId xmlns:a16="http://schemas.microsoft.com/office/drawing/2014/main" id="{3B556901-0964-4B7B-90A2-A8E7CA7472C5}"/>
              </a:ext>
            </a:extLst>
          </p:cNvPr>
          <p:cNvSpPr>
            <a:spLocks noEditPoints="1"/>
          </p:cNvSpPr>
          <p:nvPr/>
        </p:nvSpPr>
        <p:spPr bwMode="auto">
          <a:xfrm rot="780693">
            <a:off x="4896682" y="4375952"/>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TextBox 31">
            <a:extLst>
              <a:ext uri="{FF2B5EF4-FFF2-40B4-BE49-F238E27FC236}">
                <a16:creationId xmlns:a16="http://schemas.microsoft.com/office/drawing/2014/main" id="{A8D8F0FF-25EF-4E13-82E4-CFB6598C060A}"/>
              </a:ext>
            </a:extLst>
          </p:cNvPr>
          <p:cNvSpPr txBox="1"/>
          <p:nvPr/>
        </p:nvSpPr>
        <p:spPr>
          <a:xfrm>
            <a:off x="465338" y="2206084"/>
            <a:ext cx="3298064" cy="1446550"/>
          </a:xfrm>
          <a:prstGeom prst="rect">
            <a:avLst/>
          </a:prstGeom>
          <a:noFill/>
        </p:spPr>
        <p:txBody>
          <a:bodyPr wrap="square">
            <a:spAutoFit/>
          </a:bodyPr>
          <a:lstStyle/>
          <a:p>
            <a:r>
              <a:rPr lang="en-US" sz="4400">
                <a:solidFill>
                  <a:schemeClr val="bg1"/>
                </a:solidFill>
              </a:rPr>
              <a:t>Explore </a:t>
            </a:r>
            <a:br>
              <a:rPr lang="en-US" sz="4400">
                <a:solidFill>
                  <a:schemeClr val="bg1"/>
                </a:solidFill>
              </a:rPr>
            </a:br>
            <a:r>
              <a:rPr lang="en-US" sz="4400">
                <a:solidFill>
                  <a:schemeClr val="bg1"/>
                </a:solidFill>
              </a:rPr>
              <a:t>more!</a:t>
            </a:r>
          </a:p>
        </p:txBody>
      </p:sp>
      <p:sp>
        <p:nvSpPr>
          <p:cNvPr id="33" name="TextBox 32">
            <a:extLst>
              <a:ext uri="{FF2B5EF4-FFF2-40B4-BE49-F238E27FC236}">
                <a16:creationId xmlns:a16="http://schemas.microsoft.com/office/drawing/2014/main" id="{F00817B5-19D2-400D-AC2D-C3B65103AD53}"/>
              </a:ext>
            </a:extLst>
          </p:cNvPr>
          <p:cNvSpPr txBox="1"/>
          <p:nvPr/>
        </p:nvSpPr>
        <p:spPr>
          <a:xfrm>
            <a:off x="594038" y="3761108"/>
            <a:ext cx="3520762" cy="615553"/>
          </a:xfrm>
          <a:prstGeom prst="rect">
            <a:avLst/>
          </a:prstGeom>
          <a:noFill/>
        </p:spPr>
        <p:txBody>
          <a:bodyPr wrap="square" lIns="0" tIns="0" rIns="0" bIns="0" rtlCol="0">
            <a:spAutoFit/>
          </a:bodyPr>
          <a:lstStyle/>
          <a:p>
            <a:pPr>
              <a:spcAft>
                <a:spcPts val="1200"/>
              </a:spcAft>
            </a:pPr>
            <a:r>
              <a:rPr lang="en-US" sz="2000" kern="100">
                <a:solidFill>
                  <a:schemeClr val="bg1"/>
                </a:solidFill>
                <a:latin typeface="Fidelity Sans" panose="020B0503030202020204" pitchFamily="34" charset="0"/>
              </a:rPr>
              <a:t>Pick a few favorite companies and track their stock</a:t>
            </a:r>
          </a:p>
        </p:txBody>
      </p:sp>
      <p:grpSp>
        <p:nvGrpSpPr>
          <p:cNvPr id="22" name="Group 21">
            <a:extLst>
              <a:ext uri="{FF2B5EF4-FFF2-40B4-BE49-F238E27FC236}">
                <a16:creationId xmlns:a16="http://schemas.microsoft.com/office/drawing/2014/main" id="{89D00035-F081-4F78-9D14-036CFD4FC01F}"/>
              </a:ext>
            </a:extLst>
          </p:cNvPr>
          <p:cNvGrpSpPr/>
          <p:nvPr/>
        </p:nvGrpSpPr>
        <p:grpSpPr>
          <a:xfrm>
            <a:off x="7235826" y="1795043"/>
            <a:ext cx="4956174" cy="2873520"/>
            <a:chOff x="7235826" y="1548707"/>
            <a:chExt cx="4956174" cy="3366192"/>
          </a:xfrm>
        </p:grpSpPr>
        <p:sp>
          <p:nvSpPr>
            <p:cNvPr id="20" name="Rectangle: Top Corners Rounded 19">
              <a:extLst>
                <a:ext uri="{FF2B5EF4-FFF2-40B4-BE49-F238E27FC236}">
                  <a16:creationId xmlns:a16="http://schemas.microsoft.com/office/drawing/2014/main" id="{C2AE002C-171E-4560-9EF7-687DB35DDAD4}"/>
                </a:ext>
              </a:extLst>
            </p:cNvPr>
            <p:cNvSpPr/>
            <p:nvPr/>
          </p:nvSpPr>
          <p:spPr>
            <a:xfrm rot="16200000">
              <a:off x="8030818" y="753717"/>
              <a:ext cx="3366191" cy="4956173"/>
            </a:xfrm>
            <a:prstGeom prst="round2SameRect">
              <a:avLst>
                <a:gd name="adj1" fmla="val 1728"/>
                <a:gd name="adj2" fmla="val 0"/>
              </a:avLst>
            </a:prstGeom>
            <a:solidFill>
              <a:schemeClr val="accent5">
                <a:lumMod val="50000"/>
                <a:alpha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1" name="Rectangle: Single Corner Rounded 20">
              <a:extLst>
                <a:ext uri="{FF2B5EF4-FFF2-40B4-BE49-F238E27FC236}">
                  <a16:creationId xmlns:a16="http://schemas.microsoft.com/office/drawing/2014/main" id="{518F313A-B641-4994-A5A1-7858AA2182A8}"/>
                </a:ext>
              </a:extLst>
            </p:cNvPr>
            <p:cNvSpPr/>
            <p:nvPr/>
          </p:nvSpPr>
          <p:spPr>
            <a:xfrm flipH="1">
              <a:off x="7235826" y="1548707"/>
              <a:ext cx="4956171" cy="246336"/>
            </a:xfrm>
            <a:prstGeom prst="round1Rect">
              <a:avLst>
                <a:gd name="adj" fmla="val 19171"/>
              </a:avLst>
            </a:prstGeom>
            <a:solidFill>
              <a:schemeClr val="accent5">
                <a:lumMod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sp>
        <p:nvSpPr>
          <p:cNvPr id="83" name="Rectangle: Rounded Corners 82">
            <a:extLst>
              <a:ext uri="{FF2B5EF4-FFF2-40B4-BE49-F238E27FC236}">
                <a16:creationId xmlns:a16="http://schemas.microsoft.com/office/drawing/2014/main" id="{96B1B1A0-26AF-47F0-B6A4-76EFFB76AB73}"/>
              </a:ext>
            </a:extLst>
          </p:cNvPr>
          <p:cNvSpPr/>
          <p:nvPr/>
        </p:nvSpPr>
        <p:spPr>
          <a:xfrm>
            <a:off x="7792810" y="2976564"/>
            <a:ext cx="4045404" cy="452436"/>
          </a:xfrm>
          <a:prstGeom prst="roundRect">
            <a:avLst>
              <a:gd name="adj" fmla="val 50000"/>
            </a:avLst>
          </a:prstGeom>
          <a:solidFill>
            <a:schemeClr val="accent5">
              <a:lumMod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6" name="Rectangle: Rounded Corners 85">
            <a:extLst>
              <a:ext uri="{FF2B5EF4-FFF2-40B4-BE49-F238E27FC236}">
                <a16:creationId xmlns:a16="http://schemas.microsoft.com/office/drawing/2014/main" id="{1656C4F8-C54B-4D13-916A-E0C95CCB453A}"/>
              </a:ext>
            </a:extLst>
          </p:cNvPr>
          <p:cNvSpPr/>
          <p:nvPr/>
        </p:nvSpPr>
        <p:spPr>
          <a:xfrm>
            <a:off x="9252584" y="3648573"/>
            <a:ext cx="1125856" cy="319136"/>
          </a:xfrm>
          <a:prstGeom prst="roundRect">
            <a:avLst>
              <a:gd name="adj" fmla="val 12947"/>
            </a:avLst>
          </a:prstGeom>
          <a:solidFill>
            <a:schemeClr val="accent5"/>
          </a:solidFill>
        </p:spPr>
        <p:txBody>
          <a:bodyPr vert="horz" lIns="0" tIns="0" rIns="0" bIns="0" rtlCol="0" anchor="ctr">
            <a:noAutofit/>
          </a:bodyPr>
          <a:lstStyle/>
          <a:p>
            <a:pPr algn="ctr">
              <a:lnSpc>
                <a:spcPct val="90000"/>
              </a:lnSpc>
              <a:spcBef>
                <a:spcPts val="800"/>
              </a:spcBef>
              <a:spcAft>
                <a:spcPts val="400"/>
              </a:spcAft>
              <a:buFont typeface="Tahoma" panose="020B0604030504040204" pitchFamily="34" charset="0"/>
              <a:buChar char="​"/>
            </a:pPr>
            <a:r>
              <a:rPr lang="en-US" sz="1200" b="1" kern="100" spc="20">
                <a:solidFill>
                  <a:schemeClr val="bg1"/>
                </a:solidFill>
              </a:rPr>
              <a:t>SEARCH</a:t>
            </a:r>
          </a:p>
        </p:txBody>
      </p:sp>
      <p:grpSp>
        <p:nvGrpSpPr>
          <p:cNvPr id="87" name="Group 86">
            <a:extLst>
              <a:ext uri="{FF2B5EF4-FFF2-40B4-BE49-F238E27FC236}">
                <a16:creationId xmlns:a16="http://schemas.microsoft.com/office/drawing/2014/main" id="{17223DFD-5FA4-4A6A-85BF-28FC27CFD097}"/>
              </a:ext>
            </a:extLst>
          </p:cNvPr>
          <p:cNvGrpSpPr/>
          <p:nvPr/>
        </p:nvGrpSpPr>
        <p:grpSpPr>
          <a:xfrm>
            <a:off x="7974981" y="3103846"/>
            <a:ext cx="189765" cy="197872"/>
            <a:chOff x="8219847" y="3067277"/>
            <a:chExt cx="189765" cy="197872"/>
          </a:xfrm>
        </p:grpSpPr>
        <p:sp>
          <p:nvSpPr>
            <p:cNvPr id="88" name="Oval 87">
              <a:extLst>
                <a:ext uri="{FF2B5EF4-FFF2-40B4-BE49-F238E27FC236}">
                  <a16:creationId xmlns:a16="http://schemas.microsoft.com/office/drawing/2014/main" id="{7A1FEFB2-297B-4E46-87A5-BB619F179BAE}"/>
                </a:ext>
              </a:extLst>
            </p:cNvPr>
            <p:cNvSpPr/>
            <p:nvPr/>
          </p:nvSpPr>
          <p:spPr>
            <a:xfrm>
              <a:off x="8219847" y="3067277"/>
              <a:ext cx="150248" cy="150246"/>
            </a:xfrm>
            <a:prstGeom prst="ellips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err="1"/>
            </a:p>
          </p:txBody>
        </p:sp>
        <p:cxnSp>
          <p:nvCxnSpPr>
            <p:cNvPr id="90" name="Straight Connector 89">
              <a:extLst>
                <a:ext uri="{FF2B5EF4-FFF2-40B4-BE49-F238E27FC236}">
                  <a16:creationId xmlns:a16="http://schemas.microsoft.com/office/drawing/2014/main" id="{6C72B8FF-C38A-461D-ADF8-15428EE98B89}"/>
                </a:ext>
              </a:extLst>
            </p:cNvPr>
            <p:cNvCxnSpPr/>
            <p:nvPr/>
          </p:nvCxnSpPr>
          <p:spPr>
            <a:xfrm>
              <a:off x="8344864" y="3200401"/>
              <a:ext cx="64748" cy="64748"/>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cxnSp>
      </p:grpSp>
      <p:sp>
        <p:nvSpPr>
          <p:cNvPr id="91" name="TextBox 90">
            <a:extLst>
              <a:ext uri="{FF2B5EF4-FFF2-40B4-BE49-F238E27FC236}">
                <a16:creationId xmlns:a16="http://schemas.microsoft.com/office/drawing/2014/main" id="{CFEB2B08-5D87-4D10-8A63-144DEDC23EC2}"/>
              </a:ext>
            </a:extLst>
          </p:cNvPr>
          <p:cNvSpPr txBox="1"/>
          <p:nvPr/>
        </p:nvSpPr>
        <p:spPr>
          <a:xfrm>
            <a:off x="8243455" y="3018116"/>
            <a:ext cx="1781963" cy="369332"/>
          </a:xfrm>
          <a:prstGeom prst="rect">
            <a:avLst/>
          </a:prstGeom>
          <a:noFill/>
        </p:spPr>
        <p:txBody>
          <a:bodyPr wrap="none" rtlCol="0" anchor="ctr">
            <a:spAutoFit/>
          </a:bodyPr>
          <a:lstStyle/>
          <a:p>
            <a:r>
              <a:rPr lang="en-US" kern="100" spc="20">
                <a:solidFill>
                  <a:schemeClr val="bg1"/>
                </a:solidFill>
              </a:rPr>
              <a:t>C</a:t>
            </a:r>
            <a:r>
              <a:rPr lang="en-US" sz="1800" kern="100" spc="20">
                <a:solidFill>
                  <a:schemeClr val="bg1"/>
                </a:solidFill>
              </a:rPr>
              <a:t>areer salaries</a:t>
            </a:r>
          </a:p>
        </p:txBody>
      </p:sp>
      <p:grpSp>
        <p:nvGrpSpPr>
          <p:cNvPr id="96" name="Group 95">
            <a:extLst>
              <a:ext uri="{FF2B5EF4-FFF2-40B4-BE49-F238E27FC236}">
                <a16:creationId xmlns:a16="http://schemas.microsoft.com/office/drawing/2014/main" id="{4F0C6DD9-0CD5-4600-9977-8F7E1FCC11EB}"/>
              </a:ext>
            </a:extLst>
          </p:cNvPr>
          <p:cNvGrpSpPr/>
          <p:nvPr/>
        </p:nvGrpSpPr>
        <p:grpSpPr>
          <a:xfrm>
            <a:off x="11488859" y="3126581"/>
            <a:ext cx="143820" cy="143820"/>
            <a:chOff x="11264530" y="3103846"/>
            <a:chExt cx="165498" cy="165498"/>
          </a:xfrm>
        </p:grpSpPr>
        <p:cxnSp>
          <p:nvCxnSpPr>
            <p:cNvPr id="99" name="Straight Connector 98">
              <a:extLst>
                <a:ext uri="{FF2B5EF4-FFF2-40B4-BE49-F238E27FC236}">
                  <a16:creationId xmlns:a16="http://schemas.microsoft.com/office/drawing/2014/main" id="{80B77405-6402-48AA-AC4F-9F26A7BA7A78}"/>
                </a:ext>
              </a:extLst>
            </p:cNvPr>
            <p:cNvCxnSpPr>
              <a:cxnSpLocks/>
            </p:cNvCxnSpPr>
            <p:nvPr/>
          </p:nvCxnSpPr>
          <p:spPr>
            <a:xfrm>
              <a:off x="11264530" y="3103846"/>
              <a:ext cx="165498" cy="165498"/>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cxnSp>
        <p:cxnSp>
          <p:nvCxnSpPr>
            <p:cNvPr id="101" name="Straight Connector 100">
              <a:extLst>
                <a:ext uri="{FF2B5EF4-FFF2-40B4-BE49-F238E27FC236}">
                  <a16:creationId xmlns:a16="http://schemas.microsoft.com/office/drawing/2014/main" id="{3C92C014-BF44-4936-B4B9-8C5DC25E76AB}"/>
                </a:ext>
              </a:extLst>
            </p:cNvPr>
            <p:cNvCxnSpPr>
              <a:cxnSpLocks/>
            </p:cNvCxnSpPr>
            <p:nvPr/>
          </p:nvCxnSpPr>
          <p:spPr>
            <a:xfrm flipH="1">
              <a:off x="11264530" y="3103846"/>
              <a:ext cx="165498" cy="165498"/>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cxnSp>
      </p:grpSp>
      <p:cxnSp>
        <p:nvCxnSpPr>
          <p:cNvPr id="4" name="Straight Connector 3">
            <a:extLst>
              <a:ext uri="{FF2B5EF4-FFF2-40B4-BE49-F238E27FC236}">
                <a16:creationId xmlns:a16="http://schemas.microsoft.com/office/drawing/2014/main" id="{C7BF397F-EE7A-42A8-A4FF-707DF5FB0EAA}"/>
              </a:ext>
            </a:extLst>
          </p:cNvPr>
          <p:cNvCxnSpPr>
            <a:cxnSpLocks/>
          </p:cNvCxnSpPr>
          <p:nvPr/>
        </p:nvCxnSpPr>
        <p:spPr>
          <a:xfrm>
            <a:off x="10020654" y="3089557"/>
            <a:ext cx="0" cy="221687"/>
          </a:xfrm>
          <a:prstGeom prst="line">
            <a:avLst/>
          </a:prstGeom>
          <a:noFill/>
          <a:ln w="12700" cap="rnd" cmpd="sng" algn="ctr">
            <a:solidFill>
              <a:schemeClr val="bg1"/>
            </a:solidFill>
            <a:prstDash val="solid"/>
            <a:round/>
          </a:ln>
          <a:effectLst/>
        </p:spPr>
      </p:cxnSp>
      <p:sp>
        <p:nvSpPr>
          <p:cNvPr id="39" name="Freeform 20">
            <a:extLst>
              <a:ext uri="{FF2B5EF4-FFF2-40B4-BE49-F238E27FC236}">
                <a16:creationId xmlns:a16="http://schemas.microsoft.com/office/drawing/2014/main" id="{ECE8B2A9-BF8B-4D78-96BB-DC6D92B29553}"/>
              </a:ext>
            </a:extLst>
          </p:cNvPr>
          <p:cNvSpPr>
            <a:spLocks noEditPoints="1"/>
          </p:cNvSpPr>
          <p:nvPr/>
        </p:nvSpPr>
        <p:spPr bwMode="auto">
          <a:xfrm>
            <a:off x="468963" y="4978651"/>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AC32F210-C73A-4773-9C9D-3F8AC16D8E3E}"/>
              </a:ext>
            </a:extLst>
          </p:cNvPr>
          <p:cNvPicPr>
            <a:picLocks noChangeAspect="1"/>
          </p:cNvPicPr>
          <p:nvPr/>
        </p:nvPicPr>
        <p:blipFill>
          <a:blip r:embed="rId4"/>
          <a:stretch>
            <a:fillRect/>
          </a:stretch>
        </p:blipFill>
        <p:spPr>
          <a:xfrm>
            <a:off x="6790384" y="1170116"/>
            <a:ext cx="5390660" cy="3989713"/>
          </a:xfrm>
          <a:prstGeom prst="rect">
            <a:avLst/>
          </a:prstGeom>
        </p:spPr>
      </p:pic>
    </p:spTree>
    <p:extLst>
      <p:ext uri="{BB962C8B-B14F-4D97-AF65-F5344CB8AC3E}">
        <p14:creationId xmlns:p14="http://schemas.microsoft.com/office/powerpoint/2010/main" val="40542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1ED5C-938E-4290-B807-3E1CC70E3D79}"/>
              </a:ext>
            </a:extLst>
          </p:cNvPr>
          <p:cNvPicPr>
            <a:picLocks noChangeAspect="1"/>
          </p:cNvPicPr>
          <p:nvPr/>
        </p:nvPicPr>
        <p:blipFill>
          <a:blip r:embed="rId3"/>
          <a:stretch>
            <a:fillRect/>
          </a:stretch>
        </p:blipFill>
        <p:spPr>
          <a:xfrm>
            <a:off x="0" y="0"/>
            <a:ext cx="12192000" cy="6857999"/>
          </a:xfrm>
          <a:prstGeom prst="rect">
            <a:avLst/>
          </a:prstGeom>
        </p:spPr>
      </p:pic>
      <p:sp>
        <p:nvSpPr>
          <p:cNvPr id="46" name="Rectangle 45">
            <a:extLst>
              <a:ext uri="{FF2B5EF4-FFF2-40B4-BE49-F238E27FC236}">
                <a16:creationId xmlns:a16="http://schemas.microsoft.com/office/drawing/2014/main" id="{4655BEE8-31F1-4207-B150-1CC5224B94AE}"/>
              </a:ext>
            </a:extLst>
          </p:cNvPr>
          <p:cNvSpPr/>
          <p:nvPr/>
        </p:nvSpPr>
        <p:spPr>
          <a:xfrm>
            <a:off x="9634566"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3" name="Rectangle 42">
            <a:extLst>
              <a:ext uri="{FF2B5EF4-FFF2-40B4-BE49-F238E27FC236}">
                <a16:creationId xmlns:a16="http://schemas.microsoft.com/office/drawing/2014/main" id="{388A92AD-2BC0-45C2-A271-C4BC07D2F5B4}"/>
              </a:ext>
            </a:extLst>
          </p:cNvPr>
          <p:cNvSpPr/>
          <p:nvPr/>
        </p:nvSpPr>
        <p:spPr>
          <a:xfrm>
            <a:off x="509941" y="2035935"/>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TextBox 47">
            <a:extLst>
              <a:ext uri="{FF2B5EF4-FFF2-40B4-BE49-F238E27FC236}">
                <a16:creationId xmlns:a16="http://schemas.microsoft.com/office/drawing/2014/main" id="{9F3ABFA7-1C20-4A37-8F91-522D73B6C44E}"/>
              </a:ext>
            </a:extLst>
          </p:cNvPr>
          <p:cNvSpPr txBox="1"/>
          <p:nvPr/>
        </p:nvSpPr>
        <p:spPr>
          <a:xfrm>
            <a:off x="5155789" y="2213843"/>
            <a:ext cx="2022145" cy="1672253"/>
          </a:xfrm>
          <a:prstGeom prst="rect">
            <a:avLst/>
          </a:prstGeom>
          <a:noFill/>
        </p:spPr>
        <p:txBody>
          <a:bodyPr wrap="square" lIns="0" rtlCol="0" anchor="t" anchorCtr="0">
            <a:spAutoFit/>
          </a:bodyPr>
          <a:lstStyle/>
          <a:p>
            <a:pPr>
              <a:spcBef>
                <a:spcPts val="800"/>
              </a:spcBef>
            </a:pPr>
            <a:r>
              <a:rPr lang="en-US" sz="2800">
                <a:solidFill>
                  <a:schemeClr val="bg1"/>
                </a:solidFill>
              </a:rPr>
              <a:t>Build your roadmap</a:t>
            </a:r>
          </a:p>
          <a:p>
            <a:pPr>
              <a:spcBef>
                <a:spcPts val="800"/>
              </a:spcBef>
            </a:pPr>
            <a:r>
              <a:rPr lang="en-US" sz="2000">
                <a:solidFill>
                  <a:schemeClr val="accent1">
                    <a:lumMod val="50000"/>
                  </a:schemeClr>
                </a:solidFill>
              </a:rPr>
              <a:t>Strategy for spending smart</a:t>
            </a:r>
          </a:p>
        </p:txBody>
      </p:sp>
      <p:sp>
        <p:nvSpPr>
          <p:cNvPr id="4" name="TextBox 3">
            <a:extLst>
              <a:ext uri="{FF2B5EF4-FFF2-40B4-BE49-F238E27FC236}">
                <a16:creationId xmlns:a16="http://schemas.microsoft.com/office/drawing/2014/main" id="{E3C29D4E-331C-4DFC-A20D-A7CA136D3450}"/>
              </a:ext>
            </a:extLst>
          </p:cNvPr>
          <p:cNvSpPr txBox="1"/>
          <p:nvPr/>
        </p:nvSpPr>
        <p:spPr>
          <a:xfrm>
            <a:off x="561818" y="1989929"/>
            <a:ext cx="550792" cy="584775"/>
          </a:xfrm>
          <a:prstGeom prst="rect">
            <a:avLst/>
          </a:prstGeom>
          <a:noFill/>
        </p:spPr>
        <p:txBody>
          <a:bodyPr wrap="none" lIns="0" rtlCol="0" anchor="ctr">
            <a:spAutoFit/>
          </a:bodyPr>
          <a:lstStyle/>
          <a:p>
            <a:r>
              <a:rPr lang="en-US" sz="3200" b="1">
                <a:solidFill>
                  <a:schemeClr val="accent1"/>
                </a:solidFill>
              </a:rPr>
              <a:t>01</a:t>
            </a:r>
          </a:p>
        </p:txBody>
      </p:sp>
      <p:sp>
        <p:nvSpPr>
          <p:cNvPr id="33" name="TextBox 32">
            <a:extLst>
              <a:ext uri="{FF2B5EF4-FFF2-40B4-BE49-F238E27FC236}">
                <a16:creationId xmlns:a16="http://schemas.microsoft.com/office/drawing/2014/main" id="{72ECD67D-C418-4C76-ACC9-B0CDB548098D}"/>
              </a:ext>
            </a:extLst>
          </p:cNvPr>
          <p:cNvSpPr txBox="1"/>
          <p:nvPr/>
        </p:nvSpPr>
        <p:spPr>
          <a:xfrm>
            <a:off x="9689117" y="1570895"/>
            <a:ext cx="550792" cy="584775"/>
          </a:xfrm>
          <a:prstGeom prst="rect">
            <a:avLst/>
          </a:prstGeom>
          <a:noFill/>
        </p:spPr>
        <p:txBody>
          <a:bodyPr wrap="none" lIns="0" rtlCol="0" anchor="ctr">
            <a:spAutoFit/>
          </a:bodyPr>
          <a:lstStyle/>
          <a:p>
            <a:r>
              <a:rPr lang="en-US" sz="3200" b="1">
                <a:solidFill>
                  <a:schemeClr val="accent1"/>
                </a:solidFill>
              </a:rPr>
              <a:t>05</a:t>
            </a:r>
          </a:p>
        </p:txBody>
      </p:sp>
      <p:sp>
        <p:nvSpPr>
          <p:cNvPr id="26" name="TextBox 25">
            <a:extLst>
              <a:ext uri="{FF2B5EF4-FFF2-40B4-BE49-F238E27FC236}">
                <a16:creationId xmlns:a16="http://schemas.microsoft.com/office/drawing/2014/main" id="{B4DFE52A-F5BF-453C-9CF6-4C6EDF1A00D5}"/>
              </a:ext>
            </a:extLst>
          </p:cNvPr>
          <p:cNvSpPr txBox="1"/>
          <p:nvPr/>
        </p:nvSpPr>
        <p:spPr>
          <a:xfrm>
            <a:off x="561818" y="2759943"/>
            <a:ext cx="2022145" cy="2154436"/>
          </a:xfrm>
          <a:prstGeom prst="rect">
            <a:avLst/>
          </a:prstGeom>
          <a:noFill/>
        </p:spPr>
        <p:txBody>
          <a:bodyPr wrap="square" lIns="0" rtlCol="0" anchor="t" anchorCtr="0">
            <a:spAutoFit/>
          </a:bodyPr>
          <a:lstStyle/>
          <a:p>
            <a:pPr>
              <a:spcBef>
                <a:spcPts val="800"/>
              </a:spcBef>
            </a:pPr>
            <a:r>
              <a:rPr lang="en-US" sz="2800">
                <a:solidFill>
                  <a:schemeClr val="bg1"/>
                </a:solidFill>
              </a:rPr>
              <a:t>Let the adventure begin</a:t>
            </a:r>
          </a:p>
          <a:p>
            <a:pPr>
              <a:spcBef>
                <a:spcPts val="800"/>
              </a:spcBef>
            </a:pPr>
            <a:r>
              <a:rPr lang="en-US" sz="2000">
                <a:solidFill>
                  <a:schemeClr val="accent1">
                    <a:lumMod val="50000"/>
                  </a:schemeClr>
                </a:solidFill>
              </a:rPr>
              <a:t>Short-term / long-term goals</a:t>
            </a:r>
          </a:p>
        </p:txBody>
      </p:sp>
      <p:sp>
        <p:nvSpPr>
          <p:cNvPr id="28" name="TextBox 27">
            <a:extLst>
              <a:ext uri="{FF2B5EF4-FFF2-40B4-BE49-F238E27FC236}">
                <a16:creationId xmlns:a16="http://schemas.microsoft.com/office/drawing/2014/main" id="{E896F796-3C79-4E78-AC45-D1DB06C8B67E}"/>
              </a:ext>
            </a:extLst>
          </p:cNvPr>
          <p:cNvSpPr txBox="1"/>
          <p:nvPr/>
        </p:nvSpPr>
        <p:spPr>
          <a:xfrm>
            <a:off x="2859737" y="4062410"/>
            <a:ext cx="2296052" cy="1672253"/>
          </a:xfrm>
          <a:prstGeom prst="rect">
            <a:avLst/>
          </a:prstGeom>
          <a:noFill/>
        </p:spPr>
        <p:txBody>
          <a:bodyPr wrap="square" lIns="0" rtlCol="0" anchor="t" anchorCtr="0">
            <a:spAutoFit/>
          </a:bodyPr>
          <a:lstStyle/>
          <a:p>
            <a:pPr>
              <a:spcBef>
                <a:spcPts val="800"/>
              </a:spcBef>
            </a:pPr>
            <a:r>
              <a:rPr lang="en-US" sz="2800">
                <a:solidFill>
                  <a:schemeClr val="bg1"/>
                </a:solidFill>
              </a:rPr>
              <a:t>Lay of </a:t>
            </a:r>
            <a:br>
              <a:rPr lang="en-US" sz="2800">
                <a:solidFill>
                  <a:schemeClr val="bg1"/>
                </a:solidFill>
              </a:rPr>
            </a:br>
            <a:r>
              <a:rPr lang="en-US" sz="2800">
                <a:solidFill>
                  <a:schemeClr val="bg1"/>
                </a:solidFill>
              </a:rPr>
              <a:t>the land</a:t>
            </a:r>
          </a:p>
          <a:p>
            <a:pPr>
              <a:spcBef>
                <a:spcPts val="800"/>
              </a:spcBef>
            </a:pPr>
            <a:r>
              <a:rPr lang="en-US" sz="2000">
                <a:solidFill>
                  <a:schemeClr val="accent1">
                    <a:lumMod val="50000"/>
                  </a:schemeClr>
                </a:solidFill>
              </a:rPr>
              <a:t>Savvy saving habits</a:t>
            </a:r>
          </a:p>
        </p:txBody>
      </p:sp>
      <p:sp>
        <p:nvSpPr>
          <p:cNvPr id="32" name="TextBox 31">
            <a:extLst>
              <a:ext uri="{FF2B5EF4-FFF2-40B4-BE49-F238E27FC236}">
                <a16:creationId xmlns:a16="http://schemas.microsoft.com/office/drawing/2014/main" id="{D67FABA3-91EB-4702-9260-A29A9C89AAA9}"/>
              </a:ext>
            </a:extLst>
          </p:cNvPr>
          <p:cNvSpPr txBox="1"/>
          <p:nvPr/>
        </p:nvSpPr>
        <p:spPr>
          <a:xfrm>
            <a:off x="7414199" y="4264893"/>
            <a:ext cx="2037287" cy="1672253"/>
          </a:xfrm>
          <a:prstGeom prst="rect">
            <a:avLst/>
          </a:prstGeom>
          <a:noFill/>
        </p:spPr>
        <p:txBody>
          <a:bodyPr wrap="square" lIns="0" rtlCol="0" anchor="t" anchorCtr="0">
            <a:spAutoFit/>
          </a:bodyPr>
          <a:lstStyle/>
          <a:p>
            <a:pPr>
              <a:spcBef>
                <a:spcPts val="800"/>
              </a:spcBef>
            </a:pPr>
            <a:r>
              <a:rPr lang="en-US" sz="2800">
                <a:solidFill>
                  <a:schemeClr val="bg1"/>
                </a:solidFill>
              </a:rPr>
              <a:t>Boost </a:t>
            </a:r>
            <a:br>
              <a:rPr lang="en-US" sz="2800">
                <a:solidFill>
                  <a:schemeClr val="bg1"/>
                </a:solidFill>
              </a:rPr>
            </a:br>
            <a:r>
              <a:rPr lang="en-US" sz="2800">
                <a:solidFill>
                  <a:schemeClr val="bg1"/>
                </a:solidFill>
              </a:rPr>
              <a:t>your plan</a:t>
            </a:r>
          </a:p>
          <a:p>
            <a:pPr>
              <a:spcBef>
                <a:spcPts val="800"/>
              </a:spcBef>
            </a:pPr>
            <a:r>
              <a:rPr lang="en-US" sz="2000">
                <a:solidFill>
                  <a:schemeClr val="accent1">
                    <a:lumMod val="50000"/>
                  </a:schemeClr>
                </a:solidFill>
              </a:rPr>
              <a:t>Jump into investing</a:t>
            </a:r>
          </a:p>
        </p:txBody>
      </p:sp>
      <p:sp>
        <p:nvSpPr>
          <p:cNvPr id="34" name="TextBox 33">
            <a:extLst>
              <a:ext uri="{FF2B5EF4-FFF2-40B4-BE49-F238E27FC236}">
                <a16:creationId xmlns:a16="http://schemas.microsoft.com/office/drawing/2014/main" id="{806CB499-2962-41C7-91A7-5CCC61338409}"/>
              </a:ext>
            </a:extLst>
          </p:cNvPr>
          <p:cNvSpPr txBox="1"/>
          <p:nvPr/>
        </p:nvSpPr>
        <p:spPr>
          <a:xfrm>
            <a:off x="9689118" y="2213909"/>
            <a:ext cx="2022144" cy="1672253"/>
          </a:xfrm>
          <a:prstGeom prst="rect">
            <a:avLst/>
          </a:prstGeom>
          <a:noFill/>
        </p:spPr>
        <p:txBody>
          <a:bodyPr wrap="square" lIns="0" rtlCol="0" anchor="t" anchorCtr="0">
            <a:spAutoFit/>
          </a:bodyPr>
          <a:lstStyle/>
          <a:p>
            <a:pPr>
              <a:spcBef>
                <a:spcPts val="800"/>
              </a:spcBef>
            </a:pPr>
            <a:r>
              <a:rPr lang="en-US" sz="2800">
                <a:solidFill>
                  <a:schemeClr val="bg1"/>
                </a:solidFill>
              </a:rPr>
              <a:t>Adventure awaits</a:t>
            </a:r>
          </a:p>
          <a:p>
            <a:pPr>
              <a:spcBef>
                <a:spcPts val="800"/>
              </a:spcBef>
            </a:pPr>
            <a:r>
              <a:rPr lang="en-US" sz="2000">
                <a:solidFill>
                  <a:schemeClr val="accent1">
                    <a:lumMod val="50000"/>
                  </a:schemeClr>
                </a:solidFill>
              </a:rPr>
              <a:t>Financial know-how in action</a:t>
            </a:r>
          </a:p>
        </p:txBody>
      </p:sp>
      <p:sp>
        <p:nvSpPr>
          <p:cNvPr id="14" name="Freeform 5">
            <a:extLst>
              <a:ext uri="{FF2B5EF4-FFF2-40B4-BE49-F238E27FC236}">
                <a16:creationId xmlns:a16="http://schemas.microsoft.com/office/drawing/2014/main" id="{B7245555-E9BC-47CB-A584-7D2DD1F5618B}"/>
              </a:ext>
            </a:extLst>
          </p:cNvPr>
          <p:cNvSpPr>
            <a:spLocks noEditPoints="1"/>
          </p:cNvSpPr>
          <p:nvPr/>
        </p:nvSpPr>
        <p:spPr bwMode="auto">
          <a:xfrm>
            <a:off x="599918" y="1368227"/>
            <a:ext cx="225083" cy="292415"/>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0 h 64"/>
              <a:gd name="T12" fmla="*/ 9 w 49"/>
              <a:gd name="T13" fmla="*/ 25 h 64"/>
              <a:gd name="T14" fmla="*/ 25 w 49"/>
              <a:gd name="T15" fmla="*/ 9 h 64"/>
              <a:gd name="T16" fmla="*/ 41 w 49"/>
              <a:gd name="T17" fmla="*/ 25 h 64"/>
              <a:gd name="T18" fmla="*/ 25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8"/>
                  <a:pt x="25" y="64"/>
                  <a:pt x="25" y="64"/>
                </a:cubicBezTo>
                <a:cubicBezTo>
                  <a:pt x="25" y="64"/>
                  <a:pt x="49" y="38"/>
                  <a:pt x="49" y="25"/>
                </a:cubicBezTo>
                <a:cubicBezTo>
                  <a:pt x="49" y="11"/>
                  <a:pt x="38" y="0"/>
                  <a:pt x="25" y="0"/>
                </a:cubicBezTo>
                <a:close/>
                <a:moveTo>
                  <a:pt x="25" y="40"/>
                </a:moveTo>
                <a:cubicBezTo>
                  <a:pt x="16" y="40"/>
                  <a:pt x="9" y="33"/>
                  <a:pt x="9" y="25"/>
                </a:cubicBezTo>
                <a:cubicBezTo>
                  <a:pt x="9" y="16"/>
                  <a:pt x="16" y="9"/>
                  <a:pt x="25" y="9"/>
                </a:cubicBezTo>
                <a:cubicBezTo>
                  <a:pt x="34" y="9"/>
                  <a:pt x="41" y="16"/>
                  <a:pt x="41" y="25"/>
                </a:cubicBezTo>
                <a:cubicBezTo>
                  <a:pt x="41" y="33"/>
                  <a:pt x="34" y="40"/>
                  <a:pt x="25"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645B836A-9776-4A07-8FCA-F5D05ECA138C}"/>
              </a:ext>
            </a:extLst>
          </p:cNvPr>
          <p:cNvSpPr>
            <a:spLocks noEditPoints="1"/>
          </p:cNvSpPr>
          <p:nvPr/>
        </p:nvSpPr>
        <p:spPr bwMode="auto">
          <a:xfrm>
            <a:off x="7392801" y="2980358"/>
            <a:ext cx="223159" cy="294339"/>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8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8"/>
                  <a:pt x="24" y="8"/>
                </a:cubicBezTo>
                <a:cubicBezTo>
                  <a:pt x="33" y="8"/>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4B329484-ACA2-48CD-B81A-2571D0A91644}"/>
              </a:ext>
            </a:extLst>
          </p:cNvPr>
          <p:cNvSpPr>
            <a:spLocks noEditPoints="1"/>
          </p:cNvSpPr>
          <p:nvPr/>
        </p:nvSpPr>
        <p:spPr bwMode="auto">
          <a:xfrm>
            <a:off x="9676333" y="1000784"/>
            <a:ext cx="223159" cy="294339"/>
          </a:xfrm>
          <a:custGeom>
            <a:avLst/>
            <a:gdLst>
              <a:gd name="T0" fmla="*/ 24 w 49"/>
              <a:gd name="T1" fmla="*/ 0 h 64"/>
              <a:gd name="T2" fmla="*/ 0 w 49"/>
              <a:gd name="T3" fmla="*/ 25 h 64"/>
              <a:gd name="T4" fmla="*/ 24 w 49"/>
              <a:gd name="T5" fmla="*/ 64 h 64"/>
              <a:gd name="T6" fmla="*/ 49 w 49"/>
              <a:gd name="T7" fmla="*/ 25 h 64"/>
              <a:gd name="T8" fmla="*/ 24 w 49"/>
              <a:gd name="T9" fmla="*/ 0 h 64"/>
              <a:gd name="T10" fmla="*/ 24 w 49"/>
              <a:gd name="T11" fmla="*/ 41 h 64"/>
              <a:gd name="T12" fmla="*/ 8 w 49"/>
              <a:gd name="T13" fmla="*/ 25 h 64"/>
              <a:gd name="T14" fmla="*/ 24 w 49"/>
              <a:gd name="T15" fmla="*/ 9 h 64"/>
              <a:gd name="T16" fmla="*/ 40 w 49"/>
              <a:gd name="T17" fmla="*/ 25 h 64"/>
              <a:gd name="T18" fmla="*/ 24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5"/>
                </a:cubicBezTo>
                <a:cubicBezTo>
                  <a:pt x="0" y="39"/>
                  <a:pt x="24" y="64"/>
                  <a:pt x="24" y="64"/>
                </a:cubicBezTo>
                <a:cubicBezTo>
                  <a:pt x="24" y="64"/>
                  <a:pt x="49" y="39"/>
                  <a:pt x="49" y="25"/>
                </a:cubicBezTo>
                <a:cubicBezTo>
                  <a:pt x="49" y="11"/>
                  <a:pt x="38" y="0"/>
                  <a:pt x="24" y="0"/>
                </a:cubicBezTo>
                <a:close/>
                <a:moveTo>
                  <a:pt x="24" y="41"/>
                </a:moveTo>
                <a:cubicBezTo>
                  <a:pt x="15" y="41"/>
                  <a:pt x="8" y="34"/>
                  <a:pt x="8" y="25"/>
                </a:cubicBezTo>
                <a:cubicBezTo>
                  <a:pt x="8" y="16"/>
                  <a:pt x="15" y="9"/>
                  <a:pt x="24" y="9"/>
                </a:cubicBezTo>
                <a:cubicBezTo>
                  <a:pt x="33" y="9"/>
                  <a:pt x="40" y="16"/>
                  <a:pt x="40" y="25"/>
                </a:cubicBezTo>
                <a:cubicBezTo>
                  <a:pt x="40" y="34"/>
                  <a:pt x="33" y="41"/>
                  <a:pt x="24"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817DC970-3D86-440A-81AF-08806D26FF71}"/>
              </a:ext>
            </a:extLst>
          </p:cNvPr>
          <p:cNvSpPr>
            <a:spLocks/>
          </p:cNvSpPr>
          <p:nvPr/>
        </p:nvSpPr>
        <p:spPr bwMode="auto">
          <a:xfrm>
            <a:off x="832696" y="1450950"/>
            <a:ext cx="2129629" cy="1919937"/>
          </a:xfrm>
          <a:custGeom>
            <a:avLst/>
            <a:gdLst>
              <a:gd name="T0" fmla="*/ 0 w 466"/>
              <a:gd name="T1" fmla="*/ 47 h 419"/>
              <a:gd name="T2" fmla="*/ 125 w 466"/>
              <a:gd name="T3" fmla="*/ 47 h 419"/>
              <a:gd name="T4" fmla="*/ 237 w 466"/>
              <a:gd name="T5" fmla="*/ 14 h 419"/>
              <a:gd name="T6" fmla="*/ 244 w 466"/>
              <a:gd name="T7" fmla="*/ 96 h 419"/>
              <a:gd name="T8" fmla="*/ 321 w 466"/>
              <a:gd name="T9" fmla="*/ 49 h 419"/>
              <a:gd name="T10" fmla="*/ 313 w 466"/>
              <a:gd name="T11" fmla="*/ 174 h 419"/>
              <a:gd name="T12" fmla="*/ 358 w 466"/>
              <a:gd name="T13" fmla="*/ 184 h 419"/>
              <a:gd name="T14" fmla="*/ 403 w 466"/>
              <a:gd name="T15" fmla="*/ 188 h 419"/>
              <a:gd name="T16" fmla="*/ 440 w 466"/>
              <a:gd name="T17" fmla="*/ 237 h 419"/>
              <a:gd name="T18" fmla="*/ 425 w 466"/>
              <a:gd name="T19" fmla="*/ 366 h 419"/>
              <a:gd name="T20" fmla="*/ 466 w 466"/>
              <a:gd name="T21"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419">
                <a:moveTo>
                  <a:pt x="0" y="47"/>
                </a:moveTo>
                <a:cubicBezTo>
                  <a:pt x="0" y="47"/>
                  <a:pt x="105" y="69"/>
                  <a:pt x="125" y="47"/>
                </a:cubicBezTo>
                <a:cubicBezTo>
                  <a:pt x="146" y="25"/>
                  <a:pt x="219" y="0"/>
                  <a:pt x="237" y="14"/>
                </a:cubicBezTo>
                <a:cubicBezTo>
                  <a:pt x="256" y="29"/>
                  <a:pt x="205" y="94"/>
                  <a:pt x="244" y="96"/>
                </a:cubicBezTo>
                <a:cubicBezTo>
                  <a:pt x="282" y="98"/>
                  <a:pt x="293" y="39"/>
                  <a:pt x="321" y="49"/>
                </a:cubicBezTo>
                <a:cubicBezTo>
                  <a:pt x="350" y="59"/>
                  <a:pt x="297" y="161"/>
                  <a:pt x="313" y="174"/>
                </a:cubicBezTo>
                <a:cubicBezTo>
                  <a:pt x="329" y="186"/>
                  <a:pt x="352" y="172"/>
                  <a:pt x="358" y="184"/>
                </a:cubicBezTo>
                <a:cubicBezTo>
                  <a:pt x="364" y="196"/>
                  <a:pt x="385" y="208"/>
                  <a:pt x="403" y="188"/>
                </a:cubicBezTo>
                <a:cubicBezTo>
                  <a:pt x="421" y="168"/>
                  <a:pt x="449" y="204"/>
                  <a:pt x="440" y="237"/>
                </a:cubicBezTo>
                <a:cubicBezTo>
                  <a:pt x="423" y="296"/>
                  <a:pt x="419" y="345"/>
                  <a:pt x="425" y="366"/>
                </a:cubicBezTo>
                <a:cubicBezTo>
                  <a:pt x="432" y="386"/>
                  <a:pt x="446" y="394"/>
                  <a:pt x="466" y="41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a:extLst>
              <a:ext uri="{FF2B5EF4-FFF2-40B4-BE49-F238E27FC236}">
                <a16:creationId xmlns:a16="http://schemas.microsoft.com/office/drawing/2014/main" id="{7A39F1ED-B94C-41CE-90D2-5C4F288D2892}"/>
              </a:ext>
            </a:extLst>
          </p:cNvPr>
          <p:cNvSpPr>
            <a:spLocks/>
          </p:cNvSpPr>
          <p:nvPr/>
        </p:nvSpPr>
        <p:spPr bwMode="auto">
          <a:xfrm>
            <a:off x="5342047" y="1245105"/>
            <a:ext cx="2044983" cy="1694854"/>
          </a:xfrm>
          <a:custGeom>
            <a:avLst/>
            <a:gdLst>
              <a:gd name="T0" fmla="*/ 0 w 448"/>
              <a:gd name="T1" fmla="*/ 12 h 370"/>
              <a:gd name="T2" fmla="*/ 78 w 448"/>
              <a:gd name="T3" fmla="*/ 4 h 370"/>
              <a:gd name="T4" fmla="*/ 115 w 448"/>
              <a:gd name="T5" fmla="*/ 20 h 370"/>
              <a:gd name="T6" fmla="*/ 188 w 448"/>
              <a:gd name="T7" fmla="*/ 41 h 370"/>
              <a:gd name="T8" fmla="*/ 223 w 448"/>
              <a:gd name="T9" fmla="*/ 92 h 370"/>
              <a:gd name="T10" fmla="*/ 340 w 448"/>
              <a:gd name="T11" fmla="*/ 102 h 370"/>
              <a:gd name="T12" fmla="*/ 403 w 448"/>
              <a:gd name="T13" fmla="*/ 172 h 370"/>
              <a:gd name="T14" fmla="*/ 374 w 448"/>
              <a:gd name="T15" fmla="*/ 286 h 370"/>
              <a:gd name="T16" fmla="*/ 436 w 448"/>
              <a:gd name="T17" fmla="*/ 331 h 370"/>
              <a:gd name="T18" fmla="*/ 448 w 448"/>
              <a:gd name="T19" fmla="*/ 37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370">
                <a:moveTo>
                  <a:pt x="0" y="12"/>
                </a:moveTo>
                <a:cubicBezTo>
                  <a:pt x="0" y="12"/>
                  <a:pt x="54" y="0"/>
                  <a:pt x="78" y="4"/>
                </a:cubicBezTo>
                <a:cubicBezTo>
                  <a:pt x="103" y="8"/>
                  <a:pt x="104" y="5"/>
                  <a:pt x="115" y="20"/>
                </a:cubicBezTo>
                <a:cubicBezTo>
                  <a:pt x="141" y="59"/>
                  <a:pt x="164" y="25"/>
                  <a:pt x="188" y="41"/>
                </a:cubicBezTo>
                <a:cubicBezTo>
                  <a:pt x="213" y="57"/>
                  <a:pt x="180" y="92"/>
                  <a:pt x="223" y="92"/>
                </a:cubicBezTo>
                <a:cubicBezTo>
                  <a:pt x="266" y="92"/>
                  <a:pt x="321" y="47"/>
                  <a:pt x="340" y="102"/>
                </a:cubicBezTo>
                <a:cubicBezTo>
                  <a:pt x="346" y="122"/>
                  <a:pt x="394" y="144"/>
                  <a:pt x="403" y="172"/>
                </a:cubicBezTo>
                <a:cubicBezTo>
                  <a:pt x="420" y="222"/>
                  <a:pt x="346" y="258"/>
                  <a:pt x="374" y="286"/>
                </a:cubicBezTo>
                <a:cubicBezTo>
                  <a:pt x="403" y="315"/>
                  <a:pt x="428" y="294"/>
                  <a:pt x="436" y="331"/>
                </a:cubicBezTo>
                <a:cubicBezTo>
                  <a:pt x="444" y="368"/>
                  <a:pt x="448" y="370"/>
                  <a:pt x="448" y="370"/>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12">
            <a:extLst>
              <a:ext uri="{FF2B5EF4-FFF2-40B4-BE49-F238E27FC236}">
                <a16:creationId xmlns:a16="http://schemas.microsoft.com/office/drawing/2014/main" id="{22EA83A4-7806-4DFD-BC32-FDC32CCA06F4}"/>
              </a:ext>
            </a:extLst>
          </p:cNvPr>
          <p:cNvSpPr>
            <a:spLocks/>
          </p:cNvSpPr>
          <p:nvPr/>
        </p:nvSpPr>
        <p:spPr bwMode="auto">
          <a:xfrm>
            <a:off x="7629426" y="1093126"/>
            <a:ext cx="2037288" cy="2145020"/>
          </a:xfrm>
          <a:custGeom>
            <a:avLst/>
            <a:gdLst>
              <a:gd name="T0" fmla="*/ 0 w 446"/>
              <a:gd name="T1" fmla="*/ 468 h 468"/>
              <a:gd name="T2" fmla="*/ 39 w 446"/>
              <a:gd name="T3" fmla="*/ 440 h 468"/>
              <a:gd name="T4" fmla="*/ 55 w 446"/>
              <a:gd name="T5" fmla="*/ 346 h 468"/>
              <a:gd name="T6" fmla="*/ 120 w 446"/>
              <a:gd name="T7" fmla="*/ 354 h 468"/>
              <a:gd name="T8" fmla="*/ 202 w 446"/>
              <a:gd name="T9" fmla="*/ 387 h 468"/>
              <a:gd name="T10" fmla="*/ 235 w 446"/>
              <a:gd name="T11" fmla="*/ 321 h 468"/>
              <a:gd name="T12" fmla="*/ 241 w 446"/>
              <a:gd name="T13" fmla="*/ 252 h 468"/>
              <a:gd name="T14" fmla="*/ 227 w 446"/>
              <a:gd name="T15" fmla="*/ 88 h 468"/>
              <a:gd name="T16" fmla="*/ 274 w 446"/>
              <a:gd name="T17" fmla="*/ 84 h 468"/>
              <a:gd name="T18" fmla="*/ 317 w 446"/>
              <a:gd name="T19" fmla="*/ 123 h 468"/>
              <a:gd name="T20" fmla="*/ 358 w 446"/>
              <a:gd name="T21" fmla="*/ 105 h 468"/>
              <a:gd name="T22" fmla="*/ 358 w 446"/>
              <a:gd name="T23" fmla="*/ 70 h 468"/>
              <a:gd name="T24" fmla="*/ 386 w 446"/>
              <a:gd name="T25" fmla="*/ 43 h 468"/>
              <a:gd name="T26" fmla="*/ 446 w 446"/>
              <a:gd name="T27" fmla="*/ 49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6" h="468">
                <a:moveTo>
                  <a:pt x="0" y="468"/>
                </a:moveTo>
                <a:cubicBezTo>
                  <a:pt x="0" y="468"/>
                  <a:pt x="37" y="468"/>
                  <a:pt x="39" y="440"/>
                </a:cubicBezTo>
                <a:cubicBezTo>
                  <a:pt x="41" y="411"/>
                  <a:pt x="41" y="362"/>
                  <a:pt x="55" y="346"/>
                </a:cubicBezTo>
                <a:cubicBezTo>
                  <a:pt x="70" y="329"/>
                  <a:pt x="116" y="327"/>
                  <a:pt x="120" y="354"/>
                </a:cubicBezTo>
                <a:cubicBezTo>
                  <a:pt x="124" y="380"/>
                  <a:pt x="180" y="399"/>
                  <a:pt x="202" y="387"/>
                </a:cubicBezTo>
                <a:cubicBezTo>
                  <a:pt x="225" y="374"/>
                  <a:pt x="229" y="342"/>
                  <a:pt x="235" y="321"/>
                </a:cubicBezTo>
                <a:cubicBezTo>
                  <a:pt x="241" y="301"/>
                  <a:pt x="251" y="284"/>
                  <a:pt x="241" y="252"/>
                </a:cubicBezTo>
                <a:cubicBezTo>
                  <a:pt x="231" y="219"/>
                  <a:pt x="219" y="104"/>
                  <a:pt x="227" y="88"/>
                </a:cubicBezTo>
                <a:cubicBezTo>
                  <a:pt x="235" y="72"/>
                  <a:pt x="258" y="60"/>
                  <a:pt x="274" y="84"/>
                </a:cubicBezTo>
                <a:cubicBezTo>
                  <a:pt x="290" y="109"/>
                  <a:pt x="288" y="121"/>
                  <a:pt x="317" y="123"/>
                </a:cubicBezTo>
                <a:cubicBezTo>
                  <a:pt x="345" y="125"/>
                  <a:pt x="362" y="129"/>
                  <a:pt x="358" y="105"/>
                </a:cubicBezTo>
                <a:cubicBezTo>
                  <a:pt x="354" y="80"/>
                  <a:pt x="337" y="70"/>
                  <a:pt x="358" y="70"/>
                </a:cubicBezTo>
                <a:cubicBezTo>
                  <a:pt x="378" y="70"/>
                  <a:pt x="386" y="43"/>
                  <a:pt x="386" y="43"/>
                </a:cubicBezTo>
                <a:cubicBezTo>
                  <a:pt x="403" y="0"/>
                  <a:pt x="417" y="51"/>
                  <a:pt x="446" y="4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3">
            <a:extLst>
              <a:ext uri="{FF2B5EF4-FFF2-40B4-BE49-F238E27FC236}">
                <a16:creationId xmlns:a16="http://schemas.microsoft.com/office/drawing/2014/main" id="{A3D12228-691C-4B49-97CC-A438D4E9F9B2}"/>
              </a:ext>
            </a:extLst>
          </p:cNvPr>
          <p:cNvSpPr>
            <a:spLocks/>
          </p:cNvSpPr>
          <p:nvPr/>
        </p:nvSpPr>
        <p:spPr bwMode="auto">
          <a:xfrm>
            <a:off x="3121999" y="1272803"/>
            <a:ext cx="1968031" cy="2473221"/>
          </a:xfrm>
          <a:custGeom>
            <a:avLst/>
            <a:gdLst>
              <a:gd name="T0" fmla="*/ 0 w 431"/>
              <a:gd name="T1" fmla="*/ 557 h 557"/>
              <a:gd name="T2" fmla="*/ 53 w 431"/>
              <a:gd name="T3" fmla="*/ 477 h 557"/>
              <a:gd name="T4" fmla="*/ 53 w 431"/>
              <a:gd name="T5" fmla="*/ 476 h 557"/>
              <a:gd name="T6" fmla="*/ 76 w 431"/>
              <a:gd name="T7" fmla="*/ 419 h 557"/>
              <a:gd name="T8" fmla="*/ 94 w 431"/>
              <a:gd name="T9" fmla="*/ 399 h 557"/>
              <a:gd name="T10" fmla="*/ 143 w 431"/>
              <a:gd name="T11" fmla="*/ 381 h 557"/>
              <a:gd name="T12" fmla="*/ 190 w 431"/>
              <a:gd name="T13" fmla="*/ 373 h 557"/>
              <a:gd name="T14" fmla="*/ 233 w 431"/>
              <a:gd name="T15" fmla="*/ 379 h 557"/>
              <a:gd name="T16" fmla="*/ 282 w 431"/>
              <a:gd name="T17" fmla="*/ 313 h 557"/>
              <a:gd name="T18" fmla="*/ 327 w 431"/>
              <a:gd name="T19" fmla="*/ 348 h 557"/>
              <a:gd name="T20" fmla="*/ 378 w 431"/>
              <a:gd name="T21" fmla="*/ 303 h 557"/>
              <a:gd name="T22" fmla="*/ 376 w 431"/>
              <a:gd name="T23" fmla="*/ 244 h 557"/>
              <a:gd name="T24" fmla="*/ 383 w 431"/>
              <a:gd name="T25" fmla="*/ 181 h 557"/>
              <a:gd name="T26" fmla="*/ 370 w 431"/>
              <a:gd name="T27" fmla="*/ 34 h 557"/>
              <a:gd name="T28" fmla="*/ 431 w 431"/>
              <a:gd name="T29" fmla="*/ 27 h 557"/>
              <a:gd name="connsiteX0" fmla="*/ 0 w 10000"/>
              <a:gd name="connsiteY0" fmla="*/ 9689 h 9689"/>
              <a:gd name="connsiteX1" fmla="*/ 1230 w 10000"/>
              <a:gd name="connsiteY1" fmla="*/ 8253 h 9689"/>
              <a:gd name="connsiteX2" fmla="*/ 1230 w 10000"/>
              <a:gd name="connsiteY2" fmla="*/ 8235 h 9689"/>
              <a:gd name="connsiteX3" fmla="*/ 1763 w 10000"/>
              <a:gd name="connsiteY3" fmla="*/ 7211 h 9689"/>
              <a:gd name="connsiteX4" fmla="*/ 2181 w 10000"/>
              <a:gd name="connsiteY4" fmla="*/ 6852 h 9689"/>
              <a:gd name="connsiteX5" fmla="*/ 3318 w 10000"/>
              <a:gd name="connsiteY5" fmla="*/ 6529 h 9689"/>
              <a:gd name="connsiteX6" fmla="*/ 4408 w 10000"/>
              <a:gd name="connsiteY6" fmla="*/ 6386 h 9689"/>
              <a:gd name="connsiteX7" fmla="*/ 5406 w 10000"/>
              <a:gd name="connsiteY7" fmla="*/ 6493 h 9689"/>
              <a:gd name="connsiteX8" fmla="*/ 6543 w 10000"/>
              <a:gd name="connsiteY8" fmla="*/ 5308 h 9689"/>
              <a:gd name="connsiteX9" fmla="*/ 7587 w 10000"/>
              <a:gd name="connsiteY9" fmla="*/ 5937 h 9689"/>
              <a:gd name="connsiteX10" fmla="*/ 7841 w 10000"/>
              <a:gd name="connsiteY10" fmla="*/ 4741 h 9689"/>
              <a:gd name="connsiteX11" fmla="*/ 8724 w 10000"/>
              <a:gd name="connsiteY11" fmla="*/ 4070 h 9689"/>
              <a:gd name="connsiteX12" fmla="*/ 8886 w 10000"/>
              <a:gd name="connsiteY12" fmla="*/ 2939 h 9689"/>
              <a:gd name="connsiteX13" fmla="*/ 8585 w 10000"/>
              <a:gd name="connsiteY13" fmla="*/ 299 h 9689"/>
              <a:gd name="connsiteX14" fmla="*/ 10000 w 10000"/>
              <a:gd name="connsiteY14" fmla="*/ 174 h 9689"/>
              <a:gd name="connsiteX0" fmla="*/ 0 w 10000"/>
              <a:gd name="connsiteY0" fmla="*/ 9999 h 9999"/>
              <a:gd name="connsiteX1" fmla="*/ 1230 w 10000"/>
              <a:gd name="connsiteY1" fmla="*/ 8517 h 9999"/>
              <a:gd name="connsiteX2" fmla="*/ 1230 w 10000"/>
              <a:gd name="connsiteY2" fmla="*/ 8498 h 9999"/>
              <a:gd name="connsiteX3" fmla="*/ 1763 w 10000"/>
              <a:gd name="connsiteY3" fmla="*/ 7441 h 9999"/>
              <a:gd name="connsiteX4" fmla="*/ 2181 w 10000"/>
              <a:gd name="connsiteY4" fmla="*/ 7071 h 9999"/>
              <a:gd name="connsiteX5" fmla="*/ 3318 w 10000"/>
              <a:gd name="connsiteY5" fmla="*/ 6738 h 9999"/>
              <a:gd name="connsiteX6" fmla="*/ 4408 w 10000"/>
              <a:gd name="connsiteY6" fmla="*/ 6590 h 9999"/>
              <a:gd name="connsiteX7" fmla="*/ 5406 w 10000"/>
              <a:gd name="connsiteY7" fmla="*/ 6700 h 9999"/>
              <a:gd name="connsiteX8" fmla="*/ 6543 w 10000"/>
              <a:gd name="connsiteY8" fmla="*/ 5477 h 9999"/>
              <a:gd name="connsiteX9" fmla="*/ 7587 w 10000"/>
              <a:gd name="connsiteY9" fmla="*/ 6127 h 9999"/>
              <a:gd name="connsiteX10" fmla="*/ 7841 w 10000"/>
              <a:gd name="connsiteY10" fmla="*/ 4892 h 9999"/>
              <a:gd name="connsiteX11" fmla="*/ 7524 w 10000"/>
              <a:gd name="connsiteY11" fmla="*/ 3645 h 9999"/>
              <a:gd name="connsiteX12" fmla="*/ 8886 w 10000"/>
              <a:gd name="connsiteY12" fmla="*/ 3032 h 9999"/>
              <a:gd name="connsiteX13" fmla="*/ 8585 w 10000"/>
              <a:gd name="connsiteY13" fmla="*/ 308 h 9999"/>
              <a:gd name="connsiteX14" fmla="*/ 10000 w 10000"/>
              <a:gd name="connsiteY14" fmla="*/ 179 h 9999"/>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524 w 10000"/>
              <a:gd name="connsiteY11" fmla="*/ 3645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103 w 10000"/>
              <a:gd name="connsiteY9" fmla="*/ 4634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10000"/>
                </a:moveTo>
                <a:cubicBezTo>
                  <a:pt x="1462" y="10000"/>
                  <a:pt x="1323" y="8963"/>
                  <a:pt x="1230" y="8518"/>
                </a:cubicBezTo>
                <a:lnTo>
                  <a:pt x="1230" y="8499"/>
                </a:lnTo>
                <a:cubicBezTo>
                  <a:pt x="1160" y="8110"/>
                  <a:pt x="1369" y="7703"/>
                  <a:pt x="1763" y="7442"/>
                </a:cubicBezTo>
                <a:cubicBezTo>
                  <a:pt x="1879" y="7369"/>
                  <a:pt x="2019" y="7239"/>
                  <a:pt x="2181" y="7072"/>
                </a:cubicBezTo>
                <a:cubicBezTo>
                  <a:pt x="2761" y="6480"/>
                  <a:pt x="2761" y="6591"/>
                  <a:pt x="3318" y="6739"/>
                </a:cubicBezTo>
                <a:cubicBezTo>
                  <a:pt x="3898" y="6887"/>
                  <a:pt x="4176" y="6664"/>
                  <a:pt x="4408" y="6591"/>
                </a:cubicBezTo>
                <a:cubicBezTo>
                  <a:pt x="4640" y="6517"/>
                  <a:pt x="5147" y="7066"/>
                  <a:pt x="5406" y="6701"/>
                </a:cubicBezTo>
                <a:cubicBezTo>
                  <a:pt x="5665" y="6336"/>
                  <a:pt x="5730" y="4253"/>
                  <a:pt x="5962" y="4400"/>
                </a:cubicBezTo>
                <a:cubicBezTo>
                  <a:pt x="6504" y="4383"/>
                  <a:pt x="6399" y="4583"/>
                  <a:pt x="7103" y="4634"/>
                </a:cubicBezTo>
                <a:cubicBezTo>
                  <a:pt x="7846" y="4732"/>
                  <a:pt x="7422" y="4496"/>
                  <a:pt x="7561" y="3383"/>
                </a:cubicBezTo>
                <a:cubicBezTo>
                  <a:pt x="7608" y="3050"/>
                  <a:pt x="6592" y="2002"/>
                  <a:pt x="6662" y="1650"/>
                </a:cubicBezTo>
                <a:cubicBezTo>
                  <a:pt x="6708" y="1371"/>
                  <a:pt x="7288" y="1561"/>
                  <a:pt x="7608" y="1337"/>
                </a:cubicBezTo>
                <a:cubicBezTo>
                  <a:pt x="7929" y="1113"/>
                  <a:pt x="8121" y="715"/>
                  <a:pt x="8585" y="308"/>
                </a:cubicBezTo>
                <a:cubicBezTo>
                  <a:pt x="9281" y="-322"/>
                  <a:pt x="9350" y="216"/>
                  <a:pt x="10000" y="17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7">
            <a:extLst>
              <a:ext uri="{FF2B5EF4-FFF2-40B4-BE49-F238E27FC236}">
                <a16:creationId xmlns:a16="http://schemas.microsoft.com/office/drawing/2014/main" id="{FB7C68EC-8EC5-4550-8DCE-D3F6034B829B}"/>
              </a:ext>
            </a:extLst>
          </p:cNvPr>
          <p:cNvSpPr>
            <a:spLocks/>
          </p:cNvSpPr>
          <p:nvPr/>
        </p:nvSpPr>
        <p:spPr bwMode="auto">
          <a:xfrm>
            <a:off x="10002642" y="707481"/>
            <a:ext cx="2280798" cy="697547"/>
          </a:xfrm>
          <a:custGeom>
            <a:avLst/>
            <a:gdLst>
              <a:gd name="T0" fmla="*/ 0 w 207"/>
              <a:gd name="T1" fmla="*/ 47 h 61"/>
              <a:gd name="T2" fmla="*/ 19 w 207"/>
              <a:gd name="T3" fmla="*/ 37 h 61"/>
              <a:gd name="T4" fmla="*/ 43 w 207"/>
              <a:gd name="T5" fmla="*/ 59 h 61"/>
              <a:gd name="T6" fmla="*/ 79 w 207"/>
              <a:gd name="T7" fmla="*/ 7 h 61"/>
              <a:gd name="T8" fmla="*/ 153 w 207"/>
              <a:gd name="T9" fmla="*/ 42 h 61"/>
              <a:gd name="T10" fmla="*/ 152 w 207"/>
              <a:gd name="T11" fmla="*/ 24 h 61"/>
              <a:gd name="T12" fmla="*/ 151 w 207"/>
              <a:gd name="T13" fmla="*/ 12 h 61"/>
              <a:gd name="T14" fmla="*/ 173 w 207"/>
              <a:gd name="T15" fmla="*/ 29 h 61"/>
              <a:gd name="T16" fmla="*/ 185 w 207"/>
              <a:gd name="T17" fmla="*/ 18 h 61"/>
              <a:gd name="T18" fmla="*/ 207 w 207"/>
              <a:gd name="T19" fmla="*/ 1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61">
                <a:moveTo>
                  <a:pt x="0" y="47"/>
                </a:moveTo>
                <a:cubicBezTo>
                  <a:pt x="0" y="47"/>
                  <a:pt x="6" y="32"/>
                  <a:pt x="19" y="37"/>
                </a:cubicBezTo>
                <a:cubicBezTo>
                  <a:pt x="31" y="41"/>
                  <a:pt x="36" y="61"/>
                  <a:pt x="43" y="59"/>
                </a:cubicBezTo>
                <a:cubicBezTo>
                  <a:pt x="49" y="57"/>
                  <a:pt x="65" y="0"/>
                  <a:pt x="79" y="7"/>
                </a:cubicBezTo>
                <a:cubicBezTo>
                  <a:pt x="92" y="13"/>
                  <a:pt x="150" y="54"/>
                  <a:pt x="153" y="42"/>
                </a:cubicBezTo>
                <a:cubicBezTo>
                  <a:pt x="155" y="29"/>
                  <a:pt x="156" y="28"/>
                  <a:pt x="152" y="24"/>
                </a:cubicBezTo>
                <a:cubicBezTo>
                  <a:pt x="148" y="19"/>
                  <a:pt x="141" y="8"/>
                  <a:pt x="151" y="12"/>
                </a:cubicBezTo>
                <a:cubicBezTo>
                  <a:pt x="160" y="15"/>
                  <a:pt x="169" y="18"/>
                  <a:pt x="173" y="29"/>
                </a:cubicBezTo>
                <a:cubicBezTo>
                  <a:pt x="177" y="40"/>
                  <a:pt x="185" y="23"/>
                  <a:pt x="185" y="18"/>
                </a:cubicBezTo>
                <a:cubicBezTo>
                  <a:pt x="185" y="13"/>
                  <a:pt x="207" y="11"/>
                  <a:pt x="207" y="11"/>
                </a:cubicBezTo>
              </a:path>
            </a:pathLst>
          </a:custGeom>
          <a:noFill/>
          <a:ln w="34925" cap="rnd">
            <a:gradFill flip="none" rotWithShape="1">
              <a:gsLst>
                <a:gs pos="28000">
                  <a:schemeClr val="accent1">
                    <a:lumMod val="50000"/>
                  </a:schemeClr>
                </a:gs>
                <a:gs pos="100000">
                  <a:schemeClr val="accent1">
                    <a:lumMod val="50000"/>
                  </a:schemeClr>
                </a:gs>
              </a:gsLst>
              <a:lin ang="0" scaled="1"/>
              <a:tileRect/>
            </a:gra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0" name="Picture 49" descr="A screenshot of a video game&#10;&#10;Description automatically generated with low confidence">
            <a:extLst>
              <a:ext uri="{FF2B5EF4-FFF2-40B4-BE49-F238E27FC236}">
                <a16:creationId xmlns:a16="http://schemas.microsoft.com/office/drawing/2014/main" id="{56C091DA-B269-417A-B8A1-CD836F2E1770}"/>
              </a:ext>
            </a:extLst>
          </p:cNvPr>
          <p:cNvPicPr>
            <a:picLocks noChangeAspect="1"/>
          </p:cNvPicPr>
          <p:nvPr/>
        </p:nvPicPr>
        <p:blipFill rotWithShape="1">
          <a:blip r:embed="rId4"/>
          <a:srcRect l="13095" t="47831" r="75357" b="25714"/>
          <a:stretch/>
        </p:blipFill>
        <p:spPr>
          <a:xfrm>
            <a:off x="158443" y="1183976"/>
            <a:ext cx="1326102" cy="1708893"/>
          </a:xfrm>
          <a:prstGeom prst="rect">
            <a:avLst/>
          </a:prstGeom>
        </p:spPr>
      </p:pic>
      <p:pic>
        <p:nvPicPr>
          <p:cNvPr id="55" name="Picture 54">
            <a:extLst>
              <a:ext uri="{FF2B5EF4-FFF2-40B4-BE49-F238E27FC236}">
                <a16:creationId xmlns:a16="http://schemas.microsoft.com/office/drawing/2014/main" id="{D517F015-2675-4D3B-B972-207132E6DEC8}"/>
              </a:ext>
            </a:extLst>
          </p:cNvPr>
          <p:cNvPicPr>
            <a:picLocks noChangeAspect="1"/>
          </p:cNvPicPr>
          <p:nvPr/>
        </p:nvPicPr>
        <p:blipFill>
          <a:blip r:embed="rId5"/>
          <a:stretch>
            <a:fillRect/>
          </a:stretch>
        </p:blipFill>
        <p:spPr>
          <a:xfrm>
            <a:off x="2485979" y="2682606"/>
            <a:ext cx="1386340" cy="1310027"/>
          </a:xfrm>
          <a:prstGeom prst="rect">
            <a:avLst/>
          </a:prstGeom>
        </p:spPr>
      </p:pic>
      <p:pic>
        <p:nvPicPr>
          <p:cNvPr id="27" name="Picture 26" descr="A screenshot of a video game&#10;&#10;Description automatically generated with medium confidence">
            <a:extLst>
              <a:ext uri="{FF2B5EF4-FFF2-40B4-BE49-F238E27FC236}">
                <a16:creationId xmlns:a16="http://schemas.microsoft.com/office/drawing/2014/main" id="{1FBE56A6-BEA2-47F2-8FB3-79010EEBC405}"/>
              </a:ext>
            </a:extLst>
          </p:cNvPr>
          <p:cNvPicPr>
            <a:picLocks noChangeAspect="1"/>
          </p:cNvPicPr>
          <p:nvPr/>
        </p:nvPicPr>
        <p:blipFill>
          <a:blip r:embed="rId6"/>
          <a:stretch>
            <a:fillRect/>
          </a:stretch>
        </p:blipFill>
        <p:spPr>
          <a:xfrm>
            <a:off x="5081812" y="891969"/>
            <a:ext cx="1077878" cy="1352247"/>
          </a:xfrm>
          <a:prstGeom prst="rect">
            <a:avLst/>
          </a:prstGeom>
        </p:spPr>
      </p:pic>
      <p:pic>
        <p:nvPicPr>
          <p:cNvPr id="29" name="Picture 28" descr="A picture containing text&#10;&#10;Description automatically generated">
            <a:extLst>
              <a:ext uri="{FF2B5EF4-FFF2-40B4-BE49-F238E27FC236}">
                <a16:creationId xmlns:a16="http://schemas.microsoft.com/office/drawing/2014/main" id="{73D622D5-5114-4BF0-9D22-3F9141FA6364}"/>
              </a:ext>
            </a:extLst>
          </p:cNvPr>
          <p:cNvPicPr>
            <a:picLocks noChangeAspect="1"/>
          </p:cNvPicPr>
          <p:nvPr/>
        </p:nvPicPr>
        <p:blipFill>
          <a:blip r:embed="rId7"/>
          <a:stretch>
            <a:fillRect/>
          </a:stretch>
        </p:blipFill>
        <p:spPr>
          <a:xfrm>
            <a:off x="7115620" y="2620496"/>
            <a:ext cx="1285142" cy="1659976"/>
          </a:xfrm>
          <a:prstGeom prst="rect">
            <a:avLst/>
          </a:prstGeom>
        </p:spPr>
      </p:pic>
    </p:spTree>
    <p:extLst>
      <p:ext uri="{BB962C8B-B14F-4D97-AF65-F5344CB8AC3E}">
        <p14:creationId xmlns:p14="http://schemas.microsoft.com/office/powerpoint/2010/main" val="745143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B56F12-CC9F-4433-A16F-7FE56E3E68B9}"/>
              </a:ext>
            </a:extLst>
          </p:cNvPr>
          <p:cNvSpPr txBox="1"/>
          <p:nvPr/>
        </p:nvSpPr>
        <p:spPr>
          <a:xfrm>
            <a:off x="1438656" y="1700322"/>
            <a:ext cx="10143744" cy="1728678"/>
          </a:xfrm>
          <a:prstGeom prst="rect">
            <a:avLst/>
          </a:prstGeom>
          <a:noFill/>
        </p:spPr>
        <p:txBody>
          <a:bodyPr wrap="square" lIns="91440" tIns="45720" rIns="91440" bIns="45720" anchor="b" anchorCtr="0">
            <a:spAutoFit/>
          </a:bodyPr>
          <a:lstStyle/>
          <a:p>
            <a:pPr marR="0">
              <a:spcBef>
                <a:spcPts val="200"/>
              </a:spcBef>
              <a:spcAft>
                <a:spcPts val="0"/>
              </a:spcAft>
            </a:pPr>
            <a:r>
              <a:rPr lang="en-US" sz="1400" i="1" dirty="0">
                <a:solidFill>
                  <a:schemeClr val="accent1">
                    <a:lumMod val="20000"/>
                    <a:lumOff val="80000"/>
                  </a:schemeClr>
                </a:solidFill>
                <a:latin typeface="+mj-lt"/>
              </a:rPr>
              <a:t>Investing involves risk, including risk of loss. </a:t>
            </a:r>
          </a:p>
          <a:p>
            <a:pPr marR="0">
              <a:spcBef>
                <a:spcPts val="200"/>
              </a:spcBef>
              <a:spcAft>
                <a:spcPts val="0"/>
              </a:spcAft>
            </a:pPr>
            <a:r>
              <a:rPr lang="en-US" sz="1400" dirty="0">
                <a:solidFill>
                  <a:schemeClr val="accent1">
                    <a:lumMod val="20000"/>
                    <a:lumOff val="80000"/>
                  </a:schemeClr>
                </a:solidFill>
                <a:latin typeface="+mj-lt"/>
              </a:rPr>
              <a:t>Stock markets are volatile and can fluctuate significantly in response to company, industry, political, regulatory, market, or economic developments. Investing in stock involves risks, including the loss of principal.</a:t>
            </a:r>
          </a:p>
          <a:p>
            <a:pPr marR="0">
              <a:spcBef>
                <a:spcPts val="200"/>
              </a:spcBef>
              <a:spcAft>
                <a:spcPts val="0"/>
              </a:spcAft>
            </a:pPr>
            <a:r>
              <a:rPr lang="en-US" sz="1400" i="1" dirty="0">
                <a:solidFill>
                  <a:schemeClr val="accent1">
                    <a:lumMod val="20000"/>
                    <a:lumOff val="80000"/>
                  </a:schemeClr>
                </a:solidFill>
                <a:latin typeface="+mj-lt"/>
              </a:rPr>
              <a:t> This information is intended to be educational and is not tailored to the investment needs of any specific investor.</a:t>
            </a:r>
          </a:p>
          <a:p>
            <a:pPr marR="0">
              <a:spcBef>
                <a:spcPts val="200"/>
              </a:spcBef>
              <a:spcAft>
                <a:spcPts val="0"/>
              </a:spcAft>
            </a:pPr>
            <a:r>
              <a:rPr lang="en-US" sz="1400" i="1" dirty="0">
                <a:solidFill>
                  <a:schemeClr val="accent1">
                    <a:lumMod val="20000"/>
                    <a:lumOff val="80000"/>
                  </a:schemeClr>
                </a:solidFill>
                <a:latin typeface="+mj-lt"/>
              </a:rPr>
              <a:t>Fidelity Brokerage Services LLC, Member NYSE, </a:t>
            </a:r>
            <a:r>
              <a:rPr lang="en-US" sz="1400" i="1" dirty="0">
                <a:solidFill>
                  <a:schemeClr val="accent1">
                    <a:lumMod val="20000"/>
                    <a:lumOff val="80000"/>
                  </a:schemeClr>
                </a:solidFill>
                <a:latin typeface="+mj-lt"/>
                <a:hlinkClick r:id="rId3">
                  <a:extLst>
                    <a:ext uri="{A12FA001-AC4F-418D-AE19-62706E023703}">
                      <ahyp:hlinkClr xmlns:ahyp="http://schemas.microsoft.com/office/drawing/2018/hyperlinkcolor" val="tx"/>
                    </a:ext>
                  </a:extLst>
                </a:hlinkClick>
              </a:rPr>
              <a:t>SIPC</a:t>
            </a:r>
            <a:r>
              <a:rPr lang="en-US" sz="1400" i="1" dirty="0">
                <a:solidFill>
                  <a:schemeClr val="accent1">
                    <a:lumMod val="20000"/>
                    <a:lumOff val="80000"/>
                  </a:schemeClr>
                </a:solidFill>
                <a:latin typeface="+mj-lt"/>
              </a:rPr>
              <a:t>, 900 Salem Street, Smithfield, RI 02917</a:t>
            </a:r>
          </a:p>
          <a:p>
            <a:pPr marR="0">
              <a:spcBef>
                <a:spcPts val="200"/>
              </a:spcBef>
              <a:spcAft>
                <a:spcPts val="0"/>
              </a:spcAft>
            </a:pPr>
            <a:r>
              <a:rPr lang="en-US" sz="1400" i="1" dirty="0">
                <a:solidFill>
                  <a:schemeClr val="accent1">
                    <a:lumMod val="20000"/>
                    <a:lumOff val="80000"/>
                  </a:schemeClr>
                </a:solidFill>
                <a:latin typeface="+mj-lt"/>
              </a:rPr>
              <a:t>© 2022-2025 FMR LLC. All rights reserved.</a:t>
            </a:r>
          </a:p>
          <a:p>
            <a:pPr marR="0">
              <a:spcBef>
                <a:spcPts val="200"/>
              </a:spcBef>
              <a:spcAft>
                <a:spcPts val="0"/>
              </a:spcAft>
            </a:pPr>
            <a:r>
              <a:rPr lang="en-US" sz="1400" i="1">
                <a:solidFill>
                  <a:schemeClr val="accent1">
                    <a:lumMod val="20000"/>
                    <a:lumOff val="80000"/>
                  </a:schemeClr>
                </a:solidFill>
                <a:latin typeface="+mj-lt"/>
              </a:rPr>
              <a:t>1025088.10.0</a:t>
            </a:r>
            <a:endParaRPr lang="en-US" sz="1400" i="1" dirty="0">
              <a:solidFill>
                <a:schemeClr val="accent1">
                  <a:lumMod val="20000"/>
                  <a:lumOff val="80000"/>
                </a:schemeClr>
              </a:solidFill>
              <a:latin typeface="+mj-lt"/>
            </a:endParaRPr>
          </a:p>
        </p:txBody>
      </p:sp>
      <p:pic>
        <p:nvPicPr>
          <p:cNvPr id="7" name="Picture 6" descr="A picture containing text, clock, gauge&#10;&#10;Description automatically generated">
            <a:extLst>
              <a:ext uri="{FF2B5EF4-FFF2-40B4-BE49-F238E27FC236}">
                <a16:creationId xmlns:a16="http://schemas.microsoft.com/office/drawing/2014/main" id="{9AB66300-ECD3-446C-8DF8-9B1586929689}"/>
              </a:ext>
            </a:extLst>
          </p:cNvPr>
          <p:cNvPicPr>
            <a:picLocks noChangeAspect="1"/>
          </p:cNvPicPr>
          <p:nvPr/>
        </p:nvPicPr>
        <p:blipFill>
          <a:blip r:embed="rId4"/>
          <a:stretch>
            <a:fillRect/>
          </a:stretch>
        </p:blipFill>
        <p:spPr>
          <a:xfrm>
            <a:off x="4484914" y="674738"/>
            <a:ext cx="3222171" cy="704877"/>
          </a:xfrm>
          <a:prstGeom prst="rect">
            <a:avLst/>
          </a:prstGeom>
        </p:spPr>
      </p:pic>
    </p:spTree>
    <p:extLst>
      <p:ext uri="{BB962C8B-B14F-4D97-AF65-F5344CB8AC3E}">
        <p14:creationId xmlns:p14="http://schemas.microsoft.com/office/powerpoint/2010/main" val="1217790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E4P_STYLE_ID" val="9245cb48-36f6-4855-a0c3-19564cc8b6bc"/>
</p:tagLst>
</file>

<file path=ppt/theme/theme1.xml><?xml version="1.0" encoding="utf-8"?>
<a:theme xmlns:a="http://schemas.openxmlformats.org/drawingml/2006/main" name="Fidelity 2018">
  <a:themeElements>
    <a:clrScheme name="Custom 5">
      <a:dk1>
        <a:sysClr val="windowText" lastClr="000000"/>
      </a:dk1>
      <a:lt1>
        <a:sysClr val="window" lastClr="FFFFFF"/>
      </a:lt1>
      <a:dk2>
        <a:srgbClr val="E01F26"/>
      </a:dk2>
      <a:lt2>
        <a:srgbClr val="D8D8D8"/>
      </a:lt2>
      <a:accent1>
        <a:srgbClr val="79BC42"/>
      </a:accent1>
      <a:accent2>
        <a:srgbClr val="5679EE"/>
      </a:accent2>
      <a:accent3>
        <a:srgbClr val="20CABA"/>
      </a:accent3>
      <a:accent4>
        <a:srgbClr val="F8B219"/>
      </a:accent4>
      <a:accent5>
        <a:srgbClr val="9E3FD3"/>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spPr>
      <a:bodyPr vert="horz" lIns="91440" tIns="45720" rIns="91440" bIns="45720" rtlCol="0" anchor="ctr">
        <a:noAutofit/>
      </a:bodyPr>
      <a:lstStyle>
        <a:defPPr>
          <a:lnSpc>
            <a:spcPct val="90000"/>
          </a:lnSpc>
          <a:spcBef>
            <a:spcPts val="800"/>
          </a:spcBef>
          <a:spcAft>
            <a:spcPts val="400"/>
          </a:spcAft>
          <a:buFont typeface="Tahoma" panose="020B0604030504040204" pitchFamily="34" charset="0"/>
          <a:buChar char="​"/>
          <a:defRPr sz="2000" kern="100" spc="20" dirty="0" err="1">
            <a:solidFill>
              <a:schemeClr val="bg1"/>
            </a:solidFill>
          </a:defRPr>
        </a:defPPr>
      </a:lstStyle>
    </a:spDef>
    <a:lnDef>
      <a:spPr>
        <a:noFill/>
        <a:ln w="31750" cap="rnd" cmpd="sng" algn="ctr">
          <a:solidFill>
            <a:srgbClr val="FFFFFF">
              <a:lumMod val="85000"/>
            </a:srgbClr>
          </a:solidFill>
          <a:prstDash val="solid"/>
          <a:round/>
        </a:ln>
        <a:effectLst/>
      </a:spPr>
      <a:bodyPr/>
      <a:lstStyle/>
    </a:lnDef>
    <a:txDef>
      <a:spPr>
        <a:noFill/>
      </a:spPr>
      <a:bodyPr wrap="square" rtlCol="0" anchor="ctr">
        <a:spAutoFit/>
      </a:bodyPr>
      <a:lstStyle>
        <a:defPPr>
          <a:defRPr dirty="0"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07 - WiseChoicesOld401K_SlideOutline_01_04_KH.pptx" id="{556EB4B1-052B-47EE-A31D-627E9A91AF13}" vid="{FD89C235-3120-4210-91A3-3A58FEAB8E1D}"/>
    </a:ext>
  </a:extLst>
</a:theme>
</file>

<file path=ppt/theme/theme2.xml><?xml version="1.0" encoding="utf-8"?>
<a:theme xmlns:a="http://schemas.openxmlformats.org/drawingml/2006/main" name="Office Theme">
  <a:themeElements>
    <a:clrScheme name="Fidelity Theme">
      <a:dk1>
        <a:sysClr val="windowText" lastClr="000000"/>
      </a:dk1>
      <a:lt1>
        <a:sysClr val="window" lastClr="FFFFFF"/>
      </a:lt1>
      <a:dk2>
        <a:srgbClr val="E01F26"/>
      </a:dk2>
      <a:lt2>
        <a:srgbClr val="D8D8D8"/>
      </a:lt2>
      <a:accent1>
        <a:srgbClr val="6F9824"/>
      </a:accent1>
      <a:accent2>
        <a:srgbClr val="C2CB03"/>
      </a:accent2>
      <a:accent3>
        <a:srgbClr val="024A7A"/>
      </a:accent3>
      <a:accent4>
        <a:srgbClr val="1DADE2"/>
      </a:accent4>
      <a:accent5>
        <a:srgbClr val="F39920"/>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idelity Theme">
      <a:dk1>
        <a:sysClr val="windowText" lastClr="000000"/>
      </a:dk1>
      <a:lt1>
        <a:sysClr val="window" lastClr="FFFFFF"/>
      </a:lt1>
      <a:dk2>
        <a:srgbClr val="E01F26"/>
      </a:dk2>
      <a:lt2>
        <a:srgbClr val="D8D8D8"/>
      </a:lt2>
      <a:accent1>
        <a:srgbClr val="6F9824"/>
      </a:accent1>
      <a:accent2>
        <a:srgbClr val="C2CB03"/>
      </a:accent2>
      <a:accent3>
        <a:srgbClr val="024A7A"/>
      </a:accent3>
      <a:accent4>
        <a:srgbClr val="1DADE2"/>
      </a:accent4>
      <a:accent5>
        <a:srgbClr val="F39920"/>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58D238EC434D4E98C287924096224D" ma:contentTypeVersion="17" ma:contentTypeDescription="Create a new document." ma:contentTypeScope="" ma:versionID="6a0fc84f0a4977c1fbc52146b4a10154">
  <xsd:schema xmlns:xsd="http://www.w3.org/2001/XMLSchema" xmlns:xs="http://www.w3.org/2001/XMLSchema" xmlns:p="http://schemas.microsoft.com/office/2006/metadata/properties" xmlns:ns2="ca4142a3-0625-48b3-8cbe-ad1334d78a9c" xmlns:ns3="631abaad-89c4-4c03-b794-e19292b4fd07" targetNamespace="http://schemas.microsoft.com/office/2006/metadata/properties" ma:root="true" ma:fieldsID="d72848c6f998cc290448a18aa5c60c3c" ns2:_="" ns3:_="">
    <xsd:import namespace="ca4142a3-0625-48b3-8cbe-ad1334d78a9c"/>
    <xsd:import namespace="631abaad-89c4-4c03-b794-e19292b4fd0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ObjectDetectorVersions" minOccurs="0"/>
                <xsd:element ref="ns3:MediaServiceSearchProperties" minOccurs="0"/>
                <xsd:element ref="ns3:MediaServiceLocation" minOccurs="0"/>
                <xsd:element ref="ns3:ShortenedURL"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4142a3-0625-48b3-8cbe-ad1334d78a9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2f2e862-2e61-4b6b-ab8b-7d36d001bdb9}" ma:internalName="TaxCatchAll" ma:showField="CatchAllData" ma:web="ca4142a3-0625-48b3-8cbe-ad1334d78a9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31abaad-89c4-4c03-b794-e19292b4fd0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ShortenedURL" ma:index="23" nillable="true" ma:displayName="Shortened URL" ma:format="Dropdown" ma:internalName="ShortenedURL">
      <xsd:simpleType>
        <xsd:restriction base="dms:Text">
          <xsd:maxLength value="255"/>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ca4142a3-0625-48b3-8cbe-ad1334d78a9c">
      <UserInfo>
        <DisplayName>Garofano, Monika</DisplayName>
        <AccountId>50</AccountId>
        <AccountType/>
      </UserInfo>
      <UserInfo>
        <DisplayName>Francis, Dheepan</DisplayName>
        <AccountId>226</AccountId>
        <AccountType/>
      </UserInfo>
      <UserInfo>
        <DisplayName>Brumm, Mollie</DisplayName>
        <AccountId>164</AccountId>
        <AccountType/>
      </UserInfo>
      <UserInfo>
        <DisplayName>Tharma, Vinodh</DisplayName>
        <AccountId>620</AccountId>
        <AccountType/>
      </UserInfo>
      <UserInfo>
        <DisplayName>Tracy, Megan</DisplayName>
        <AccountId>209</AccountId>
        <AccountType/>
      </UserInfo>
      <UserInfo>
        <DisplayName>Lynch, Kelly</DisplayName>
        <AccountId>173</AccountId>
        <AccountType/>
      </UserInfo>
      <UserInfo>
        <DisplayName>Aharonian, Daniel</DisplayName>
        <AccountId>455</AccountId>
        <AccountType/>
      </UserInfo>
      <UserInfo>
        <DisplayName>Bonzagni, Paul</DisplayName>
        <AccountId>244</AccountId>
        <AccountType/>
      </UserInfo>
      <UserInfo>
        <DisplayName>Kelly, Willie</DisplayName>
        <AccountId>767</AccountId>
        <AccountType/>
      </UserInfo>
      <UserInfo>
        <DisplayName>Arruda, Joseph</DisplayName>
        <AccountId>836</AccountId>
        <AccountType/>
      </UserInfo>
      <UserInfo>
        <DisplayName>Boroff, John</DisplayName>
        <AccountId>425</AccountId>
        <AccountType/>
      </UserInfo>
      <UserInfo>
        <DisplayName>Brady, Christopher (Agency)</DisplayName>
        <AccountId>429</AccountId>
        <AccountType/>
      </UserInfo>
      <UserInfo>
        <DisplayName>Cataldo, Meghan</DisplayName>
        <AccountId>435</AccountId>
        <AccountType/>
      </UserInfo>
      <UserInfo>
        <DisplayName>Downey, Kerry</DisplayName>
        <AccountId>200</AccountId>
        <AccountType/>
      </UserInfo>
      <UserInfo>
        <DisplayName>Herrmann, Leah</DisplayName>
        <AccountId>427</AccountId>
        <AccountType/>
      </UserInfo>
      <UserInfo>
        <DisplayName>Holt, Amanda</DisplayName>
        <AccountId>219</AccountId>
        <AccountType/>
      </UserInfo>
      <UserInfo>
        <DisplayName>Rayburn, Brad</DisplayName>
        <AccountId>434</AccountId>
        <AccountType/>
      </UserInfo>
      <UserInfo>
        <DisplayName>Rogers, Damian</DisplayName>
        <AccountId>249</AccountId>
        <AccountType/>
      </UserInfo>
      <UserInfo>
        <DisplayName>Santra, Nandini</DisplayName>
        <AccountId>426</AccountId>
        <AccountType/>
      </UserInfo>
      <UserInfo>
        <DisplayName>Setayesh, Sheena</DisplayName>
        <AccountId>438</AccountId>
        <AccountType/>
      </UserInfo>
      <UserInfo>
        <DisplayName>Silva, Danielle</DisplayName>
        <AccountId>437</AccountId>
        <AccountType/>
      </UserInfo>
      <UserInfo>
        <DisplayName>Stanley, Erica</DisplayName>
        <AccountId>439</AccountId>
        <AccountType/>
      </UserInfo>
      <UserInfo>
        <DisplayName>Toland, Sean</DisplayName>
        <AccountId>428</AccountId>
        <AccountType/>
      </UserInfo>
      <UserInfo>
        <DisplayName>Tull, Nakia</DisplayName>
        <AccountId>436</AccountId>
        <AccountType/>
      </UserInfo>
      <UserInfo>
        <DisplayName>Wohltmann, Maggie</DisplayName>
        <AccountId>210</AccountId>
        <AccountType/>
      </UserInfo>
      <UserInfo>
        <DisplayName>Jenkins, Jared</DisplayName>
        <AccountId>1209</AccountId>
        <AccountType/>
      </UserInfo>
      <UserInfo>
        <DisplayName>Van Deth, Lisa</DisplayName>
        <AccountId>618</AccountId>
        <AccountType/>
      </UserInfo>
    </SharedWithUsers>
    <TaxCatchAll xmlns="ca4142a3-0625-48b3-8cbe-ad1334d78a9c" xsi:nil="true"/>
    <lcf76f155ced4ddcb4097134ff3c332f xmlns="631abaad-89c4-4c03-b794-e19292b4fd07">
      <Terms xmlns="http://schemas.microsoft.com/office/infopath/2007/PartnerControls"/>
    </lcf76f155ced4ddcb4097134ff3c332f>
    <MediaLengthInSeconds xmlns="631abaad-89c4-4c03-b794-e19292b4fd07" xsi:nil="true"/>
    <ShortenedURL xmlns="631abaad-89c4-4c03-b794-e19292b4fd0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428A51-A489-47F1-8A37-B029A76886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4142a3-0625-48b3-8cbe-ad1334d78a9c"/>
    <ds:schemaRef ds:uri="631abaad-89c4-4c03-b794-e19292b4fd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11B820B-96A8-4D14-BE20-0B02ED735580}">
  <ds:schemaRefs>
    <ds:schemaRef ds:uri="http://purl.org/dc/terms/"/>
    <ds:schemaRef ds:uri="http://schemas.microsoft.com/office/2006/metadata/properties"/>
    <ds:schemaRef ds:uri="http://purl.org/dc/dcmitype/"/>
    <ds:schemaRef ds:uri="631abaad-89c4-4c03-b794-e19292b4fd07"/>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ca4142a3-0625-48b3-8cbe-ad1334d78a9c"/>
    <ds:schemaRef ds:uri="http://www.w3.org/XML/1998/namespace"/>
  </ds:schemaRefs>
</ds:datastoreItem>
</file>

<file path=customXml/itemProps3.xml><?xml version="1.0" encoding="utf-8"?>
<ds:datastoreItem xmlns:ds="http://schemas.openxmlformats.org/officeDocument/2006/customXml" ds:itemID="{E6EA36E3-66FC-47E0-BD9B-93E2DA7222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16x9_Corporate_Internal_Template_May_2016</Template>
  <TotalTime>17112</TotalTime>
  <Words>6788</Words>
  <Application>Microsoft Office PowerPoint</Application>
  <PresentationFormat>Widescreen</PresentationFormat>
  <Paragraphs>531</Paragraphs>
  <Slides>31</Slides>
  <Notes>31</Notes>
  <HiddenSlides>4</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Fidelity 2018</vt:lpstr>
      <vt:lpstr>Facilitator Guide</vt:lpstr>
      <vt:lpstr>Facilitator Guide</vt:lpstr>
      <vt:lpstr>Facilitator Guide</vt:lpstr>
      <vt:lpstr>Timing Breakdown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Dan Gard</dc:creator>
  <cp:keywords/>
  <dc:description/>
  <cp:lastModifiedBy>Wohltmann, Maggie</cp:lastModifiedBy>
  <cp:revision>52</cp:revision>
  <cp:lastPrinted>2022-07-05T22:04:44Z</cp:lastPrinted>
  <dcterms:created xsi:type="dcterms:W3CDTF">2016-08-10T18:39:23Z</dcterms:created>
  <dcterms:modified xsi:type="dcterms:W3CDTF">2025-04-10T13:54:51Z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6801850</vt:lpwstr>
  </property>
  <property fmtid="{D5CDD505-2E9C-101B-9397-08002B2CF9AE}" pid="3" name="NXPowerLiteSettings">
    <vt:lpwstr>C980073804F000</vt:lpwstr>
  </property>
  <property fmtid="{D5CDD505-2E9C-101B-9397-08002B2CF9AE}" pid="4" name="NXPowerLiteVersion">
    <vt:lpwstr>D7.1.5</vt:lpwstr>
  </property>
  <property fmtid="{D5CDD505-2E9C-101B-9397-08002B2CF9AE}" pid="5" name="_NewReviewCycle">
    <vt:lpwstr/>
  </property>
  <property fmtid="{D5CDD505-2E9C-101B-9397-08002B2CF9AE}" pid="6" name="ContentTypeId">
    <vt:lpwstr>0x0101004158D238EC434D4E98C287924096224D</vt:lpwstr>
  </property>
  <property fmtid="{D5CDD505-2E9C-101B-9397-08002B2CF9AE}" pid="7" name="MediaServiceImageTags">
    <vt:lpwstr/>
  </property>
  <property fmtid="{D5CDD505-2E9C-101B-9397-08002B2CF9AE}" pid="8" name="xd_ProgID">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y fmtid="{D5CDD505-2E9C-101B-9397-08002B2CF9AE}" pid="13" name="xd_Signature">
    <vt:lpwstr/>
  </property>
</Properties>
</file>